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9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95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0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3C8BD-6689-4E25-A17B-348F6845A9A1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79385-19C0-4D8D-A4C5-3BF809476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491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79385-19C0-4D8D-A4C5-3BF80947688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225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79385-19C0-4D8D-A4C5-3BF80947688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67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79385-19C0-4D8D-A4C5-3BF80947688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379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7EEB-A59D-450E-A61E-8510472D48AA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2137-8070-46C8-8036-BBEFABEEB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7EEB-A59D-450E-A61E-8510472D48AA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2137-8070-46C8-8036-BBEFABEEB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7EEB-A59D-450E-A61E-8510472D48AA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2137-8070-46C8-8036-BBEFABEEB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7EEB-A59D-450E-A61E-8510472D48AA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2137-8070-46C8-8036-BBEFABEEB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7EEB-A59D-450E-A61E-8510472D48AA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2137-8070-46C8-8036-BBEFABEEB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7EEB-A59D-450E-A61E-8510472D48AA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2137-8070-46C8-8036-BBEFABEEB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7EEB-A59D-450E-A61E-8510472D48AA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2137-8070-46C8-8036-BBEFABEEB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7EEB-A59D-450E-A61E-8510472D48AA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2137-8070-46C8-8036-BBEFABEEB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7EEB-A59D-450E-A61E-8510472D48AA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2137-8070-46C8-8036-BBEFABEEB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7EEB-A59D-450E-A61E-8510472D48AA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2137-8070-46C8-8036-BBEFABEEB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7EEB-A59D-450E-A61E-8510472D48AA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2137-8070-46C8-8036-BBEFABEEB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37EEB-A59D-450E-A61E-8510472D48AA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2137-8070-46C8-8036-BBEFABEEB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he.gov.ua/filiyi/dyrektsiya_z_budivnytstva_dnistrovskoyi_haes" TargetMode="External"/><Relationship Id="rId2" Type="http://schemas.openxmlformats.org/officeDocument/2006/relationships/hyperlink" Target="https://uhe.gov.ua/filiyi/dnistrovska_h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he.gov.ua/media_tsentr/novyny/naybilshi-vodoskhovischa-ukraini-ta-ikh-vazhliva-rol-u-gospodarskiy-diyalnost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ptymistychna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tlantida-speleo.com.ua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uhe.gov.ua/media_tsentr/novyny/dnipro-golovna-vodna-arteriya-ukraini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5743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cap="all" dirty="0" smtClean="0">
                <a:solidFill>
                  <a:srgbClr val="0070C0"/>
                </a:solidFill>
              </a:rPr>
              <a:t/>
            </a:r>
            <a:br>
              <a:rPr lang="ru-RU" i="1" cap="all" dirty="0" smtClean="0">
                <a:solidFill>
                  <a:srgbClr val="0070C0"/>
                </a:solidFill>
              </a:rPr>
            </a:br>
            <a:r>
              <a:rPr lang="ru-RU" sz="4000" b="1" i="1" cap="all" dirty="0" smtClean="0">
                <a:solidFill>
                  <a:srgbClr val="0070C0"/>
                </a:solidFill>
              </a:rPr>
              <a:t>31 </a:t>
            </a:r>
            <a:r>
              <a:rPr lang="ru-RU" sz="4000" b="1" i="1" cap="all" dirty="0" err="1" smtClean="0">
                <a:solidFill>
                  <a:srgbClr val="0070C0"/>
                </a:solidFill>
              </a:rPr>
              <a:t>травня</a:t>
            </a:r>
            <a:r>
              <a:rPr lang="ru-RU" sz="4000" b="1" i="1" cap="all" dirty="0" smtClean="0">
                <a:solidFill>
                  <a:srgbClr val="0070C0"/>
                </a:solidFill>
              </a:rPr>
              <a:t> 2026 – </a:t>
            </a:r>
            <a:r>
              <a:rPr lang="ru-RU" sz="4000" b="1" i="1" cap="all" dirty="0" err="1" smtClean="0">
                <a:solidFill>
                  <a:srgbClr val="0070C0"/>
                </a:solidFill>
              </a:rPr>
              <a:t>Міжнародний</a:t>
            </a:r>
            <a:r>
              <a:rPr lang="ru-RU" sz="4000" b="1" i="1" cap="all" dirty="0" smtClean="0">
                <a:solidFill>
                  <a:srgbClr val="0070C0"/>
                </a:solidFill>
              </a:rPr>
              <a:t> День Дністра</a:t>
            </a:r>
            <a:r>
              <a:rPr lang="ru-RU" i="1" cap="all" dirty="0" smtClean="0">
                <a:solidFill>
                  <a:srgbClr val="0070C0"/>
                </a:solidFill>
              </a:rPr>
              <a:t/>
            </a:r>
            <a:br>
              <a:rPr lang="ru-RU" i="1" cap="all" dirty="0" smtClean="0">
                <a:solidFill>
                  <a:srgbClr val="0070C0"/>
                </a:solidFill>
              </a:rPr>
            </a:br>
            <a:r>
              <a:rPr lang="ru-RU" b="1" i="1" cap="all" dirty="0" smtClean="0">
                <a:solidFill>
                  <a:srgbClr val="0070C0"/>
                </a:solidFill>
              </a:rPr>
              <a:t/>
            </a:r>
            <a:br>
              <a:rPr lang="ru-RU" b="1" i="1" cap="all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s://lowcost.ua/wp-content/uploads/2020/05/%D0%94%D0%BD%D1%96%D1%81%D1%82%D0%B5%D1%80-6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flowChartMagneticDrum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5857892"/>
            <a:ext cx="3571868" cy="1000108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uk-UA" sz="1800" b="1" dirty="0" smtClean="0">
                <a:solidFill>
                  <a:schemeClr val="tx1"/>
                </a:solidFill>
              </a:rPr>
              <a:t>Підготувала провіднмй інженер з ВВР БУВР Західного Бугу та Сяну  Ковалевич 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8" y="-315416"/>
            <a:ext cx="9030847" cy="1196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Цікава  географія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81336"/>
            <a:ext cx="9036496" cy="59320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uk-UA" sz="3800" b="1" dirty="0" smtClean="0">
                <a:solidFill>
                  <a:schemeClr val="tx1"/>
                </a:solidFill>
              </a:rPr>
              <a:t>У середній частині, Подільській</a:t>
            </a:r>
            <a:r>
              <a:rPr lang="uk-UA" sz="3800" dirty="0" smtClean="0">
                <a:solidFill>
                  <a:schemeClr val="tx1"/>
                </a:solidFill>
              </a:rPr>
              <a:t>, вийшовши на рівнину, Дністер в межах </a:t>
            </a:r>
            <a:r>
              <a:rPr lang="uk-UA" sz="3800" dirty="0" err="1" smtClean="0">
                <a:solidFill>
                  <a:schemeClr val="tx1"/>
                </a:solidFill>
              </a:rPr>
              <a:t>Сянсько-Дністровської</a:t>
            </a:r>
            <a:r>
              <a:rPr lang="uk-UA" sz="3800" dirty="0" smtClean="0">
                <a:solidFill>
                  <a:schemeClr val="tx1"/>
                </a:solidFill>
              </a:rPr>
              <a:t> вододільної рівнини тече широкою заболоченою долиною, течія стає значно спокійнішою. </a:t>
            </a:r>
            <a:r>
              <a:rPr lang="ru-RU" sz="3800" dirty="0" smtClean="0">
                <a:solidFill>
                  <a:schemeClr val="tx1"/>
                </a:solidFill>
              </a:rPr>
              <a:t>У </a:t>
            </a:r>
            <a:r>
              <a:rPr lang="ru-RU" sz="3800" dirty="0" err="1" smtClean="0">
                <a:solidFill>
                  <a:schemeClr val="tx1"/>
                </a:solidFill>
              </a:rPr>
              <a:t>цій</a:t>
            </a:r>
            <a:r>
              <a:rPr lang="ru-RU" sz="3800" dirty="0" smtClean="0">
                <a:solidFill>
                  <a:schemeClr val="tx1"/>
                </a:solidFill>
              </a:rPr>
              <a:t> частині </a:t>
            </a:r>
            <a:r>
              <a:rPr lang="ru-RU" sz="3800" dirty="0" err="1" smtClean="0">
                <a:solidFill>
                  <a:schemeClr val="tx1"/>
                </a:solidFill>
              </a:rPr>
              <a:t>похил</a:t>
            </a:r>
            <a:r>
              <a:rPr lang="ru-RU" sz="3800" dirty="0" smtClean="0">
                <a:solidFill>
                  <a:schemeClr val="tx1"/>
                </a:solidFill>
              </a:rPr>
              <a:t> річки </a:t>
            </a:r>
            <a:r>
              <a:rPr lang="ru-RU" sz="3800" dirty="0" err="1" smtClean="0">
                <a:solidFill>
                  <a:schemeClr val="tx1"/>
                </a:solidFill>
              </a:rPr>
              <a:t>значно</a:t>
            </a:r>
            <a:r>
              <a:rPr lang="ru-RU" sz="3800" dirty="0" smtClean="0">
                <a:solidFill>
                  <a:schemeClr val="tx1"/>
                </a:solidFill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</a:rPr>
              <a:t>зменшується</a:t>
            </a:r>
            <a:r>
              <a:rPr lang="ru-RU" sz="3800" dirty="0" smtClean="0">
                <a:solidFill>
                  <a:schemeClr val="tx1"/>
                </a:solidFill>
              </a:rPr>
              <a:t>, береги </a:t>
            </a:r>
            <a:r>
              <a:rPr lang="ru-RU" sz="3800" dirty="0" err="1" smtClean="0">
                <a:solidFill>
                  <a:schemeClr val="tx1"/>
                </a:solidFill>
              </a:rPr>
              <a:t>стають</a:t>
            </a:r>
            <a:r>
              <a:rPr lang="ru-RU" sz="3800" dirty="0" smtClean="0">
                <a:solidFill>
                  <a:schemeClr val="tx1"/>
                </a:solidFill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</a:rPr>
              <a:t>низькими</a:t>
            </a:r>
            <a:r>
              <a:rPr lang="ru-RU" sz="3800" dirty="0">
                <a:solidFill>
                  <a:schemeClr val="tx1"/>
                </a:solidFill>
              </a:rPr>
              <a:t>.</a:t>
            </a:r>
            <a:r>
              <a:rPr lang="ru-RU" sz="3800" dirty="0" smtClean="0">
                <a:solidFill>
                  <a:schemeClr val="tx1"/>
                </a:solidFill>
              </a:rPr>
              <a:t> </a:t>
            </a:r>
            <a:r>
              <a:rPr lang="ru-RU" sz="3800" b="1" dirty="0" smtClean="0">
                <a:solidFill>
                  <a:schemeClr val="tx1"/>
                </a:solidFill>
              </a:rPr>
              <a:t>Проте, </a:t>
            </a:r>
            <a:r>
              <a:rPr lang="ru-RU" sz="3800" b="1" dirty="0" err="1" smtClean="0">
                <a:solidFill>
                  <a:schemeClr val="tx1"/>
                </a:solidFill>
              </a:rPr>
              <a:t>вже</a:t>
            </a:r>
            <a:r>
              <a:rPr lang="ru-RU" sz="3800" b="1" dirty="0" smtClean="0">
                <a:solidFill>
                  <a:schemeClr val="tx1"/>
                </a:solidFill>
              </a:rPr>
              <a:t> </a:t>
            </a:r>
            <a:r>
              <a:rPr lang="ru-RU" sz="3800" b="1" dirty="0" err="1" smtClean="0">
                <a:solidFill>
                  <a:schemeClr val="tx1"/>
                </a:solidFill>
              </a:rPr>
              <a:t>нижче</a:t>
            </a:r>
            <a:r>
              <a:rPr lang="ru-RU" sz="3800" b="1" dirty="0" smtClean="0">
                <a:solidFill>
                  <a:schemeClr val="tx1"/>
                </a:solidFill>
              </a:rPr>
              <a:t> річки </a:t>
            </a:r>
            <a:r>
              <a:rPr lang="ru-RU" sz="3800" b="1" dirty="0" err="1" smtClean="0">
                <a:solidFill>
                  <a:schemeClr val="tx1"/>
                </a:solidFill>
              </a:rPr>
              <a:t>Свічі</a:t>
            </a:r>
            <a:r>
              <a:rPr lang="ru-RU" sz="3800" b="1" dirty="0" smtClean="0">
                <a:solidFill>
                  <a:schemeClr val="tx1"/>
                </a:solidFill>
              </a:rPr>
              <a:t> береги </a:t>
            </a:r>
            <a:r>
              <a:rPr lang="ru-RU" sz="3800" b="1" dirty="0" err="1" smtClean="0">
                <a:solidFill>
                  <a:schemeClr val="tx1"/>
                </a:solidFill>
              </a:rPr>
              <a:t>долини</a:t>
            </a:r>
            <a:r>
              <a:rPr lang="ru-RU" sz="3800" b="1" dirty="0" smtClean="0">
                <a:solidFill>
                  <a:schemeClr val="tx1"/>
                </a:solidFill>
              </a:rPr>
              <a:t> Дністра </a:t>
            </a:r>
            <a:r>
              <a:rPr lang="ru-RU" sz="3800" b="1" dirty="0" err="1" smtClean="0">
                <a:solidFill>
                  <a:schemeClr val="tx1"/>
                </a:solidFill>
              </a:rPr>
              <a:t>стають</a:t>
            </a:r>
            <a:r>
              <a:rPr lang="ru-RU" sz="3800" b="1" dirty="0" smtClean="0">
                <a:solidFill>
                  <a:schemeClr val="tx1"/>
                </a:solidFill>
              </a:rPr>
              <a:t> </a:t>
            </a:r>
            <a:r>
              <a:rPr lang="ru-RU" sz="3800" b="1" dirty="0" err="1" smtClean="0">
                <a:solidFill>
                  <a:schemeClr val="tx1"/>
                </a:solidFill>
              </a:rPr>
              <a:t>вищими</a:t>
            </a:r>
            <a:r>
              <a:rPr lang="ru-RU" sz="3800" b="1" dirty="0" smtClean="0">
                <a:solidFill>
                  <a:schemeClr val="tx1"/>
                </a:solidFill>
              </a:rPr>
              <a:t>, а </a:t>
            </a:r>
            <a:r>
              <a:rPr lang="ru-RU" sz="3800" b="1" dirty="0" err="1" smtClean="0">
                <a:solidFill>
                  <a:schemeClr val="tx1"/>
                </a:solidFill>
              </a:rPr>
              <a:t>течія</a:t>
            </a:r>
            <a:r>
              <a:rPr lang="ru-RU" sz="3800" b="1" dirty="0" smtClean="0">
                <a:solidFill>
                  <a:schemeClr val="tx1"/>
                </a:solidFill>
              </a:rPr>
              <a:t> </a:t>
            </a:r>
            <a:r>
              <a:rPr lang="ru-RU" sz="3800" b="1" dirty="0" err="1" smtClean="0">
                <a:solidFill>
                  <a:schemeClr val="tx1"/>
                </a:solidFill>
              </a:rPr>
              <a:t>знову</a:t>
            </a:r>
            <a:r>
              <a:rPr lang="ru-RU" sz="3800" b="1" dirty="0" smtClean="0">
                <a:solidFill>
                  <a:schemeClr val="tx1"/>
                </a:solidFill>
              </a:rPr>
              <a:t> </a:t>
            </a:r>
            <a:r>
              <a:rPr lang="ru-RU" sz="3800" b="1" dirty="0" err="1" smtClean="0">
                <a:solidFill>
                  <a:schemeClr val="tx1"/>
                </a:solidFill>
              </a:rPr>
              <a:t>швидкою</a:t>
            </a:r>
            <a:r>
              <a:rPr lang="ru-RU" sz="3800" b="1" dirty="0" smtClean="0">
                <a:solidFill>
                  <a:schemeClr val="tx1"/>
                </a:solidFill>
              </a:rPr>
              <a:t>, а за гирлом річки </a:t>
            </a:r>
            <a:r>
              <a:rPr lang="ru-RU" sz="3800" b="1" dirty="0" err="1" smtClean="0">
                <a:solidFill>
                  <a:schemeClr val="tx1"/>
                </a:solidFill>
              </a:rPr>
              <a:t>Бистриця</a:t>
            </a:r>
            <a:r>
              <a:rPr lang="ru-RU" sz="3800" b="1" dirty="0" smtClean="0">
                <a:solidFill>
                  <a:schemeClr val="tx1"/>
                </a:solidFill>
              </a:rPr>
              <a:t> </a:t>
            </a:r>
            <a:r>
              <a:rPr lang="ru-RU" sz="3800" b="1" dirty="0" err="1" smtClean="0">
                <a:solidFill>
                  <a:schemeClr val="tx1"/>
                </a:solidFill>
              </a:rPr>
              <a:t>починається</a:t>
            </a:r>
            <a:r>
              <a:rPr lang="ru-RU" sz="3800" b="1" dirty="0" smtClean="0">
                <a:solidFill>
                  <a:schemeClr val="tx1"/>
                </a:solidFill>
              </a:rPr>
              <a:t> </a:t>
            </a:r>
            <a:r>
              <a:rPr lang="ru-RU" sz="3800" b="1" dirty="0" err="1" smtClean="0">
                <a:solidFill>
                  <a:schemeClr val="tx1"/>
                </a:solidFill>
              </a:rPr>
              <a:t>Дністровський</a:t>
            </a:r>
            <a:r>
              <a:rPr lang="ru-RU" sz="3800" b="1" dirty="0" smtClean="0">
                <a:solidFill>
                  <a:schemeClr val="tx1"/>
                </a:solidFill>
              </a:rPr>
              <a:t> каньйон</a:t>
            </a:r>
            <a:r>
              <a:rPr lang="ru-RU" sz="3800" dirty="0" smtClean="0">
                <a:solidFill>
                  <a:schemeClr val="tx1"/>
                </a:solidFill>
              </a:rPr>
              <a:t>, </a:t>
            </a:r>
            <a:r>
              <a:rPr lang="ru-RU" sz="3800" dirty="0" err="1" smtClean="0">
                <a:solidFill>
                  <a:schemeClr val="tx1"/>
                </a:solidFill>
              </a:rPr>
              <a:t>який</a:t>
            </a:r>
            <a:r>
              <a:rPr lang="ru-RU" sz="3800" dirty="0" smtClean="0">
                <a:solidFill>
                  <a:schemeClr val="tx1"/>
                </a:solidFill>
              </a:rPr>
              <a:t> без </a:t>
            </a:r>
            <a:r>
              <a:rPr lang="ru-RU" sz="3800" dirty="0" err="1" smtClean="0">
                <a:solidFill>
                  <a:schemeClr val="tx1"/>
                </a:solidFill>
              </a:rPr>
              <a:t>жодного</a:t>
            </a:r>
            <a:r>
              <a:rPr lang="ru-RU" sz="3800" dirty="0" smtClean="0">
                <a:solidFill>
                  <a:schemeClr val="tx1"/>
                </a:solidFill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</a:rPr>
              <a:t>сумніву</a:t>
            </a:r>
            <a:r>
              <a:rPr lang="ru-RU" sz="3800" dirty="0" smtClean="0">
                <a:solidFill>
                  <a:schemeClr val="tx1"/>
                </a:solidFill>
              </a:rPr>
              <a:t> можна </a:t>
            </a:r>
            <a:r>
              <a:rPr lang="ru-RU" sz="3800" dirty="0" err="1" smtClean="0">
                <a:solidFill>
                  <a:schemeClr val="tx1"/>
                </a:solidFill>
              </a:rPr>
              <a:t>назвати</a:t>
            </a:r>
            <a:r>
              <a:rPr lang="ru-RU" sz="3800" dirty="0" smtClean="0">
                <a:solidFill>
                  <a:schemeClr val="tx1"/>
                </a:solidFill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</a:rPr>
              <a:t>унікальним</a:t>
            </a:r>
            <a:r>
              <a:rPr lang="ru-RU" sz="3800" dirty="0" smtClean="0">
                <a:solidFill>
                  <a:schemeClr val="tx1"/>
                </a:solidFill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</a:rPr>
              <a:t>природним</a:t>
            </a:r>
            <a:r>
              <a:rPr lang="ru-RU" sz="3800" dirty="0" smtClean="0">
                <a:solidFill>
                  <a:schemeClr val="tx1"/>
                </a:solidFill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</a:rPr>
              <a:t>об’єктом</a:t>
            </a:r>
            <a:r>
              <a:rPr lang="ru-RU" sz="3800" dirty="0" smtClean="0">
                <a:solidFill>
                  <a:schemeClr val="tx1"/>
                </a:solidFill>
              </a:rPr>
              <a:t> в Україні. </a:t>
            </a:r>
          </a:p>
          <a:p>
            <a:r>
              <a:rPr lang="ru-RU" sz="3800" b="1" dirty="0" err="1" smtClean="0">
                <a:solidFill>
                  <a:schemeClr val="tx1"/>
                </a:solidFill>
              </a:rPr>
              <a:t>Слід</a:t>
            </a:r>
            <a:r>
              <a:rPr lang="ru-RU" sz="3800" b="1" dirty="0" smtClean="0">
                <a:solidFill>
                  <a:schemeClr val="tx1"/>
                </a:solidFill>
              </a:rPr>
              <a:t> </a:t>
            </a:r>
            <a:r>
              <a:rPr lang="ru-RU" sz="3800" b="1" dirty="0" err="1" smtClean="0">
                <a:solidFill>
                  <a:schemeClr val="tx1"/>
                </a:solidFill>
              </a:rPr>
              <a:t>зазначити</a:t>
            </a:r>
            <a:r>
              <a:rPr lang="ru-RU" sz="3800" b="1" dirty="0" smtClean="0">
                <a:solidFill>
                  <a:schemeClr val="tx1"/>
                </a:solidFill>
              </a:rPr>
              <a:t>, що </a:t>
            </a:r>
            <a:r>
              <a:rPr lang="ru-RU" sz="3800" b="1" dirty="0" err="1" smtClean="0">
                <a:solidFill>
                  <a:schemeClr val="tx1"/>
                </a:solidFill>
              </a:rPr>
              <a:t>Дністровський</a:t>
            </a:r>
            <a:r>
              <a:rPr lang="ru-RU" sz="3800" b="1" dirty="0" smtClean="0">
                <a:solidFill>
                  <a:schemeClr val="tx1"/>
                </a:solidFill>
              </a:rPr>
              <a:t> каньйон </a:t>
            </a:r>
            <a:r>
              <a:rPr lang="ru-RU" sz="3800" b="1" dirty="0" err="1" smtClean="0">
                <a:solidFill>
                  <a:schemeClr val="tx1"/>
                </a:solidFill>
              </a:rPr>
              <a:t>віднесено</a:t>
            </a:r>
            <a:r>
              <a:rPr lang="ru-RU" sz="3800" b="1" dirty="0" smtClean="0">
                <a:solidFill>
                  <a:schemeClr val="tx1"/>
                </a:solidFill>
              </a:rPr>
              <a:t> до Семи чудес </a:t>
            </a:r>
            <a:r>
              <a:rPr lang="ru-RU" sz="3800" b="1" dirty="0" err="1" smtClean="0">
                <a:solidFill>
                  <a:schemeClr val="tx1"/>
                </a:solidFill>
              </a:rPr>
              <a:t>країни</a:t>
            </a:r>
            <a:r>
              <a:rPr lang="ru-RU" sz="3800" b="1" dirty="0" smtClean="0">
                <a:solidFill>
                  <a:schemeClr val="tx1"/>
                </a:solidFill>
              </a:rPr>
              <a:t> і </a:t>
            </a:r>
            <a:r>
              <a:rPr lang="ru-RU" sz="3800" b="1" dirty="0" err="1" smtClean="0">
                <a:solidFill>
                  <a:schemeClr val="tx1"/>
                </a:solidFill>
              </a:rPr>
              <a:t>простягається</a:t>
            </a:r>
            <a:r>
              <a:rPr lang="ru-RU" sz="3800" b="1" dirty="0" smtClean="0">
                <a:solidFill>
                  <a:schemeClr val="tx1"/>
                </a:solidFill>
              </a:rPr>
              <a:t> </a:t>
            </a:r>
            <a:r>
              <a:rPr lang="ru-RU" sz="3800" b="1" dirty="0" err="1" smtClean="0">
                <a:solidFill>
                  <a:schemeClr val="tx1"/>
                </a:solidFill>
              </a:rPr>
              <a:t>він</a:t>
            </a:r>
            <a:r>
              <a:rPr lang="ru-RU" sz="3800" b="1" dirty="0" smtClean="0">
                <a:solidFill>
                  <a:schemeClr val="tx1"/>
                </a:solidFill>
              </a:rPr>
              <a:t> на </a:t>
            </a:r>
            <a:r>
              <a:rPr lang="ru-RU" sz="3800" b="1" dirty="0" err="1" smtClean="0">
                <a:solidFill>
                  <a:schemeClr val="tx1"/>
                </a:solidFill>
              </a:rPr>
              <a:t>чотири</a:t>
            </a:r>
            <a:r>
              <a:rPr lang="ru-RU" sz="3800" b="1" dirty="0" smtClean="0">
                <a:solidFill>
                  <a:schemeClr val="tx1"/>
                </a:solidFill>
              </a:rPr>
              <a:t> </a:t>
            </a:r>
            <a:r>
              <a:rPr lang="ru-RU" sz="3800" b="1" dirty="0" err="1" smtClean="0">
                <a:solidFill>
                  <a:schemeClr val="tx1"/>
                </a:solidFill>
              </a:rPr>
              <a:t>області</a:t>
            </a:r>
            <a:r>
              <a:rPr lang="ru-RU" sz="3800" b="1" dirty="0" smtClean="0">
                <a:solidFill>
                  <a:schemeClr val="tx1"/>
                </a:solidFill>
              </a:rPr>
              <a:t>: </a:t>
            </a:r>
            <a:r>
              <a:rPr lang="ru-RU" sz="3800" b="1" dirty="0" err="1" smtClean="0">
                <a:solidFill>
                  <a:schemeClr val="tx1"/>
                </a:solidFill>
              </a:rPr>
              <a:t>Івано-Франківську</a:t>
            </a:r>
            <a:r>
              <a:rPr lang="ru-RU" sz="3800" b="1" dirty="0" smtClean="0">
                <a:solidFill>
                  <a:schemeClr val="tx1"/>
                </a:solidFill>
              </a:rPr>
              <a:t>, </a:t>
            </a:r>
            <a:r>
              <a:rPr lang="ru-RU" sz="3800" b="1" dirty="0" err="1" smtClean="0">
                <a:solidFill>
                  <a:schemeClr val="tx1"/>
                </a:solidFill>
              </a:rPr>
              <a:t>Тернопільську</a:t>
            </a:r>
            <a:r>
              <a:rPr lang="ru-RU" sz="3800" b="1" dirty="0" smtClean="0">
                <a:solidFill>
                  <a:schemeClr val="tx1"/>
                </a:solidFill>
              </a:rPr>
              <a:t>, </a:t>
            </a:r>
            <a:r>
              <a:rPr lang="ru-RU" sz="3800" b="1" dirty="0" err="1" smtClean="0">
                <a:solidFill>
                  <a:schemeClr val="tx1"/>
                </a:solidFill>
              </a:rPr>
              <a:t>Чернівецьку</a:t>
            </a:r>
            <a:r>
              <a:rPr lang="ru-RU" sz="3800" b="1" dirty="0" smtClean="0">
                <a:solidFill>
                  <a:schemeClr val="tx1"/>
                </a:solidFill>
              </a:rPr>
              <a:t> та </a:t>
            </a:r>
            <a:r>
              <a:rPr lang="ru-RU" sz="3800" b="1" dirty="0" err="1" smtClean="0">
                <a:solidFill>
                  <a:schemeClr val="tx1"/>
                </a:solidFill>
              </a:rPr>
              <a:t>Хмельницьку</a:t>
            </a:r>
            <a:r>
              <a:rPr lang="ru-RU" sz="3800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3800" b="1" dirty="0" err="1" smtClean="0">
                <a:solidFill>
                  <a:schemeClr val="tx1"/>
                </a:solidFill>
              </a:rPr>
              <a:t>Найнижча</a:t>
            </a:r>
            <a:r>
              <a:rPr lang="ru-RU" sz="3800" b="1" dirty="0" smtClean="0">
                <a:solidFill>
                  <a:schemeClr val="tx1"/>
                </a:solidFill>
              </a:rPr>
              <a:t> </a:t>
            </a:r>
            <a:r>
              <a:rPr lang="ru-RU" sz="3800" b="1" dirty="0" err="1">
                <a:solidFill>
                  <a:schemeClr val="tx1"/>
                </a:solidFill>
              </a:rPr>
              <a:t>частина</a:t>
            </a:r>
            <a:r>
              <a:rPr lang="ru-RU" sz="3800" b="1" dirty="0">
                <a:solidFill>
                  <a:schemeClr val="tx1"/>
                </a:solidFill>
              </a:rPr>
              <a:t> </a:t>
            </a:r>
            <a:r>
              <a:rPr lang="ru-RU" sz="3800" b="1" dirty="0" err="1">
                <a:solidFill>
                  <a:schemeClr val="tx1"/>
                </a:solidFill>
              </a:rPr>
              <a:t>Дністра</a:t>
            </a:r>
            <a:r>
              <a:rPr lang="ru-RU" sz="3800" b="1" dirty="0">
                <a:solidFill>
                  <a:schemeClr val="tx1"/>
                </a:solidFill>
              </a:rPr>
              <a:t>, </a:t>
            </a:r>
            <a:r>
              <a:rPr lang="ru-RU" sz="3800" b="1" dirty="0" err="1">
                <a:solidFill>
                  <a:schemeClr val="tx1"/>
                </a:solidFill>
              </a:rPr>
              <a:t>Причорноморська</a:t>
            </a:r>
            <a:r>
              <a:rPr lang="ru-RU" sz="3800" b="1" dirty="0">
                <a:solidFill>
                  <a:schemeClr val="tx1"/>
                </a:solidFill>
              </a:rPr>
              <a:t>, </a:t>
            </a:r>
            <a:r>
              <a:rPr lang="ru-RU" sz="3800" dirty="0" err="1">
                <a:solidFill>
                  <a:schemeClr val="tx1"/>
                </a:solidFill>
              </a:rPr>
              <a:t>протікає</a:t>
            </a:r>
            <a:r>
              <a:rPr lang="ru-RU" sz="3800" dirty="0">
                <a:solidFill>
                  <a:schemeClr val="tx1"/>
                </a:solidFill>
              </a:rPr>
              <a:t> </a:t>
            </a:r>
            <a:r>
              <a:rPr lang="ru-RU" sz="3800" dirty="0" err="1">
                <a:solidFill>
                  <a:schemeClr val="tx1"/>
                </a:solidFill>
              </a:rPr>
              <a:t>здебільшого</a:t>
            </a:r>
            <a:r>
              <a:rPr lang="ru-RU" sz="3800" dirty="0">
                <a:solidFill>
                  <a:schemeClr val="tx1"/>
                </a:solidFill>
              </a:rPr>
              <a:t> </a:t>
            </a:r>
            <a:r>
              <a:rPr lang="ru-RU" sz="3800" dirty="0" err="1">
                <a:solidFill>
                  <a:schemeClr val="tx1"/>
                </a:solidFill>
              </a:rPr>
              <a:t>територією</a:t>
            </a:r>
            <a:r>
              <a:rPr lang="ru-RU" sz="3800" dirty="0">
                <a:solidFill>
                  <a:schemeClr val="tx1"/>
                </a:solidFill>
              </a:rPr>
              <a:t> </a:t>
            </a:r>
            <a:r>
              <a:rPr lang="ru-RU" sz="3800" dirty="0" err="1">
                <a:solidFill>
                  <a:schemeClr val="tx1"/>
                </a:solidFill>
              </a:rPr>
              <a:t>південно-східної</a:t>
            </a:r>
            <a:r>
              <a:rPr lang="ru-RU" sz="3800" dirty="0">
                <a:solidFill>
                  <a:schemeClr val="tx1"/>
                </a:solidFill>
              </a:rPr>
              <a:t> </a:t>
            </a:r>
            <a:r>
              <a:rPr lang="ru-RU" sz="3800" dirty="0" err="1">
                <a:solidFill>
                  <a:schemeClr val="tx1"/>
                </a:solidFill>
              </a:rPr>
              <a:t>частини</a:t>
            </a:r>
            <a:r>
              <a:rPr lang="ru-RU" sz="3800" dirty="0">
                <a:solidFill>
                  <a:schemeClr val="tx1"/>
                </a:solidFill>
              </a:rPr>
              <a:t> </a:t>
            </a:r>
            <a:r>
              <a:rPr lang="ru-RU" sz="3800" dirty="0" err="1">
                <a:solidFill>
                  <a:schemeClr val="tx1"/>
                </a:solidFill>
              </a:rPr>
              <a:t>Республіки</a:t>
            </a:r>
            <a:r>
              <a:rPr lang="ru-RU" sz="3800" dirty="0">
                <a:solidFill>
                  <a:schemeClr val="tx1"/>
                </a:solidFill>
              </a:rPr>
              <a:t> Молдова. У </a:t>
            </a:r>
            <a:r>
              <a:rPr lang="ru-RU" sz="3800" dirty="0" err="1">
                <a:solidFill>
                  <a:schemeClr val="tx1"/>
                </a:solidFill>
              </a:rPr>
              <a:t>цій</a:t>
            </a:r>
            <a:r>
              <a:rPr lang="ru-RU" sz="3800" dirty="0">
                <a:solidFill>
                  <a:schemeClr val="tx1"/>
                </a:solidFill>
              </a:rPr>
              <a:t> частині </a:t>
            </a:r>
            <a:r>
              <a:rPr lang="ru-RU" sz="3800" dirty="0" err="1">
                <a:solidFill>
                  <a:schemeClr val="tx1"/>
                </a:solidFill>
              </a:rPr>
              <a:t>течія</a:t>
            </a:r>
            <a:r>
              <a:rPr lang="ru-RU" sz="3800" dirty="0">
                <a:solidFill>
                  <a:schemeClr val="tx1"/>
                </a:solidFill>
              </a:rPr>
              <a:t> річки </a:t>
            </a:r>
            <a:r>
              <a:rPr lang="ru-RU" sz="3800" dirty="0" err="1">
                <a:solidFill>
                  <a:schemeClr val="tx1"/>
                </a:solidFill>
              </a:rPr>
              <a:t>уповільнюється</a:t>
            </a:r>
            <a:r>
              <a:rPr lang="ru-RU" sz="3800" dirty="0">
                <a:solidFill>
                  <a:schemeClr val="tx1"/>
                </a:solidFill>
              </a:rPr>
              <a:t>, </a:t>
            </a:r>
            <a:r>
              <a:rPr lang="ru-RU" sz="3800" dirty="0" err="1">
                <a:solidFill>
                  <a:schemeClr val="tx1"/>
                </a:solidFill>
              </a:rPr>
              <a:t>з’являються</a:t>
            </a:r>
            <a:r>
              <a:rPr lang="ru-RU" sz="3800" dirty="0">
                <a:solidFill>
                  <a:schemeClr val="tx1"/>
                </a:solidFill>
              </a:rPr>
              <a:t> </a:t>
            </a:r>
            <a:r>
              <a:rPr lang="ru-RU" sz="3800" dirty="0" err="1">
                <a:solidFill>
                  <a:schemeClr val="tx1"/>
                </a:solidFill>
              </a:rPr>
              <a:t>рукави</a:t>
            </a:r>
            <a:r>
              <a:rPr lang="ru-RU" sz="3800" dirty="0">
                <a:solidFill>
                  <a:schemeClr val="tx1"/>
                </a:solidFill>
              </a:rPr>
              <a:t>, досить </a:t>
            </a:r>
            <a:r>
              <a:rPr lang="ru-RU" sz="3800" dirty="0" err="1">
                <a:solidFill>
                  <a:schemeClr val="tx1"/>
                </a:solidFill>
              </a:rPr>
              <a:t>великі</a:t>
            </a:r>
            <a:r>
              <a:rPr lang="ru-RU" sz="3800" dirty="0">
                <a:solidFill>
                  <a:schemeClr val="tx1"/>
                </a:solidFill>
              </a:rPr>
              <a:t> </a:t>
            </a:r>
            <a:r>
              <a:rPr lang="ru-RU" sz="3800" dirty="0" err="1">
                <a:solidFill>
                  <a:schemeClr val="tx1"/>
                </a:solidFill>
              </a:rPr>
              <a:t>острови</a:t>
            </a:r>
            <a:r>
              <a:rPr lang="ru-RU" sz="3800" dirty="0">
                <a:solidFill>
                  <a:schemeClr val="tx1"/>
                </a:solidFill>
              </a:rPr>
              <a:t> </a:t>
            </a:r>
            <a:r>
              <a:rPr lang="ru-RU" sz="3800" dirty="0" err="1">
                <a:solidFill>
                  <a:schemeClr val="tx1"/>
                </a:solidFill>
              </a:rPr>
              <a:t>й</a:t>
            </a:r>
            <a:r>
              <a:rPr lang="ru-RU" sz="3800" dirty="0">
                <a:solidFill>
                  <a:schemeClr val="tx1"/>
                </a:solidFill>
              </a:rPr>
              <a:t> </a:t>
            </a:r>
            <a:r>
              <a:rPr lang="ru-RU" sz="3800" dirty="0" err="1">
                <a:solidFill>
                  <a:schemeClr val="tx1"/>
                </a:solidFill>
              </a:rPr>
              <a:t>заплавні</a:t>
            </a:r>
            <a:r>
              <a:rPr lang="ru-RU" sz="3800" dirty="0">
                <a:solidFill>
                  <a:schemeClr val="tx1"/>
                </a:solidFill>
              </a:rPr>
              <a:t> озера, а ближче до гирла в межах </a:t>
            </a:r>
            <a:r>
              <a:rPr lang="ru-RU" sz="3800" dirty="0" err="1">
                <a:solidFill>
                  <a:schemeClr val="tx1"/>
                </a:solidFill>
              </a:rPr>
              <a:t>Одеської</a:t>
            </a:r>
            <a:r>
              <a:rPr lang="ru-RU" sz="3800" dirty="0">
                <a:solidFill>
                  <a:schemeClr val="tx1"/>
                </a:solidFill>
              </a:rPr>
              <a:t> </a:t>
            </a:r>
            <a:r>
              <a:rPr lang="ru-RU" sz="3800" dirty="0" err="1">
                <a:solidFill>
                  <a:schemeClr val="tx1"/>
                </a:solidFill>
              </a:rPr>
              <a:t>області</a:t>
            </a:r>
            <a:r>
              <a:rPr lang="ru-RU" sz="3800" dirty="0">
                <a:solidFill>
                  <a:schemeClr val="tx1"/>
                </a:solidFill>
              </a:rPr>
              <a:t> долина річки </a:t>
            </a:r>
            <a:r>
              <a:rPr lang="ru-RU" sz="3800" dirty="0" err="1">
                <a:solidFill>
                  <a:schemeClr val="tx1"/>
                </a:solidFill>
              </a:rPr>
              <a:t>стає</a:t>
            </a:r>
            <a:r>
              <a:rPr lang="ru-RU" sz="3800" dirty="0">
                <a:solidFill>
                  <a:schemeClr val="tx1"/>
                </a:solidFill>
              </a:rPr>
              <a:t> </a:t>
            </a:r>
            <a:r>
              <a:rPr lang="ru-RU" sz="3800" dirty="0" err="1">
                <a:solidFill>
                  <a:schemeClr val="tx1"/>
                </a:solidFill>
              </a:rPr>
              <a:t>обводненою</a:t>
            </a:r>
            <a:r>
              <a:rPr lang="ru-RU" sz="3800" dirty="0">
                <a:solidFill>
                  <a:schemeClr val="tx1"/>
                </a:solidFill>
              </a:rPr>
              <a:t> та </a:t>
            </a:r>
            <a:r>
              <a:rPr lang="ru-RU" sz="3800" dirty="0" err="1">
                <a:solidFill>
                  <a:schemeClr val="tx1"/>
                </a:solidFill>
              </a:rPr>
              <a:t>заболоченою</a:t>
            </a:r>
            <a:r>
              <a:rPr lang="ru-RU" sz="3800" dirty="0">
                <a:solidFill>
                  <a:schemeClr val="tx1"/>
                </a:solidFill>
              </a:rPr>
              <a:t>. </a:t>
            </a:r>
            <a:r>
              <a:rPr lang="ru-RU" sz="3800" dirty="0" err="1">
                <a:solidFill>
                  <a:schemeClr val="tx1"/>
                </a:solidFill>
              </a:rPr>
              <a:t>Саме</a:t>
            </a:r>
            <a:r>
              <a:rPr lang="ru-RU" sz="3800" dirty="0">
                <a:solidFill>
                  <a:schemeClr val="tx1"/>
                </a:solidFill>
              </a:rPr>
              <a:t> тут Дністер </a:t>
            </a:r>
            <a:r>
              <a:rPr lang="ru-RU" sz="3800" dirty="0" err="1">
                <a:solidFill>
                  <a:schemeClr val="tx1"/>
                </a:solidFill>
              </a:rPr>
              <a:t>і</a:t>
            </a:r>
            <a:r>
              <a:rPr lang="ru-RU" sz="3800" dirty="0">
                <a:solidFill>
                  <a:schemeClr val="tx1"/>
                </a:solidFill>
              </a:rPr>
              <a:t> </a:t>
            </a:r>
            <a:r>
              <a:rPr lang="ru-RU" sz="3800" dirty="0" err="1">
                <a:solidFill>
                  <a:schemeClr val="tx1"/>
                </a:solidFill>
              </a:rPr>
              <a:t>виходить</a:t>
            </a:r>
            <a:r>
              <a:rPr lang="ru-RU" sz="3800" dirty="0">
                <a:solidFill>
                  <a:schemeClr val="tx1"/>
                </a:solidFill>
              </a:rPr>
              <a:t> на </a:t>
            </a:r>
            <a:r>
              <a:rPr lang="ru-RU" sz="3800" dirty="0" err="1">
                <a:solidFill>
                  <a:schemeClr val="tx1"/>
                </a:solidFill>
              </a:rPr>
              <a:t>Причорноморську</a:t>
            </a:r>
            <a:r>
              <a:rPr lang="ru-RU" sz="3800" dirty="0">
                <a:solidFill>
                  <a:schemeClr val="tx1"/>
                </a:solidFill>
              </a:rPr>
              <a:t> </a:t>
            </a:r>
            <a:r>
              <a:rPr lang="ru-RU" sz="3800" dirty="0" err="1">
                <a:solidFill>
                  <a:schemeClr val="tx1"/>
                </a:solidFill>
              </a:rPr>
              <a:t>низовину</a:t>
            </a:r>
            <a:r>
              <a:rPr lang="ru-RU" sz="3800" dirty="0">
                <a:solidFill>
                  <a:schemeClr val="tx1"/>
                </a:solidFill>
              </a:rPr>
              <a:t>, де </a:t>
            </a:r>
            <a:r>
              <a:rPr lang="ru-RU" sz="3800" dirty="0" err="1">
                <a:solidFill>
                  <a:schemeClr val="tx1"/>
                </a:solidFill>
              </a:rPr>
              <a:t>з’являються</a:t>
            </a:r>
            <a:r>
              <a:rPr lang="ru-RU" sz="3800" dirty="0">
                <a:solidFill>
                  <a:schemeClr val="tx1"/>
                </a:solidFill>
              </a:rPr>
              <a:t> </a:t>
            </a:r>
            <a:r>
              <a:rPr lang="ru-RU" sz="3800" dirty="0" err="1">
                <a:solidFill>
                  <a:schemeClr val="tx1"/>
                </a:solidFill>
              </a:rPr>
              <a:t>плавні</a:t>
            </a:r>
            <a:r>
              <a:rPr lang="ru-RU" sz="3800" dirty="0">
                <a:solidFill>
                  <a:schemeClr val="tx1"/>
                </a:solidFill>
              </a:rPr>
              <a:t>, </a:t>
            </a:r>
            <a:r>
              <a:rPr lang="ru-RU" sz="3800" dirty="0" err="1">
                <a:solidFill>
                  <a:schemeClr val="tx1"/>
                </a:solidFill>
              </a:rPr>
              <a:t>подібні</a:t>
            </a:r>
            <a:r>
              <a:rPr lang="ru-RU" sz="3800" dirty="0">
                <a:solidFill>
                  <a:schemeClr val="tx1"/>
                </a:solidFill>
              </a:rPr>
              <a:t> до </a:t>
            </a:r>
            <a:r>
              <a:rPr lang="ru-RU" sz="3800" dirty="0" err="1">
                <a:solidFill>
                  <a:schemeClr val="tx1"/>
                </a:solidFill>
              </a:rPr>
              <a:t>Дніпровських</a:t>
            </a:r>
            <a:r>
              <a:rPr lang="ru-RU" sz="3800" dirty="0">
                <a:solidFill>
                  <a:schemeClr val="tx1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001000" cy="1196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Надзвичайні краєвиди</a:t>
            </a:r>
            <a:endParaRPr lang="ru-RU" sz="3600" b="1" dirty="0"/>
          </a:p>
        </p:txBody>
      </p:sp>
      <p:pic>
        <p:nvPicPr>
          <p:cNvPr id="9" name="Содержимое 8" descr="Скельний монасти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908720"/>
            <a:ext cx="9001000" cy="583264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84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Надзвичайні краєвиди</a:t>
            </a:r>
            <a:endParaRPr lang="ru-RU" sz="3600" b="1" dirty="0"/>
          </a:p>
        </p:txBody>
      </p:sp>
      <p:pic>
        <p:nvPicPr>
          <p:cNvPr id="4" name="Содержимое 3" descr="https://lowcost.ua/wp-content/uploads/2020/05/%D0%94%D0%BE%D0%BB%D0%B8%D0%BD%D0%B0-%D0%97%D0%B1%D1%80%D1%83%D1%87%D0%B0-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owcost.ua/wp-content/uploads/2020/05/%D0%97%D0%B1%D1%80%D1%83%D1%87%D0%B0%D0%BD%D1%81%D1%8C%D0%BA%D1%96-%D0%B2%D0%B0%D1%80%D1%82%D0%BE%D0%B2%D1%9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4176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Флора </a:t>
            </a:r>
            <a:r>
              <a:rPr lang="ru-RU" sz="3600" b="1" dirty="0" err="1">
                <a:solidFill>
                  <a:schemeClr val="tx1"/>
                </a:solidFill>
              </a:rPr>
              <a:t>і</a:t>
            </a:r>
            <a:r>
              <a:rPr lang="ru-RU" sz="3600" b="1" dirty="0">
                <a:solidFill>
                  <a:schemeClr val="tx1"/>
                </a:solidFill>
              </a:rPr>
              <a:t> фауна </a:t>
            </a:r>
            <a:r>
              <a:rPr lang="ru-RU" sz="3600" b="1" dirty="0" err="1">
                <a:solidFill>
                  <a:schemeClr val="tx1"/>
                </a:solidFill>
              </a:rPr>
              <a:t>Дністра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7349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ru-RU" sz="3500" dirty="0" smtClean="0">
              <a:solidFill>
                <a:schemeClr val="tx1"/>
              </a:solidFill>
            </a:endParaRPr>
          </a:p>
          <a:p>
            <a:r>
              <a:rPr lang="ru-RU" sz="3700" b="1" dirty="0" smtClean="0">
                <a:solidFill>
                  <a:schemeClr val="tx1"/>
                </a:solidFill>
              </a:rPr>
              <a:t>Дністер </a:t>
            </a:r>
            <a:r>
              <a:rPr lang="ru-RU" sz="3700" b="1" dirty="0">
                <a:solidFill>
                  <a:schemeClr val="tx1"/>
                </a:solidFill>
              </a:rPr>
              <a:t>багатий на велику кількість риби, всього налічується близько 40 різновидів</a:t>
            </a:r>
            <a:r>
              <a:rPr lang="ru-RU" sz="3700" dirty="0">
                <a:solidFill>
                  <a:schemeClr val="tx1"/>
                </a:solidFill>
              </a:rPr>
              <a:t>. Тут водяться:</a:t>
            </a:r>
            <a:r>
              <a:rPr lang="ru-RU" sz="3700" b="1" dirty="0">
                <a:solidFill>
                  <a:schemeClr val="tx1"/>
                </a:solidFill>
              </a:rPr>
              <a:t> окунь, підуст, судак, густера, короп, краснопірка, сом, жерех, верховодка, із рідкісних </a:t>
            </a:r>
            <a:r>
              <a:rPr lang="ru-RU" sz="3700" b="1" dirty="0" err="1">
                <a:solidFill>
                  <a:schemeClr val="tx1"/>
                </a:solidFill>
              </a:rPr>
              <a:t>видів</a:t>
            </a:r>
            <a:r>
              <a:rPr lang="ru-RU" sz="3700" b="1" dirty="0">
                <a:solidFill>
                  <a:schemeClr val="tx1"/>
                </a:solidFill>
              </a:rPr>
              <a:t> – це вирезуб, марена, стерлядь.</a:t>
            </a:r>
          </a:p>
          <a:p>
            <a:r>
              <a:rPr lang="ru-RU" sz="3700" dirty="0" err="1">
                <a:solidFill>
                  <a:schemeClr val="tx1"/>
                </a:solidFill>
              </a:rPr>
              <a:t>Ліси</a:t>
            </a:r>
            <a:r>
              <a:rPr lang="ru-RU" sz="3700" dirty="0">
                <a:solidFill>
                  <a:schemeClr val="tx1"/>
                </a:solidFill>
              </a:rPr>
              <a:t> в </a:t>
            </a:r>
            <a:r>
              <a:rPr lang="ru-RU" sz="3700" dirty="0" err="1">
                <a:solidFill>
                  <a:schemeClr val="tx1"/>
                </a:solidFill>
              </a:rPr>
              <a:t>басейні</a:t>
            </a:r>
            <a:r>
              <a:rPr lang="ru-RU" sz="3700" dirty="0">
                <a:solidFill>
                  <a:schemeClr val="tx1"/>
                </a:solidFill>
              </a:rPr>
              <a:t> річки </a:t>
            </a:r>
            <a:r>
              <a:rPr lang="ru-RU" sz="3700" dirty="0" err="1">
                <a:solidFill>
                  <a:schemeClr val="tx1"/>
                </a:solidFill>
              </a:rPr>
              <a:t>вкривають</a:t>
            </a:r>
            <a:r>
              <a:rPr lang="ru-RU" sz="3700" dirty="0">
                <a:solidFill>
                  <a:schemeClr val="tx1"/>
                </a:solidFill>
              </a:rPr>
              <a:t> </a:t>
            </a:r>
            <a:r>
              <a:rPr lang="ru-RU" sz="3700" dirty="0" err="1">
                <a:solidFill>
                  <a:schemeClr val="tx1"/>
                </a:solidFill>
              </a:rPr>
              <a:t>схили</a:t>
            </a:r>
            <a:r>
              <a:rPr lang="ru-RU" sz="3700" dirty="0">
                <a:solidFill>
                  <a:schemeClr val="tx1"/>
                </a:solidFill>
              </a:rPr>
              <a:t> Карпат, а </a:t>
            </a:r>
            <a:r>
              <a:rPr lang="ru-RU" sz="3700" dirty="0" err="1">
                <a:solidFill>
                  <a:schemeClr val="tx1"/>
                </a:solidFill>
              </a:rPr>
              <a:t>вершини</a:t>
            </a:r>
            <a:r>
              <a:rPr lang="ru-RU" sz="3700" dirty="0">
                <a:solidFill>
                  <a:schemeClr val="tx1"/>
                </a:solidFill>
              </a:rPr>
              <a:t> </a:t>
            </a:r>
            <a:r>
              <a:rPr lang="ru-RU" sz="3700" dirty="0" err="1">
                <a:solidFill>
                  <a:schemeClr val="tx1"/>
                </a:solidFill>
              </a:rPr>
              <a:t>їх</a:t>
            </a:r>
            <a:r>
              <a:rPr lang="ru-RU" sz="3700" dirty="0">
                <a:solidFill>
                  <a:schemeClr val="tx1"/>
                </a:solidFill>
              </a:rPr>
              <a:t> </a:t>
            </a:r>
            <a:r>
              <a:rPr lang="ru-RU" sz="3700" dirty="0" err="1">
                <a:solidFill>
                  <a:schemeClr val="tx1"/>
                </a:solidFill>
              </a:rPr>
              <a:t>зайняті</a:t>
            </a:r>
            <a:r>
              <a:rPr lang="ru-RU" sz="3700" dirty="0">
                <a:solidFill>
                  <a:schemeClr val="tx1"/>
                </a:solidFill>
              </a:rPr>
              <a:t> луками – </a:t>
            </a:r>
            <a:r>
              <a:rPr lang="ru-RU" sz="3700" dirty="0" err="1">
                <a:solidFill>
                  <a:schemeClr val="tx1"/>
                </a:solidFill>
              </a:rPr>
              <a:t>полонинами</a:t>
            </a:r>
            <a:r>
              <a:rPr lang="ru-RU" sz="3700" dirty="0">
                <a:solidFill>
                  <a:schemeClr val="tx1"/>
                </a:solidFill>
              </a:rPr>
              <a:t>.</a:t>
            </a:r>
            <a:r>
              <a:rPr lang="ru-RU" sz="3700" b="1" dirty="0">
                <a:solidFill>
                  <a:schemeClr val="tx1"/>
                </a:solidFill>
              </a:rPr>
              <a:t> В горах на </a:t>
            </a:r>
            <a:r>
              <a:rPr lang="ru-RU" sz="3700" b="1" dirty="0" err="1">
                <a:solidFill>
                  <a:schemeClr val="tx1"/>
                </a:solidFill>
              </a:rPr>
              <a:t>висоті</a:t>
            </a:r>
            <a:r>
              <a:rPr lang="ru-RU" sz="3700" b="1" dirty="0">
                <a:solidFill>
                  <a:schemeClr val="tx1"/>
                </a:solidFill>
              </a:rPr>
              <a:t> </a:t>
            </a:r>
            <a:r>
              <a:rPr lang="ru-RU" sz="3700" b="1" dirty="0" err="1">
                <a:solidFill>
                  <a:schemeClr val="tx1"/>
                </a:solidFill>
              </a:rPr>
              <a:t>переважають</a:t>
            </a:r>
            <a:r>
              <a:rPr lang="ru-RU" sz="3700" b="1" dirty="0">
                <a:solidFill>
                  <a:schemeClr val="tx1"/>
                </a:solidFill>
              </a:rPr>
              <a:t> </a:t>
            </a:r>
            <a:r>
              <a:rPr lang="ru-RU" sz="3700" b="1" dirty="0" err="1">
                <a:solidFill>
                  <a:schemeClr val="tx1"/>
                </a:solidFill>
              </a:rPr>
              <a:t>хвойні</a:t>
            </a:r>
            <a:r>
              <a:rPr lang="ru-RU" sz="3700" b="1" dirty="0">
                <a:solidFill>
                  <a:schemeClr val="tx1"/>
                </a:solidFill>
              </a:rPr>
              <a:t> породи дерев, а </a:t>
            </a:r>
            <a:r>
              <a:rPr lang="ru-RU" sz="3700" b="1" dirty="0" err="1">
                <a:solidFill>
                  <a:schemeClr val="tx1"/>
                </a:solidFill>
              </a:rPr>
              <a:t>нижче</a:t>
            </a:r>
            <a:r>
              <a:rPr lang="ru-RU" sz="3700" b="1" dirty="0">
                <a:solidFill>
                  <a:schemeClr val="tx1"/>
                </a:solidFill>
              </a:rPr>
              <a:t> - </a:t>
            </a:r>
            <a:r>
              <a:rPr lang="ru-RU" sz="3700" b="1" dirty="0" err="1">
                <a:solidFill>
                  <a:schemeClr val="tx1"/>
                </a:solidFill>
              </a:rPr>
              <a:t>листяні</a:t>
            </a:r>
            <a:r>
              <a:rPr lang="ru-RU" sz="3700" dirty="0">
                <a:solidFill>
                  <a:schemeClr val="tx1"/>
                </a:solidFill>
              </a:rPr>
              <a:t>. У </a:t>
            </a:r>
            <a:r>
              <a:rPr lang="ru-RU" sz="3700" dirty="0" err="1">
                <a:solidFill>
                  <a:schemeClr val="tx1"/>
                </a:solidFill>
              </a:rPr>
              <a:t>рівнинній</a:t>
            </a:r>
            <a:r>
              <a:rPr lang="ru-RU" sz="3700" dirty="0">
                <a:solidFill>
                  <a:schemeClr val="tx1"/>
                </a:solidFill>
              </a:rPr>
              <a:t> частині басейну Дністра </a:t>
            </a:r>
            <a:r>
              <a:rPr lang="ru-RU" sz="3700" dirty="0" err="1">
                <a:solidFill>
                  <a:schemeClr val="tx1"/>
                </a:solidFill>
              </a:rPr>
              <a:t>лісів</a:t>
            </a:r>
            <a:r>
              <a:rPr lang="ru-RU" sz="3700" dirty="0">
                <a:solidFill>
                  <a:schemeClr val="tx1"/>
                </a:solidFill>
              </a:rPr>
              <a:t> </a:t>
            </a:r>
            <a:r>
              <a:rPr lang="ru-RU" sz="3700" dirty="0" err="1">
                <a:solidFill>
                  <a:schemeClr val="tx1"/>
                </a:solidFill>
              </a:rPr>
              <a:t>небагато</a:t>
            </a:r>
            <a:r>
              <a:rPr lang="ru-RU" sz="3700" dirty="0">
                <a:solidFill>
                  <a:schemeClr val="tx1"/>
                </a:solidFill>
              </a:rPr>
              <a:t>, </a:t>
            </a:r>
            <a:r>
              <a:rPr lang="ru-RU" sz="3700" dirty="0" err="1">
                <a:solidFill>
                  <a:schemeClr val="tx1"/>
                </a:solidFill>
              </a:rPr>
              <a:t>переважають</a:t>
            </a:r>
            <a:r>
              <a:rPr lang="ru-RU" sz="3700" dirty="0">
                <a:solidFill>
                  <a:schemeClr val="tx1"/>
                </a:solidFill>
              </a:rPr>
              <a:t> </a:t>
            </a:r>
            <a:r>
              <a:rPr lang="ru-RU" sz="3700" dirty="0" err="1">
                <a:solidFill>
                  <a:schemeClr val="tx1"/>
                </a:solidFill>
              </a:rPr>
              <a:t>листяні</a:t>
            </a:r>
            <a:r>
              <a:rPr lang="ru-RU" sz="3700" dirty="0">
                <a:solidFill>
                  <a:schemeClr val="tx1"/>
                </a:solidFill>
              </a:rPr>
              <a:t> породи: </a:t>
            </a:r>
            <a:r>
              <a:rPr lang="ru-RU" sz="3700" b="1" dirty="0">
                <a:solidFill>
                  <a:schemeClr val="tx1"/>
                </a:solidFill>
              </a:rPr>
              <a:t>дуб, ясен, клен, липа, граб</a:t>
            </a:r>
            <a:r>
              <a:rPr lang="ru-RU" sz="3700" dirty="0">
                <a:solidFill>
                  <a:schemeClr val="tx1"/>
                </a:solidFill>
              </a:rPr>
              <a:t>, у </a:t>
            </a:r>
            <a:r>
              <a:rPr lang="ru-RU" sz="3700" dirty="0" err="1">
                <a:solidFill>
                  <a:schemeClr val="tx1"/>
                </a:solidFill>
              </a:rPr>
              <a:t>західній</a:t>
            </a:r>
            <a:r>
              <a:rPr lang="ru-RU" sz="3700" dirty="0">
                <a:solidFill>
                  <a:schemeClr val="tx1"/>
                </a:solidFill>
              </a:rPr>
              <a:t> частині </a:t>
            </a:r>
            <a:r>
              <a:rPr lang="ru-RU" sz="3700" dirty="0" err="1">
                <a:solidFill>
                  <a:schemeClr val="tx1"/>
                </a:solidFill>
              </a:rPr>
              <a:t>Поділля</a:t>
            </a:r>
            <a:r>
              <a:rPr lang="ru-RU" sz="3700" dirty="0">
                <a:solidFill>
                  <a:schemeClr val="tx1"/>
                </a:solidFill>
              </a:rPr>
              <a:t> </a:t>
            </a:r>
            <a:r>
              <a:rPr lang="ru-RU" sz="3700" dirty="0" err="1">
                <a:solidFill>
                  <a:schemeClr val="tx1"/>
                </a:solidFill>
              </a:rPr>
              <a:t>зустрічається</a:t>
            </a:r>
            <a:r>
              <a:rPr lang="ru-RU" sz="3700" b="1" dirty="0">
                <a:solidFill>
                  <a:schemeClr val="tx1"/>
                </a:solidFill>
              </a:rPr>
              <a:t> бук</a:t>
            </a:r>
            <a:r>
              <a:rPr lang="ru-RU" sz="3700" dirty="0">
                <a:solidFill>
                  <a:schemeClr val="tx1"/>
                </a:solidFill>
              </a:rPr>
              <a:t>. У </a:t>
            </a:r>
            <a:r>
              <a:rPr lang="ru-RU" sz="3700" dirty="0" err="1">
                <a:solidFill>
                  <a:schemeClr val="tx1"/>
                </a:solidFill>
              </a:rPr>
              <a:t>лісах</a:t>
            </a:r>
            <a:r>
              <a:rPr lang="ru-RU" sz="3700" dirty="0">
                <a:solidFill>
                  <a:schemeClr val="tx1"/>
                </a:solidFill>
              </a:rPr>
              <a:t> водяться </a:t>
            </a:r>
            <a:r>
              <a:rPr lang="ru-RU" sz="3700" b="1" dirty="0" err="1">
                <a:solidFill>
                  <a:schemeClr val="tx1"/>
                </a:solidFill>
              </a:rPr>
              <a:t>козуля</a:t>
            </a:r>
            <a:r>
              <a:rPr lang="ru-RU" sz="3700" b="1" dirty="0">
                <a:solidFill>
                  <a:schemeClr val="tx1"/>
                </a:solidFill>
              </a:rPr>
              <a:t>, </a:t>
            </a:r>
            <a:r>
              <a:rPr lang="ru-RU" sz="3700" b="1" dirty="0" err="1">
                <a:solidFill>
                  <a:schemeClr val="tx1"/>
                </a:solidFill>
              </a:rPr>
              <a:t>борсук</a:t>
            </a:r>
            <a:r>
              <a:rPr lang="ru-RU" sz="3700" b="1" dirty="0">
                <a:solidFill>
                  <a:schemeClr val="tx1"/>
                </a:solidFill>
              </a:rPr>
              <a:t>, </a:t>
            </a:r>
            <a:r>
              <a:rPr lang="ru-RU" sz="3700" b="1" dirty="0" err="1">
                <a:solidFill>
                  <a:schemeClr val="tx1"/>
                </a:solidFill>
              </a:rPr>
              <a:t>заєць</a:t>
            </a:r>
            <a:r>
              <a:rPr lang="ru-RU" sz="3700" b="1" dirty="0">
                <a:solidFill>
                  <a:schemeClr val="tx1"/>
                </a:solidFill>
              </a:rPr>
              <a:t>, </a:t>
            </a:r>
            <a:r>
              <a:rPr lang="ru-RU" sz="3700" b="1" dirty="0" err="1">
                <a:solidFill>
                  <a:schemeClr val="tx1"/>
                </a:solidFill>
              </a:rPr>
              <a:t>білка</a:t>
            </a:r>
            <a:r>
              <a:rPr lang="ru-RU" sz="3700" b="1" dirty="0">
                <a:solidFill>
                  <a:schemeClr val="tx1"/>
                </a:solidFill>
              </a:rPr>
              <a:t>, </a:t>
            </a:r>
            <a:r>
              <a:rPr lang="ru-RU" sz="3700" b="1" dirty="0" err="1">
                <a:solidFill>
                  <a:schemeClr val="tx1"/>
                </a:solidFill>
              </a:rPr>
              <a:t>вепр</a:t>
            </a:r>
            <a:r>
              <a:rPr lang="ru-RU" sz="3700" b="1" dirty="0">
                <a:solidFill>
                  <a:schemeClr val="tx1"/>
                </a:solidFill>
              </a:rPr>
              <a:t>, ласка, </a:t>
            </a:r>
            <a:r>
              <a:rPr lang="ru-RU" sz="3700" b="1" dirty="0" err="1">
                <a:solidFill>
                  <a:schemeClr val="tx1"/>
                </a:solidFill>
              </a:rPr>
              <a:t>кіт</a:t>
            </a:r>
            <a:r>
              <a:rPr lang="ru-RU" sz="3700" b="1" dirty="0">
                <a:solidFill>
                  <a:schemeClr val="tx1"/>
                </a:solidFill>
              </a:rPr>
              <a:t> </a:t>
            </a:r>
            <a:r>
              <a:rPr lang="ru-RU" sz="3700" b="1" dirty="0" err="1">
                <a:solidFill>
                  <a:schemeClr val="tx1"/>
                </a:solidFill>
              </a:rPr>
              <a:t>лісовий</a:t>
            </a:r>
            <a:r>
              <a:rPr lang="ru-RU" sz="3700" b="1" dirty="0">
                <a:solidFill>
                  <a:schemeClr val="tx1"/>
                </a:solidFill>
              </a:rPr>
              <a:t>, </a:t>
            </a:r>
            <a:r>
              <a:rPr lang="ru-RU" sz="3700" b="1" dirty="0" err="1">
                <a:solidFill>
                  <a:schemeClr val="tx1"/>
                </a:solidFill>
              </a:rPr>
              <a:t>іноді</a:t>
            </a:r>
            <a:r>
              <a:rPr lang="ru-RU" sz="3700" b="1" dirty="0">
                <a:solidFill>
                  <a:schemeClr val="tx1"/>
                </a:solidFill>
              </a:rPr>
              <a:t> </a:t>
            </a:r>
            <a:r>
              <a:rPr lang="ru-RU" sz="3700" b="1" dirty="0" err="1">
                <a:solidFill>
                  <a:schemeClr val="tx1"/>
                </a:solidFill>
              </a:rPr>
              <a:t>трапляються</a:t>
            </a:r>
            <a:r>
              <a:rPr lang="ru-RU" sz="3700" b="1" dirty="0">
                <a:solidFill>
                  <a:schemeClr val="tx1"/>
                </a:solidFill>
              </a:rPr>
              <a:t> </a:t>
            </a:r>
            <a:r>
              <a:rPr lang="ru-RU" sz="3700" b="1" dirty="0" err="1">
                <a:solidFill>
                  <a:schemeClr val="tx1"/>
                </a:solidFill>
              </a:rPr>
              <a:t>олені</a:t>
            </a:r>
            <a:r>
              <a:rPr lang="ru-RU" sz="3700" b="1" dirty="0">
                <a:solidFill>
                  <a:schemeClr val="tx1"/>
                </a:solidFill>
              </a:rPr>
              <a:t> та </a:t>
            </a:r>
            <a:r>
              <a:rPr lang="ru-RU" sz="3700" b="1" dirty="0" err="1">
                <a:solidFill>
                  <a:schemeClr val="tx1"/>
                </a:solidFill>
              </a:rPr>
              <a:t>рись</a:t>
            </a:r>
            <a:r>
              <a:rPr lang="ru-RU" sz="3700" b="1" dirty="0">
                <a:solidFill>
                  <a:schemeClr val="tx1"/>
                </a:solidFill>
              </a:rPr>
              <a:t>.</a:t>
            </a:r>
          </a:p>
          <a:p>
            <a:r>
              <a:rPr lang="ru-RU" sz="3700" b="1" dirty="0">
                <a:solidFill>
                  <a:schemeClr val="tx1"/>
                </a:solidFill>
              </a:rPr>
              <a:t>Також </a:t>
            </a:r>
            <a:r>
              <a:rPr lang="ru-RU" sz="3700" b="1" dirty="0" err="1">
                <a:solidFill>
                  <a:schemeClr val="tx1"/>
                </a:solidFill>
              </a:rPr>
              <a:t>вражає</a:t>
            </a:r>
            <a:r>
              <a:rPr lang="ru-RU" sz="3700" b="1" dirty="0">
                <a:solidFill>
                  <a:schemeClr val="tx1"/>
                </a:solidFill>
              </a:rPr>
              <a:t> </a:t>
            </a:r>
            <a:r>
              <a:rPr lang="ru-RU" sz="3700" b="1" dirty="0" err="1">
                <a:solidFill>
                  <a:schemeClr val="tx1"/>
                </a:solidFill>
              </a:rPr>
              <a:t>різноманітність</a:t>
            </a:r>
            <a:r>
              <a:rPr lang="ru-RU" sz="3700" b="1" dirty="0">
                <a:solidFill>
                  <a:schemeClr val="tx1"/>
                </a:solidFill>
              </a:rPr>
              <a:t> </a:t>
            </a:r>
            <a:r>
              <a:rPr lang="ru-RU" sz="3700" b="1" dirty="0" err="1">
                <a:solidFill>
                  <a:schemeClr val="tx1"/>
                </a:solidFill>
              </a:rPr>
              <a:t>птахів</a:t>
            </a:r>
            <a:r>
              <a:rPr lang="ru-RU" sz="3700" b="1" dirty="0">
                <a:solidFill>
                  <a:schemeClr val="tx1"/>
                </a:solidFill>
              </a:rPr>
              <a:t>, </a:t>
            </a:r>
            <a:r>
              <a:rPr lang="ru-RU" sz="3700" b="1" dirty="0" err="1">
                <a:solidFill>
                  <a:schemeClr val="tx1"/>
                </a:solidFill>
              </a:rPr>
              <a:t>найчисленнішими</a:t>
            </a:r>
            <a:r>
              <a:rPr lang="ru-RU" sz="3700" b="1" dirty="0">
                <a:solidFill>
                  <a:schemeClr val="tx1"/>
                </a:solidFill>
              </a:rPr>
              <a:t> видами є: </a:t>
            </a:r>
            <a:r>
              <a:rPr lang="ru-RU" sz="3700" b="1" dirty="0" err="1">
                <a:solidFill>
                  <a:schemeClr val="tx1"/>
                </a:solidFill>
              </a:rPr>
              <a:t>берегова</a:t>
            </a:r>
            <a:r>
              <a:rPr lang="ru-RU" sz="3700" b="1" dirty="0">
                <a:solidFill>
                  <a:schemeClr val="tx1"/>
                </a:solidFill>
              </a:rPr>
              <a:t> </a:t>
            </a:r>
            <a:r>
              <a:rPr lang="ru-RU" sz="3700" b="1" dirty="0" err="1">
                <a:solidFill>
                  <a:schemeClr val="tx1"/>
                </a:solidFill>
              </a:rPr>
              <a:t>ластівка</a:t>
            </a:r>
            <a:r>
              <a:rPr lang="ru-RU" sz="3700" b="1" dirty="0">
                <a:solidFill>
                  <a:schemeClr val="tx1"/>
                </a:solidFill>
              </a:rPr>
              <a:t>, </a:t>
            </a:r>
            <a:r>
              <a:rPr lang="ru-RU" sz="3700" b="1" dirty="0" err="1">
                <a:solidFill>
                  <a:schemeClr val="tx1"/>
                </a:solidFill>
              </a:rPr>
              <a:t>пелікан</a:t>
            </a:r>
            <a:r>
              <a:rPr lang="ru-RU" sz="3700" b="1" dirty="0">
                <a:solidFill>
                  <a:schemeClr val="tx1"/>
                </a:solidFill>
              </a:rPr>
              <a:t>, </a:t>
            </a:r>
            <a:r>
              <a:rPr lang="ru-RU" sz="3700" b="1" dirty="0" err="1">
                <a:solidFill>
                  <a:schemeClr val="tx1"/>
                </a:solidFill>
              </a:rPr>
              <a:t>лебідь</a:t>
            </a:r>
            <a:r>
              <a:rPr lang="ru-RU" sz="3700" b="1" dirty="0">
                <a:solidFill>
                  <a:schemeClr val="tx1"/>
                </a:solidFill>
              </a:rPr>
              <a:t>, великий та </a:t>
            </a:r>
            <a:r>
              <a:rPr lang="ru-RU" sz="3700" b="1" dirty="0" err="1">
                <a:solidFill>
                  <a:schemeClr val="tx1"/>
                </a:solidFill>
              </a:rPr>
              <a:t>малий</a:t>
            </a:r>
            <a:r>
              <a:rPr lang="ru-RU" sz="3700" b="1" dirty="0">
                <a:solidFill>
                  <a:schemeClr val="tx1"/>
                </a:solidFill>
              </a:rPr>
              <a:t> баклан, </a:t>
            </a:r>
            <a:r>
              <a:rPr lang="ru-RU" sz="3700" b="1" dirty="0" err="1">
                <a:solidFill>
                  <a:schemeClr val="tx1"/>
                </a:solidFill>
              </a:rPr>
              <a:t>чапля</a:t>
            </a:r>
            <a:r>
              <a:rPr lang="ru-RU" sz="3700" b="1" dirty="0">
                <a:solidFill>
                  <a:schemeClr val="tx1"/>
                </a:solidFill>
              </a:rPr>
              <a:t>. </a:t>
            </a:r>
            <a:r>
              <a:rPr lang="ru-RU" sz="3700" b="1" dirty="0" err="1">
                <a:solidFill>
                  <a:schemeClr val="tx1"/>
                </a:solidFill>
              </a:rPr>
              <a:t>лелека</a:t>
            </a:r>
            <a:r>
              <a:rPr lang="ru-RU" sz="3700" b="1" dirty="0">
                <a:solidFill>
                  <a:schemeClr val="tx1"/>
                </a:solidFill>
              </a:rPr>
              <a:t> </a:t>
            </a:r>
            <a:r>
              <a:rPr lang="ru-RU" sz="3700" b="1" dirty="0" err="1">
                <a:solidFill>
                  <a:schemeClr val="tx1"/>
                </a:solidFill>
              </a:rPr>
              <a:t>чорний</a:t>
            </a:r>
            <a:r>
              <a:rPr lang="ru-RU" sz="3700" b="1" dirty="0">
                <a:solidFill>
                  <a:schemeClr val="tx1"/>
                </a:solidFill>
              </a:rPr>
              <a:t> та </a:t>
            </a:r>
            <a:r>
              <a:rPr lang="ru-RU" sz="3700" b="1" dirty="0" err="1">
                <a:solidFill>
                  <a:schemeClr val="tx1"/>
                </a:solidFill>
              </a:rPr>
              <a:t>рибалочка</a:t>
            </a:r>
            <a:r>
              <a:rPr lang="ru-RU" sz="3700" dirty="0">
                <a:solidFill>
                  <a:schemeClr val="tx1"/>
                </a:solidFill>
              </a:rPr>
              <a:t>, на островах водиться </a:t>
            </a:r>
            <a:r>
              <a:rPr lang="ru-RU" sz="3700" dirty="0" err="1">
                <a:solidFill>
                  <a:schemeClr val="tx1"/>
                </a:solidFill>
              </a:rPr>
              <a:t>чимало</a:t>
            </a:r>
            <a:r>
              <a:rPr lang="ru-RU" sz="3700" dirty="0">
                <a:solidFill>
                  <a:schemeClr val="tx1"/>
                </a:solidFill>
              </a:rPr>
              <a:t> </a:t>
            </a:r>
            <a:r>
              <a:rPr lang="ru-RU" sz="3700" b="1" dirty="0" err="1">
                <a:solidFill>
                  <a:schemeClr val="tx1"/>
                </a:solidFill>
              </a:rPr>
              <a:t>мартинів</a:t>
            </a:r>
            <a:r>
              <a:rPr lang="ru-RU" sz="3700" b="1" dirty="0">
                <a:solidFill>
                  <a:schemeClr val="tx1"/>
                </a:solidFill>
              </a:rPr>
              <a:t> </a:t>
            </a:r>
            <a:r>
              <a:rPr lang="ru-RU" sz="3700" b="1" dirty="0" err="1">
                <a:solidFill>
                  <a:schemeClr val="tx1"/>
                </a:solidFill>
              </a:rPr>
              <a:t>і</a:t>
            </a:r>
            <a:r>
              <a:rPr lang="ru-RU" sz="3700" b="1" dirty="0">
                <a:solidFill>
                  <a:schemeClr val="tx1"/>
                </a:solidFill>
              </a:rPr>
              <a:t> </a:t>
            </a:r>
            <a:r>
              <a:rPr lang="ru-RU" sz="3700" b="1" dirty="0" err="1">
                <a:solidFill>
                  <a:schemeClr val="tx1"/>
                </a:solidFill>
              </a:rPr>
              <a:t>крячків</a:t>
            </a:r>
            <a:r>
              <a:rPr lang="ru-RU" sz="3700" b="1" dirty="0">
                <a:solidFill>
                  <a:schemeClr val="tx1"/>
                </a:solidFill>
              </a:rPr>
              <a:t>. </a:t>
            </a:r>
            <a:r>
              <a:rPr lang="ru-RU" sz="3700" dirty="0" err="1">
                <a:solidFill>
                  <a:schemeClr val="tx1"/>
                </a:solidFill>
              </a:rPr>
              <a:t>Крім</a:t>
            </a:r>
            <a:r>
              <a:rPr lang="ru-RU" sz="3700" dirty="0">
                <a:solidFill>
                  <a:schemeClr val="tx1"/>
                </a:solidFill>
              </a:rPr>
              <a:t> того, на луках </a:t>
            </a:r>
            <a:r>
              <a:rPr lang="ru-RU" sz="3700" dirty="0" err="1">
                <a:solidFill>
                  <a:schemeClr val="tx1"/>
                </a:solidFill>
              </a:rPr>
              <a:t>пониззя</a:t>
            </a:r>
            <a:r>
              <a:rPr lang="ru-RU" sz="3700" dirty="0">
                <a:solidFill>
                  <a:schemeClr val="tx1"/>
                </a:solidFill>
              </a:rPr>
              <a:t> Дністра </a:t>
            </a:r>
            <a:r>
              <a:rPr lang="ru-RU" sz="3700" dirty="0" err="1">
                <a:solidFill>
                  <a:schemeClr val="tx1"/>
                </a:solidFill>
              </a:rPr>
              <a:t>живуть</a:t>
            </a:r>
            <a:r>
              <a:rPr lang="ru-RU" sz="3700" dirty="0">
                <a:solidFill>
                  <a:schemeClr val="tx1"/>
                </a:solidFill>
              </a:rPr>
              <a:t> </a:t>
            </a:r>
            <a:r>
              <a:rPr lang="ru-RU" sz="3700" b="1" dirty="0" err="1">
                <a:solidFill>
                  <a:schemeClr val="tx1"/>
                </a:solidFill>
              </a:rPr>
              <a:t>коровайки</a:t>
            </a:r>
            <a:r>
              <a:rPr lang="ru-RU" sz="3700" b="1" dirty="0">
                <a:solidFill>
                  <a:schemeClr val="tx1"/>
                </a:solidFill>
              </a:rPr>
              <a:t> та </a:t>
            </a:r>
            <a:r>
              <a:rPr lang="ru-RU" sz="3700" b="1" dirty="0" err="1">
                <a:solidFill>
                  <a:schemeClr val="tx1"/>
                </a:solidFill>
              </a:rPr>
              <a:t>жовті</a:t>
            </a:r>
            <a:r>
              <a:rPr lang="ru-RU" sz="3700" b="1" dirty="0">
                <a:solidFill>
                  <a:schemeClr val="tx1"/>
                </a:solidFill>
              </a:rPr>
              <a:t> </a:t>
            </a:r>
            <a:r>
              <a:rPr lang="ru-RU" sz="3700" b="1" dirty="0" err="1">
                <a:solidFill>
                  <a:schemeClr val="tx1"/>
                </a:solidFill>
              </a:rPr>
              <a:t>чаплі</a:t>
            </a:r>
            <a:r>
              <a:rPr lang="ru-RU" sz="3700" dirty="0">
                <a:solidFill>
                  <a:schemeClr val="tx1"/>
                </a:solidFill>
              </a:rPr>
              <a:t>, </a:t>
            </a:r>
            <a:r>
              <a:rPr lang="ru-RU" sz="3700" dirty="0" err="1">
                <a:solidFill>
                  <a:schemeClr val="tx1"/>
                </a:solidFill>
              </a:rPr>
              <a:t>які</a:t>
            </a:r>
            <a:r>
              <a:rPr lang="ru-RU" sz="3700" dirty="0">
                <a:solidFill>
                  <a:schemeClr val="tx1"/>
                </a:solidFill>
              </a:rPr>
              <a:t> </a:t>
            </a:r>
            <a:r>
              <a:rPr lang="ru-RU" sz="3700" dirty="0" err="1">
                <a:solidFill>
                  <a:schemeClr val="tx1"/>
                </a:solidFill>
              </a:rPr>
              <a:t>занесені</a:t>
            </a:r>
            <a:r>
              <a:rPr lang="ru-RU" sz="3700" dirty="0">
                <a:solidFill>
                  <a:schemeClr val="tx1"/>
                </a:solidFill>
              </a:rPr>
              <a:t> до </a:t>
            </a:r>
            <a:r>
              <a:rPr lang="ru-RU" sz="3700" b="1" dirty="0" err="1">
                <a:solidFill>
                  <a:schemeClr val="tx1"/>
                </a:solidFill>
              </a:rPr>
              <a:t>Червоної</a:t>
            </a:r>
            <a:r>
              <a:rPr lang="ru-RU" sz="3700" b="1" dirty="0">
                <a:solidFill>
                  <a:schemeClr val="tx1"/>
                </a:solidFill>
              </a:rPr>
              <a:t> книги України.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/>
              <a:t>Колонія червонокнижних коровайок </a:t>
            </a:r>
            <a:endParaRPr lang="ru-RU" sz="3600" b="1" dirty="0"/>
          </a:p>
        </p:txBody>
      </p:sp>
      <p:pic>
        <p:nvPicPr>
          <p:cNvPr id="4" name="Содержимое 3" descr="http://pernatidruzi.org.ua/pictures/korovajka/sp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428736"/>
            <a:ext cx="8928992" cy="531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384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Жовта чапля</a:t>
            </a:r>
            <a:endParaRPr lang="ru-RU" sz="3600" b="1" dirty="0"/>
          </a:p>
        </p:txBody>
      </p:sp>
      <p:pic>
        <p:nvPicPr>
          <p:cNvPr id="4" name="Содержимое 3" descr="http://pernatidruzi.org.ua/pictures/govcz/ox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052736"/>
            <a:ext cx="89289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2867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spcBef>
                <a:spcPts val="80"/>
              </a:spcBef>
            </a:pP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3800" b="1" dirty="0">
                <a:solidFill>
                  <a:schemeClr val="tx1"/>
                </a:solidFill>
              </a:rPr>
              <a:t>Характеристики річки та її значення для суспільства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28670"/>
            <a:ext cx="8928992" cy="5929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300" dirty="0"/>
              <a:t> </a:t>
            </a:r>
            <a:r>
              <a:rPr lang="ru-RU" sz="2300" dirty="0"/>
              <a:t>З часів Київської Русі до середини XIX століття Дністром сплавляли до чорноморських портів </a:t>
            </a:r>
            <a:r>
              <a:rPr lang="ru-RU" sz="2300" b="1" dirty="0"/>
              <a:t>цінну деревину, вивозили зерно, хутро, мед, віск, зброю, вироби місцевих ремісників</a:t>
            </a:r>
            <a:r>
              <a:rPr lang="ru-RU" sz="2300" b="1" dirty="0" smtClean="0"/>
              <a:t>.</a:t>
            </a:r>
          </a:p>
          <a:p>
            <a:r>
              <a:rPr lang="ru-RU" sz="2300" dirty="0" smtClean="0"/>
              <a:t> </a:t>
            </a:r>
            <a:r>
              <a:rPr lang="ru-RU" sz="2300" dirty="0"/>
              <a:t>Тепер господарське значення Дністра зросло. </a:t>
            </a:r>
            <a:r>
              <a:rPr lang="ru-RU" sz="2300" dirty="0" err="1"/>
              <a:t>Він</a:t>
            </a:r>
            <a:r>
              <a:rPr lang="ru-RU" sz="2300" dirty="0"/>
              <a:t> дає </a:t>
            </a:r>
            <a:r>
              <a:rPr lang="ru-RU" sz="2300" dirty="0" err="1"/>
              <a:t>питну</a:t>
            </a:r>
            <a:r>
              <a:rPr lang="ru-RU" sz="2300" dirty="0"/>
              <a:t> воду для великих та </a:t>
            </a:r>
            <a:r>
              <a:rPr lang="ru-RU" sz="2300" dirty="0" err="1"/>
              <a:t>малих</a:t>
            </a:r>
            <a:r>
              <a:rPr lang="ru-RU" sz="2300" dirty="0"/>
              <a:t> </a:t>
            </a:r>
            <a:r>
              <a:rPr lang="ru-RU" sz="2300" dirty="0" err="1"/>
              <a:t>міст</a:t>
            </a:r>
            <a:r>
              <a:rPr lang="ru-RU" sz="2300" dirty="0"/>
              <a:t>, зокрема і для </a:t>
            </a:r>
            <a:r>
              <a:rPr lang="ru-RU" sz="2300" dirty="0" err="1"/>
              <a:t>Одеси</a:t>
            </a:r>
            <a:r>
              <a:rPr lang="ru-RU" sz="2300" dirty="0"/>
              <a:t>. </a:t>
            </a:r>
            <a:r>
              <a:rPr lang="ru-RU" sz="2300" dirty="0" err="1"/>
              <a:t>Крім</a:t>
            </a:r>
            <a:r>
              <a:rPr lang="ru-RU" sz="2300" dirty="0"/>
              <a:t> того, річка приводить у </a:t>
            </a:r>
            <a:r>
              <a:rPr lang="ru-RU" sz="2300" dirty="0" err="1"/>
              <a:t>рух</a:t>
            </a:r>
            <a:r>
              <a:rPr lang="ru-RU" sz="2300" dirty="0"/>
              <a:t> турбіни </a:t>
            </a:r>
            <a:r>
              <a:rPr lang="ru-RU" sz="2300" u="sng" dirty="0" err="1">
                <a:hlinkClick r:id="rId2"/>
              </a:rPr>
              <a:t>Дністровської</a:t>
            </a:r>
            <a:r>
              <a:rPr lang="ru-RU" sz="2300" u="sng" dirty="0">
                <a:hlinkClick r:id="rId2"/>
              </a:rPr>
              <a:t> ГЕС</a:t>
            </a:r>
            <a:r>
              <a:rPr lang="ru-RU" sz="2300" dirty="0"/>
              <a:t> та </a:t>
            </a:r>
            <a:r>
              <a:rPr lang="ru-RU" sz="2300" u="sng" dirty="0" err="1">
                <a:hlinkClick r:id="rId3"/>
              </a:rPr>
              <a:t>Дністровської</a:t>
            </a:r>
            <a:r>
              <a:rPr lang="ru-RU" sz="2300" u="sng" dirty="0">
                <a:hlinkClick r:id="rId3"/>
              </a:rPr>
              <a:t> ГАЕС</a:t>
            </a:r>
            <a:r>
              <a:rPr lang="ru-RU" sz="2300" dirty="0"/>
              <a:t>. </a:t>
            </a:r>
            <a:endParaRPr lang="ru-RU" sz="2300" dirty="0" smtClean="0"/>
          </a:p>
          <a:p>
            <a:r>
              <a:rPr lang="ru-RU" sz="2300" u="sng" dirty="0" smtClean="0">
                <a:hlinkClick r:id="rId4"/>
              </a:rPr>
              <a:t>Дністровське </a:t>
            </a:r>
            <a:r>
              <a:rPr lang="ru-RU" sz="2300" u="sng" dirty="0">
                <a:hlinkClick r:id="rId4"/>
              </a:rPr>
              <a:t>водосховище</a:t>
            </a:r>
            <a:r>
              <a:rPr lang="ru-RU" sz="2300" dirty="0"/>
              <a:t>, яке створено греблею </a:t>
            </a:r>
            <a:r>
              <a:rPr lang="ru-RU" sz="2300" u="sng" dirty="0" err="1">
                <a:hlinkClick r:id="rId2"/>
              </a:rPr>
              <a:t>Дністровської</a:t>
            </a:r>
            <a:r>
              <a:rPr lang="ru-RU" sz="2300" u="sng" dirty="0">
                <a:hlinkClick r:id="rId2"/>
              </a:rPr>
              <a:t> ГЕС</a:t>
            </a:r>
            <a:r>
              <a:rPr lang="ru-RU" sz="2300" dirty="0"/>
              <a:t>, використовується для зрошення </a:t>
            </a:r>
            <a:r>
              <a:rPr lang="ru-RU" sz="2300" dirty="0" err="1"/>
              <a:t>полів</a:t>
            </a:r>
            <a:r>
              <a:rPr lang="ru-RU" sz="2300" dirty="0"/>
              <a:t>, розведення риби та здійснення судноплавства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 </a:t>
            </a:r>
            <a:r>
              <a:rPr lang="ru-RU" sz="2300" b="1" dirty="0"/>
              <a:t>Галицьке море </a:t>
            </a:r>
            <a:r>
              <a:rPr lang="ru-RU" sz="2300" dirty="0"/>
              <a:t>– так ще називають </a:t>
            </a:r>
            <a:r>
              <a:rPr lang="ru-RU" sz="2300" u="sng" dirty="0">
                <a:hlinkClick r:id="rId4"/>
              </a:rPr>
              <a:t>Дністровське водосховище</a:t>
            </a:r>
            <a:r>
              <a:rPr lang="ru-RU" sz="2300" dirty="0"/>
              <a:t> і це </a:t>
            </a:r>
            <a:r>
              <a:rPr lang="ru-RU" sz="2300" dirty="0" err="1"/>
              <a:t>дійсно</a:t>
            </a:r>
            <a:r>
              <a:rPr lang="ru-RU" sz="2300" dirty="0"/>
              <a:t> море, </a:t>
            </a:r>
            <a:r>
              <a:rPr lang="ru-RU" sz="2300" dirty="0" err="1"/>
              <a:t>тільки</a:t>
            </a:r>
            <a:r>
              <a:rPr lang="ru-RU" sz="2300" dirty="0"/>
              <a:t> вода в </a:t>
            </a:r>
            <a:r>
              <a:rPr lang="ru-RU" sz="2300" dirty="0" err="1"/>
              <a:t>ньому</a:t>
            </a:r>
            <a:r>
              <a:rPr lang="ru-RU" sz="2300" dirty="0"/>
              <a:t> не солона, проте чиста і </a:t>
            </a:r>
            <a:r>
              <a:rPr lang="ru-RU" sz="2300" dirty="0" err="1"/>
              <a:t>придатна</a:t>
            </a:r>
            <a:r>
              <a:rPr lang="ru-RU" sz="2300" dirty="0"/>
              <a:t> для </a:t>
            </a:r>
            <a:r>
              <a:rPr lang="ru-RU" sz="2300" dirty="0" err="1"/>
              <a:t>купання</a:t>
            </a:r>
            <a:r>
              <a:rPr lang="ru-RU" sz="2300" dirty="0"/>
              <a:t>. </a:t>
            </a:r>
            <a:endParaRPr lang="ru-RU" sz="2300" dirty="0" smtClean="0"/>
          </a:p>
          <a:p>
            <a:r>
              <a:rPr lang="ru-RU" sz="2300" b="1" dirty="0" smtClean="0"/>
              <a:t>Дністровське водосховище </a:t>
            </a:r>
            <a:r>
              <a:rPr lang="ru-RU" sz="2300" dirty="0"/>
              <a:t>використовується також для оздоровчих </a:t>
            </a:r>
            <a:r>
              <a:rPr lang="ru-RU" sz="2300" dirty="0" err="1"/>
              <a:t>заходів</a:t>
            </a:r>
            <a:r>
              <a:rPr lang="ru-RU" sz="2300" dirty="0"/>
              <a:t> і є досить </a:t>
            </a:r>
            <a:r>
              <a:rPr lang="ru-RU" sz="2300" dirty="0" err="1"/>
              <a:t>популярним</a:t>
            </a:r>
            <a:r>
              <a:rPr lang="ru-RU" sz="2300" dirty="0"/>
              <a:t> </a:t>
            </a:r>
            <a:r>
              <a:rPr lang="ru-RU" sz="2300" dirty="0" err="1"/>
              <a:t>місцем</a:t>
            </a:r>
            <a:r>
              <a:rPr lang="ru-RU" sz="2300" dirty="0"/>
              <a:t> для </a:t>
            </a:r>
            <a:r>
              <a:rPr lang="ru-RU" sz="2300" dirty="0" err="1"/>
              <a:t>якісного</a:t>
            </a:r>
            <a:r>
              <a:rPr lang="ru-RU" sz="2300" dirty="0"/>
              <a:t> </a:t>
            </a:r>
            <a:r>
              <a:rPr lang="ru-RU" sz="2300" dirty="0" err="1"/>
              <a:t>відпочинку</a:t>
            </a:r>
            <a:r>
              <a:rPr lang="ru-RU" sz="2300" dirty="0"/>
              <a:t>, де </a:t>
            </a:r>
            <a:r>
              <a:rPr lang="ru-RU" sz="2300" b="1" dirty="0"/>
              <a:t>можна </a:t>
            </a:r>
            <a:r>
              <a:rPr lang="ru-RU" sz="2300" b="1" dirty="0" err="1"/>
              <a:t>покупатися</a:t>
            </a:r>
            <a:r>
              <a:rPr lang="ru-RU" sz="2300" b="1" dirty="0"/>
              <a:t>, </a:t>
            </a:r>
            <a:r>
              <a:rPr lang="ru-RU" sz="2300" b="1" dirty="0" err="1"/>
              <a:t>порибалити</a:t>
            </a:r>
            <a:r>
              <a:rPr lang="ru-RU" sz="2300" b="1" dirty="0"/>
              <a:t> і </a:t>
            </a:r>
            <a:r>
              <a:rPr lang="ru-RU" sz="2300" b="1" dirty="0" err="1"/>
              <a:t>насолодитись</a:t>
            </a:r>
            <a:r>
              <a:rPr lang="ru-RU" sz="2300" b="1" dirty="0"/>
              <a:t> неповторною красою Дністровського </a:t>
            </a:r>
            <a:r>
              <a:rPr lang="ru-RU" sz="2300" b="1" dirty="0" err="1"/>
              <a:t>каньйону</a:t>
            </a:r>
            <a:r>
              <a:rPr lang="ru-RU" sz="2300" b="1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59" y="0"/>
            <a:ext cx="9036496" cy="14176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err="1">
                <a:solidFill>
                  <a:schemeClr val="tx1"/>
                </a:solidFill>
              </a:rPr>
              <a:t>Дністровський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chemeClr val="tx1"/>
                </a:solidFill>
              </a:rPr>
              <a:t>каньйон</a:t>
            </a:r>
            <a:endParaRPr lang="uk-UA" sz="36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:\мої документи\ВО і ТЕБ\Водні ресурси  з лист 2020 р\Дністер 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559" y="1196752"/>
            <a:ext cx="903649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0008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3730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uk-UA" sz="3100" b="1" dirty="0"/>
              <a:t>Давайте </a:t>
            </a:r>
            <a:r>
              <a:rPr lang="uk-UA" sz="3100" b="1" dirty="0" smtClean="0"/>
              <a:t>помандруємо </a:t>
            </a:r>
            <a:r>
              <a:rPr lang="uk-UA" sz="3100" b="1" dirty="0"/>
              <a:t>Дністровським каньйоном і насолодимося красою одного з Семи природних чудес України!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D:\мої документи\ВО і ТЕБ\Водні ресурси  з лист 2020 р\Дністер 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357298"/>
            <a:ext cx="885698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anchor="t">
            <a:normAutofit fontScale="90000"/>
          </a:bodyPr>
          <a:lstStyle/>
          <a:p>
            <a:r>
              <a:rPr lang="uk-UA" sz="3600" b="1" dirty="0" smtClean="0"/>
              <a:t>Диво-річка </a:t>
            </a:r>
            <a:r>
              <a:rPr lang="uk-UA" sz="3600" b="1" dirty="0"/>
              <a:t>ДНІСТЕР!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D:\мої документи\ВО і ТЕБ\Водні ресурси  з лист 2020 р\Листи\2023\День Дністра\Виконання\Дніст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9144000" cy="450057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264320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85000" lnSpcReduction="20000"/>
          </a:bodyPr>
          <a:lstStyle/>
          <a:p>
            <a:r>
              <a:rPr lang="ru-RU" sz="2700" b="1" dirty="0" smtClean="0">
                <a:latin typeface="+mj-lt"/>
              </a:rPr>
              <a:t>Дністер</a:t>
            </a:r>
            <a:r>
              <a:rPr lang="ru-RU" sz="2700" dirty="0" smtClean="0">
                <a:latin typeface="+mj-lt"/>
              </a:rPr>
              <a:t> – транскордонна річка, друга за розмірами в Україні та дев’ята в Європі, що належить до важливих водних артерій України</a:t>
            </a:r>
            <a:r>
              <a:rPr lang="uk-UA" sz="2700" dirty="0" smtClean="0">
                <a:latin typeface="+mj-lt"/>
              </a:rPr>
              <a:t>. </a:t>
            </a:r>
            <a:r>
              <a:rPr lang="ru-RU" sz="2700" dirty="0" smtClean="0">
                <a:latin typeface="+mj-lt"/>
              </a:rPr>
              <a:t>Басейн </a:t>
            </a:r>
            <a:r>
              <a:rPr lang="ru-RU" sz="2700" dirty="0">
                <a:latin typeface="+mj-lt"/>
              </a:rPr>
              <a:t>Дністра </a:t>
            </a:r>
            <a:r>
              <a:rPr lang="ru-RU" sz="2700" b="1" dirty="0">
                <a:latin typeface="+mj-lt"/>
              </a:rPr>
              <a:t>розташований у семи областях на південному заході України (Львівська, Івано-Франківська, Тернопільська, Хмельницька, Вінницька, Чернівецька та Одеська обл.). </a:t>
            </a:r>
            <a:r>
              <a:rPr lang="ru-RU" sz="2700" dirty="0">
                <a:latin typeface="+mj-lt"/>
              </a:rPr>
              <a:t>Невелика його ділянка у верхів’ях басейну знаходиться у Польщі. Басейн має форму дуже витягнутого, зігнутого по середині овалу завдовжки близько 700 км при середній ширині 120 км. </a:t>
            </a:r>
            <a:r>
              <a:rPr lang="ru-RU" sz="2700" b="1" dirty="0">
                <a:latin typeface="+mj-lt"/>
              </a:rPr>
              <a:t>Висоти у гірській частині басейну сягають 1000 – 1800 м БС</a:t>
            </a:r>
            <a:r>
              <a:rPr lang="ru-RU" sz="2700" b="1" dirty="0" smtClean="0">
                <a:latin typeface="+mj-lt"/>
              </a:rPr>
              <a:t>.</a:t>
            </a:r>
          </a:p>
          <a:p>
            <a:endParaRPr lang="ru-RU" sz="2400" b="1" i="1" dirty="0" smtClean="0">
              <a:latin typeface="+mj-lt"/>
            </a:endParaRPr>
          </a:p>
          <a:p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7301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uk-UA" sz="3600" b="1" dirty="0">
                <a:solidFill>
                  <a:schemeClr val="tx1"/>
                </a:solidFill>
              </a:rPr>
              <a:t>Дністровський каньйон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sz="3400" dirty="0"/>
              <a:t>На ділянці від Галича і до Хотина річка утворює Дністровський каньйон. Довжина каньйону – 250 км, він один із найбільших не лише в Україні, а й в Європі. Печера “Оптимістична”, яка знаходиться поруч, занесена до Книги рекордів </a:t>
            </a:r>
            <a:r>
              <a:rPr lang="uk-UA" sz="3400" dirty="0" err="1"/>
              <a:t>Гіннеса</a:t>
            </a:r>
            <a:r>
              <a:rPr lang="uk-UA" sz="3400" dirty="0"/>
              <a:t>, а </a:t>
            </a:r>
            <a:r>
              <a:rPr lang="uk-UA" sz="3400" dirty="0" err="1"/>
              <a:t>Джуринський</a:t>
            </a:r>
            <a:r>
              <a:rPr lang="uk-UA" sz="3400" dirty="0"/>
              <a:t> водоспад є найбільшим водоспадом рівнинної України (висота – 16 м, ширина – 20 м). </a:t>
            </a:r>
            <a:endParaRPr lang="ru-RU" sz="3400" dirty="0"/>
          </a:p>
          <a:p>
            <a:r>
              <a:rPr lang="ru-RU" sz="3400" dirty="0"/>
              <a:t>На </a:t>
            </a:r>
            <a:r>
              <a:rPr lang="ru-RU" sz="3400" dirty="0" err="1"/>
              <a:t>межі</a:t>
            </a:r>
            <a:r>
              <a:rPr lang="ru-RU" sz="3400" dirty="0"/>
              <a:t> </a:t>
            </a:r>
            <a:r>
              <a:rPr lang="ru-RU" sz="3400" dirty="0" err="1"/>
              <a:t>Івано-Франківської</a:t>
            </a:r>
            <a:r>
              <a:rPr lang="ru-RU" sz="3400" dirty="0"/>
              <a:t> та </a:t>
            </a:r>
            <a:r>
              <a:rPr lang="ru-RU" sz="3400" dirty="0" err="1"/>
              <a:t>Тернопільської</a:t>
            </a:r>
            <a:r>
              <a:rPr lang="ru-RU" sz="3400" dirty="0"/>
              <a:t> областей, біля села Литячі знаходиться </a:t>
            </a:r>
            <a:r>
              <a:rPr lang="ru-RU" sz="3400" dirty="0" err="1"/>
              <a:t>одне</a:t>
            </a:r>
            <a:r>
              <a:rPr lang="ru-RU" sz="3400" dirty="0"/>
              <a:t> з </a:t>
            </a:r>
            <a:r>
              <a:rPr lang="ru-RU" sz="3400" dirty="0" err="1"/>
              <a:t>дивовижних</a:t>
            </a:r>
            <a:r>
              <a:rPr lang="ru-RU" sz="3400" dirty="0"/>
              <a:t> </a:t>
            </a:r>
            <a:r>
              <a:rPr lang="ru-RU" sz="3400" dirty="0" err="1"/>
              <a:t>місць</a:t>
            </a:r>
            <a:r>
              <a:rPr lang="ru-RU" sz="3400" dirty="0"/>
              <a:t> Дністровського </a:t>
            </a:r>
            <a:r>
              <a:rPr lang="ru-RU" sz="3400" dirty="0" err="1"/>
              <a:t>каньйону</a:t>
            </a:r>
            <a:r>
              <a:rPr lang="ru-RU" sz="3400" dirty="0"/>
              <a:t> – </a:t>
            </a:r>
            <a:r>
              <a:rPr lang="ru-RU" sz="3400" b="1" dirty="0" err="1"/>
              <a:t>острів</a:t>
            </a:r>
            <a:r>
              <a:rPr lang="ru-RU" sz="3400" b="1" dirty="0"/>
              <a:t>, названий туристами Інь-Янь.</a:t>
            </a:r>
            <a:r>
              <a:rPr lang="ru-RU" sz="3400" dirty="0"/>
              <a:t> </a:t>
            </a:r>
            <a:r>
              <a:rPr lang="ru-RU" sz="3400" dirty="0" err="1"/>
              <a:t>Він</a:t>
            </a:r>
            <a:r>
              <a:rPr lang="ru-RU" sz="3400" dirty="0"/>
              <a:t> </a:t>
            </a:r>
            <a:r>
              <a:rPr lang="ru-RU" sz="3400" dirty="0" err="1"/>
              <a:t>отримав</a:t>
            </a:r>
            <a:r>
              <a:rPr lang="ru-RU" sz="3400" dirty="0"/>
              <a:t> свою </a:t>
            </a:r>
            <a:r>
              <a:rPr lang="ru-RU" sz="3400" dirty="0" err="1"/>
              <a:t>назву</a:t>
            </a:r>
            <a:r>
              <a:rPr lang="ru-RU" sz="3400" dirty="0"/>
              <a:t> </a:t>
            </a:r>
            <a:r>
              <a:rPr lang="ru-RU" sz="3400" dirty="0" err="1"/>
              <a:t>завдяки</a:t>
            </a:r>
            <a:r>
              <a:rPr lang="ru-RU" sz="3400" dirty="0"/>
              <a:t> </a:t>
            </a:r>
            <a:r>
              <a:rPr lang="ru-RU" sz="3400" dirty="0" err="1"/>
              <a:t>схожості</a:t>
            </a:r>
            <a:r>
              <a:rPr lang="ru-RU" sz="3400" dirty="0"/>
              <a:t> до </a:t>
            </a:r>
            <a:r>
              <a:rPr lang="ru-RU" sz="3400" dirty="0" err="1"/>
              <a:t>відомого</a:t>
            </a:r>
            <a:r>
              <a:rPr lang="ru-RU" sz="3400" dirty="0"/>
              <a:t> </a:t>
            </a:r>
            <a:r>
              <a:rPr lang="ru-RU" sz="3400" dirty="0" err="1"/>
              <a:t>східного</a:t>
            </a:r>
            <a:r>
              <a:rPr lang="ru-RU" sz="3400" dirty="0"/>
              <a:t> символу.</a:t>
            </a:r>
          </a:p>
          <a:p>
            <a:r>
              <a:rPr lang="uk-UA" sz="3400" b="1" dirty="0"/>
              <a:t>У</a:t>
            </a:r>
            <a:r>
              <a:rPr lang="ru-RU" sz="3400" b="1" dirty="0" err="1"/>
              <a:t>рочище</a:t>
            </a:r>
            <a:r>
              <a:rPr lang="ru-RU" sz="3400" b="1" dirty="0"/>
              <a:t> </a:t>
            </a:r>
            <a:r>
              <a:rPr lang="ru-RU" sz="3400" b="1" dirty="0" err="1"/>
              <a:t>Криве</a:t>
            </a:r>
            <a:r>
              <a:rPr lang="ru-RU" sz="3400" b="1" dirty="0"/>
              <a:t> – </a:t>
            </a:r>
            <a:r>
              <a:rPr lang="ru-RU" sz="3400" b="1" dirty="0" err="1"/>
              <a:t>цікава</a:t>
            </a:r>
            <a:r>
              <a:rPr lang="ru-RU" sz="3400" b="1" dirty="0"/>
              <a:t> </a:t>
            </a:r>
            <a:r>
              <a:rPr lang="ru-RU" sz="3400" b="1" dirty="0" err="1"/>
              <a:t>ділянка</a:t>
            </a:r>
            <a:r>
              <a:rPr lang="ru-RU" sz="3400" b="1" dirty="0"/>
              <a:t> </a:t>
            </a:r>
            <a:r>
              <a:rPr lang="ru-RU" sz="3400" b="1" dirty="0" err="1"/>
              <a:t>Дністра</a:t>
            </a:r>
            <a:r>
              <a:rPr lang="ru-RU" sz="3400" b="1" dirty="0"/>
              <a:t> з островами та </a:t>
            </a:r>
            <a:r>
              <a:rPr lang="ru-RU" sz="3400" b="1" dirty="0" err="1"/>
              <a:t>нависаючими</a:t>
            </a:r>
            <a:r>
              <a:rPr lang="ru-RU" sz="3400" b="1" dirty="0"/>
              <a:t> </a:t>
            </a:r>
            <a:r>
              <a:rPr lang="ru-RU" sz="3400" b="1" dirty="0" err="1"/>
              <a:t>скелями</a:t>
            </a:r>
            <a:r>
              <a:rPr lang="ru-RU" sz="3400" b="1" dirty="0"/>
              <a:t>.</a:t>
            </a:r>
            <a:r>
              <a:rPr lang="ru-RU" sz="3400" dirty="0"/>
              <a:t> </a:t>
            </a:r>
            <a:r>
              <a:rPr lang="ru-RU" sz="3400" dirty="0" err="1"/>
              <a:t>Окрім</a:t>
            </a:r>
            <a:r>
              <a:rPr lang="ru-RU" sz="3400" dirty="0"/>
              <a:t> того, </a:t>
            </a:r>
            <a:r>
              <a:rPr lang="ru-RU" sz="3400" dirty="0" err="1"/>
              <a:t>звідси</a:t>
            </a:r>
            <a:r>
              <a:rPr lang="ru-RU" sz="3400" dirty="0"/>
              <a:t> </a:t>
            </a:r>
            <a:r>
              <a:rPr lang="ru-RU" sz="3400" dirty="0" err="1"/>
              <a:t>зручно</a:t>
            </a:r>
            <a:r>
              <a:rPr lang="ru-RU" sz="3400" dirty="0"/>
              <a:t> </a:t>
            </a:r>
            <a:r>
              <a:rPr lang="ru-RU" sz="3400" dirty="0" err="1"/>
              <a:t>починати</a:t>
            </a:r>
            <a:r>
              <a:rPr lang="ru-RU" sz="3400" dirty="0"/>
              <a:t> </a:t>
            </a:r>
            <a:r>
              <a:rPr lang="ru-RU" sz="3400" dirty="0" err="1"/>
              <a:t>подорож</a:t>
            </a:r>
            <a:r>
              <a:rPr lang="ru-RU" sz="3400" dirty="0"/>
              <a:t> </a:t>
            </a:r>
            <a:r>
              <a:rPr lang="ru-RU" sz="3400" dirty="0" err="1"/>
              <a:t>каньйонами</a:t>
            </a:r>
            <a:r>
              <a:rPr lang="ru-RU" sz="3400" dirty="0"/>
              <a:t>-долинами </a:t>
            </a:r>
            <a:r>
              <a:rPr lang="ru-RU" sz="3400" dirty="0" err="1"/>
              <a:t>річок</a:t>
            </a:r>
            <a:r>
              <a:rPr lang="ru-RU" sz="3400" dirty="0"/>
              <a:t> Тупа та </a:t>
            </a:r>
            <a:r>
              <a:rPr lang="ru-RU" sz="3400" dirty="0" err="1"/>
              <a:t>Серет</a:t>
            </a:r>
            <a:r>
              <a:rPr lang="ru-RU" sz="3400" dirty="0"/>
              <a:t>. </a:t>
            </a:r>
            <a:r>
              <a:rPr lang="ru-RU" sz="3400" b="1" dirty="0" err="1"/>
              <a:t>Каньйон</a:t>
            </a:r>
            <a:r>
              <a:rPr lang="ru-RU" sz="3400" b="1" dirty="0"/>
              <a:t> Тупи</a:t>
            </a:r>
            <a:r>
              <a:rPr lang="ru-RU" sz="3400" dirty="0"/>
              <a:t> – невеликий, але </a:t>
            </a:r>
            <a:r>
              <a:rPr lang="ru-RU" sz="3400" dirty="0" err="1"/>
              <a:t>вражаючий</a:t>
            </a:r>
            <a:r>
              <a:rPr lang="ru-RU" sz="3400" dirty="0"/>
              <a:t>: </a:t>
            </a:r>
            <a:r>
              <a:rPr lang="ru-RU" sz="3400" dirty="0" err="1"/>
              <a:t>величезні</a:t>
            </a:r>
            <a:r>
              <a:rPr lang="ru-RU" sz="3400" dirty="0"/>
              <a:t> </a:t>
            </a:r>
            <a:r>
              <a:rPr lang="ru-RU" sz="3400" dirty="0" err="1"/>
              <a:t>скельні</a:t>
            </a:r>
            <a:r>
              <a:rPr lang="ru-RU" sz="3400" dirty="0"/>
              <a:t> брили </a:t>
            </a:r>
            <a:r>
              <a:rPr lang="ru-RU" sz="3400" dirty="0" err="1"/>
              <a:t>нависають</a:t>
            </a:r>
            <a:r>
              <a:rPr lang="ru-RU" sz="3400" dirty="0"/>
              <a:t> над </a:t>
            </a:r>
            <a:r>
              <a:rPr lang="ru-RU" sz="3400" dirty="0" err="1"/>
              <a:t>сільськими</a:t>
            </a:r>
            <a:r>
              <a:rPr lang="ru-RU" sz="3400" dirty="0"/>
              <a:t> хатами внизу </a:t>
            </a:r>
            <a:r>
              <a:rPr lang="ru-RU" sz="3400" dirty="0" err="1"/>
              <a:t>потічка</a:t>
            </a:r>
            <a:r>
              <a:rPr lang="ru-RU" sz="3400" dirty="0"/>
              <a:t>. </a:t>
            </a:r>
            <a:r>
              <a:rPr lang="ru-RU" sz="3400" b="1" dirty="0" err="1"/>
              <a:t>Каньйон</a:t>
            </a:r>
            <a:r>
              <a:rPr lang="ru-RU" sz="3400" b="1" dirty="0"/>
              <a:t> </a:t>
            </a:r>
            <a:r>
              <a:rPr lang="ru-RU" sz="3400" b="1" dirty="0" err="1"/>
              <a:t>Серету</a:t>
            </a:r>
            <a:r>
              <a:rPr lang="ru-RU" sz="3400" dirty="0"/>
              <a:t>, </a:t>
            </a:r>
            <a:r>
              <a:rPr lang="ru-RU" sz="3400" dirty="0" err="1"/>
              <a:t>натомість</a:t>
            </a:r>
            <a:r>
              <a:rPr lang="ru-RU" sz="3400" dirty="0"/>
              <a:t>, </a:t>
            </a:r>
            <a:r>
              <a:rPr lang="ru-RU" sz="3400" dirty="0" err="1"/>
              <a:t>масштабніший</a:t>
            </a:r>
            <a:r>
              <a:rPr lang="ru-RU" sz="3400" dirty="0"/>
              <a:t> і </a:t>
            </a:r>
            <a:r>
              <a:rPr lang="ru-RU" sz="3400" dirty="0" err="1"/>
              <a:t>дещо</a:t>
            </a:r>
            <a:r>
              <a:rPr lang="ru-RU" sz="3400" dirty="0"/>
              <a:t> </a:t>
            </a:r>
            <a:r>
              <a:rPr lang="ru-RU" sz="3400" dirty="0" err="1"/>
              <a:t>нагадує</a:t>
            </a:r>
            <a:r>
              <a:rPr lang="ru-RU" sz="3400" dirty="0"/>
              <a:t> </a:t>
            </a:r>
            <a:r>
              <a:rPr lang="ru-RU" sz="3400" dirty="0" err="1"/>
              <a:t>Дністровський</a:t>
            </a:r>
            <a:r>
              <a:rPr lang="ru-RU" sz="3400" dirty="0"/>
              <a:t>. </a:t>
            </a:r>
            <a:r>
              <a:rPr lang="ru-RU" sz="3400" dirty="0" err="1"/>
              <a:t>Поряд</a:t>
            </a:r>
            <a:r>
              <a:rPr lang="ru-RU" sz="3400" dirty="0"/>
              <a:t> </a:t>
            </a:r>
            <a:r>
              <a:rPr lang="ru-RU" sz="3400" dirty="0" err="1"/>
              <a:t>із</a:t>
            </a:r>
            <a:r>
              <a:rPr lang="ru-RU" sz="3400" dirty="0"/>
              <a:t> </a:t>
            </a:r>
            <a:r>
              <a:rPr lang="ru-RU" sz="3400" dirty="0" err="1"/>
              <a:t>Серетом</a:t>
            </a:r>
            <a:r>
              <a:rPr lang="ru-RU" sz="3400" dirty="0"/>
              <a:t> </a:t>
            </a:r>
            <a:r>
              <a:rPr lang="ru-RU" sz="3400" dirty="0" err="1"/>
              <a:t>знаходиться</a:t>
            </a:r>
            <a:r>
              <a:rPr lang="ru-RU" sz="3400" dirty="0"/>
              <a:t> </a:t>
            </a:r>
            <a:r>
              <a:rPr lang="ru-RU" sz="3400" b="1" dirty="0" err="1"/>
              <a:t>печера</a:t>
            </a:r>
            <a:r>
              <a:rPr lang="ru-RU" sz="3400" b="1" dirty="0"/>
              <a:t> «</a:t>
            </a:r>
            <a:r>
              <a:rPr lang="ru-RU" sz="3400" b="1" dirty="0" err="1"/>
              <a:t>Вертеба</a:t>
            </a:r>
            <a:r>
              <a:rPr lang="ru-RU" sz="3400" b="1" dirty="0"/>
              <a:t>»</a:t>
            </a:r>
            <a:r>
              <a:rPr lang="ru-RU" sz="3400" dirty="0"/>
              <a:t>  та </a:t>
            </a:r>
            <a:r>
              <a:rPr lang="ru-RU" sz="3400" b="1" dirty="0" err="1"/>
              <a:t>скельний</a:t>
            </a:r>
            <a:r>
              <a:rPr lang="ru-RU" sz="3400" b="1" dirty="0"/>
              <a:t> </a:t>
            </a:r>
            <a:r>
              <a:rPr lang="ru-RU" sz="3400" b="1" dirty="0" err="1"/>
              <a:t>язичницький</a:t>
            </a:r>
            <a:r>
              <a:rPr lang="ru-RU" sz="3400" b="1" dirty="0"/>
              <a:t> комплекс у </a:t>
            </a:r>
            <a:r>
              <a:rPr lang="ru-RU" sz="3400" b="1" dirty="0" err="1"/>
              <a:t>Монастирку</a:t>
            </a:r>
            <a:r>
              <a:rPr lang="ru-RU" sz="3400" b="1" dirty="0"/>
              <a:t>.</a:t>
            </a:r>
            <a:endParaRPr lang="ru-RU" sz="3400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7407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err="1"/>
              <a:t>Джуринський</a:t>
            </a:r>
            <a:r>
              <a:rPr lang="uk-UA" sz="3200" b="1" dirty="0"/>
              <a:t> водоспад є найбільшим водоспадом рівнинної України (висота – 16 м, ширина – </a:t>
            </a:r>
            <a:r>
              <a:rPr lang="uk-UA" sz="3200" b="1" dirty="0" smtClean="0"/>
              <a:t>20</a:t>
            </a:r>
            <a:r>
              <a:rPr lang="uk-UA" sz="3200" b="1" dirty="0"/>
              <a:t>м</a:t>
            </a:r>
            <a:r>
              <a:rPr lang="uk-UA" sz="3200" b="1" dirty="0" smtClean="0"/>
              <a:t>). </a:t>
            </a:r>
            <a:endParaRPr lang="ru-RU" sz="3200" b="1" dirty="0"/>
          </a:p>
        </p:txBody>
      </p:sp>
      <p:pic>
        <p:nvPicPr>
          <p:cNvPr id="4" name="Содержимое 3" descr="https://lowcost.ua/wp-content/uploads/2020/05/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700808"/>
            <a:ext cx="89289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406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i="1" dirty="0" err="1" smtClean="0"/>
              <a:t>Острів</a:t>
            </a:r>
            <a:r>
              <a:rPr lang="ru-RU" sz="3600" i="1" dirty="0"/>
              <a:t>, названий туристами </a:t>
            </a:r>
            <a:r>
              <a:rPr lang="ru-RU" sz="3600" i="1" dirty="0" err="1"/>
              <a:t>Інь-Янь</a:t>
            </a:r>
            <a:endParaRPr lang="ru-RU" sz="3600" i="1" dirty="0"/>
          </a:p>
        </p:txBody>
      </p:sp>
      <p:pic>
        <p:nvPicPr>
          <p:cNvPr id="4" name="Содержимое 3" descr="https://lowcost.ua/wp-content/uploads/2020/05/inyan1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357298"/>
            <a:ext cx="8856984" cy="531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Каньйон </a:t>
            </a:r>
            <a:r>
              <a:rPr lang="uk-UA" sz="3600" b="1" dirty="0" err="1" smtClean="0">
                <a:solidFill>
                  <a:schemeClr val="tx1"/>
                </a:solidFill>
              </a:rPr>
              <a:t>Серета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lowcost.ua/wp-content/uploads/2020/05/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285860"/>
            <a:ext cx="8928992" cy="545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chemeClr val="tx1"/>
                </a:solidFill>
              </a:rPr>
              <a:t>Окрім першокласних краєвидів тут найбільша кількість гіпсових печер. </a:t>
            </a:r>
            <a:r>
              <a:rPr lang="ru-RU" sz="3600" b="1" dirty="0">
                <a:solidFill>
                  <a:schemeClr val="tx1"/>
                </a:solidFill>
              </a:rPr>
              <a:t> </a:t>
            </a:r>
            <a:r>
              <a:rPr lang="ru-RU" dirty="0"/>
              <a:t> </a:t>
            </a:r>
          </a:p>
        </p:txBody>
      </p:sp>
      <p:pic>
        <p:nvPicPr>
          <p:cNvPr id="4" name="Содержимое 3" descr="https://lowcost.ua/wp-content/uploads/2020/05/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340768"/>
            <a:ext cx="892899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Цікаві факти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/>
              <a:t>На </a:t>
            </a:r>
            <a:r>
              <a:rPr lang="ru-RU" sz="2400" dirty="0" err="1"/>
              <a:t>березі</a:t>
            </a:r>
            <a:r>
              <a:rPr lang="ru-RU" sz="2400" dirty="0"/>
              <a:t> Збруча </a:t>
            </a:r>
            <a:r>
              <a:rPr lang="uk-UA" sz="2400" dirty="0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відвідати</a:t>
            </a:r>
            <a:r>
              <a:rPr lang="ru-RU" sz="2400" dirty="0"/>
              <a:t> фрагмент </a:t>
            </a:r>
            <a:r>
              <a:rPr lang="ru-RU" sz="2400" u="sng" dirty="0" err="1">
                <a:hlinkClick r:id="rId3"/>
              </a:rPr>
              <a:t>світової</a:t>
            </a:r>
            <a:r>
              <a:rPr lang="ru-RU" sz="2400" u="sng" dirty="0">
                <a:hlinkClick r:id="rId3"/>
              </a:rPr>
              <a:t> рекордсменки – печери «</a:t>
            </a:r>
            <a:r>
              <a:rPr lang="ru-RU" sz="2400" u="sng" dirty="0" err="1">
                <a:hlinkClick r:id="rId3"/>
              </a:rPr>
              <a:t>Оптимістична</a:t>
            </a:r>
            <a:r>
              <a:rPr lang="ru-RU" sz="2400" u="sng" dirty="0">
                <a:hlinkClick r:id="rId3"/>
              </a:rPr>
              <a:t>»</a:t>
            </a:r>
            <a:r>
              <a:rPr lang="ru-RU" sz="2400" dirty="0"/>
              <a:t> і </a:t>
            </a:r>
            <a:r>
              <a:rPr lang="ru-RU" sz="2400" u="sng" dirty="0" err="1">
                <a:hlinkClick r:id="rId4"/>
              </a:rPr>
              <a:t>печеру</a:t>
            </a:r>
            <a:r>
              <a:rPr lang="ru-RU" sz="2400" u="sng" dirty="0">
                <a:hlinkClick r:id="rId4"/>
              </a:rPr>
              <a:t> «Атлантида</a:t>
            </a:r>
            <a:r>
              <a:rPr lang="ru-RU" sz="2400" u="sng" dirty="0" smtClean="0">
                <a:hlinkClick r:id="rId4"/>
              </a:rPr>
              <a:t>».</a:t>
            </a:r>
            <a:r>
              <a:rPr lang="uk-UA" sz="2400" dirty="0" smtClean="0"/>
              <a:t> </a:t>
            </a:r>
            <a:endParaRPr lang="ru-RU" sz="2400" dirty="0"/>
          </a:p>
          <a:p>
            <a:pPr>
              <a:buNone/>
            </a:pPr>
            <a:r>
              <a:rPr lang="uk-UA" sz="2400" dirty="0"/>
              <a:t> </a:t>
            </a:r>
            <a:endParaRPr lang="ru-RU" sz="2400" dirty="0"/>
          </a:p>
          <a:p>
            <a:r>
              <a:rPr lang="uk-UA" sz="2400" dirty="0"/>
              <a:t>Придністровське Поділля і Крим – найцікавіші і найбагатші регіони в Україні за кількістю печер. </a:t>
            </a:r>
            <a:r>
              <a:rPr lang="ru-RU" sz="2400" dirty="0"/>
              <a:t>На </a:t>
            </a:r>
            <a:r>
              <a:rPr lang="ru-RU" sz="2400" dirty="0" err="1"/>
              <a:t>відміну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здебільшого</a:t>
            </a:r>
            <a:r>
              <a:rPr lang="ru-RU" sz="2400" dirty="0"/>
              <a:t> </a:t>
            </a:r>
            <a:r>
              <a:rPr lang="ru-RU" sz="2400" dirty="0" err="1"/>
              <a:t>вертикальних</a:t>
            </a:r>
            <a:r>
              <a:rPr lang="ru-RU" sz="2400" dirty="0"/>
              <a:t> </a:t>
            </a:r>
            <a:r>
              <a:rPr lang="ru-RU" sz="2400" dirty="0" err="1"/>
              <a:t>кримських</a:t>
            </a:r>
            <a:r>
              <a:rPr lang="ru-RU" sz="2400" dirty="0"/>
              <a:t> </a:t>
            </a:r>
            <a:r>
              <a:rPr lang="ru-RU" sz="2400" dirty="0" err="1"/>
              <a:t>печер</a:t>
            </a:r>
            <a:r>
              <a:rPr lang="ru-RU" sz="2400" dirty="0"/>
              <a:t>, </a:t>
            </a:r>
            <a:r>
              <a:rPr lang="ru-RU" sz="2400" dirty="0" err="1"/>
              <a:t>понад</a:t>
            </a:r>
            <a:r>
              <a:rPr lang="ru-RU" sz="2400" dirty="0"/>
              <a:t> 130 </a:t>
            </a:r>
            <a:r>
              <a:rPr lang="ru-RU" sz="2400" dirty="0" err="1"/>
              <a:t>придністровських</a:t>
            </a:r>
            <a:r>
              <a:rPr lang="ru-RU" sz="2400" dirty="0"/>
              <a:t> – </a:t>
            </a:r>
            <a:r>
              <a:rPr lang="ru-RU" sz="2400" dirty="0" err="1"/>
              <a:t>горизонтальні</a:t>
            </a:r>
            <a:r>
              <a:rPr lang="ru-RU" sz="2400" dirty="0"/>
              <a:t>. </a:t>
            </a:r>
            <a:r>
              <a:rPr lang="ru-RU" sz="2400" dirty="0" err="1"/>
              <a:t>Наприклад</a:t>
            </a:r>
            <a:r>
              <a:rPr lang="ru-RU" sz="2400" dirty="0"/>
              <a:t>, </a:t>
            </a:r>
            <a:r>
              <a:rPr lang="ru-RU" sz="2400" b="1" dirty="0" err="1"/>
              <a:t>всесвітньо</a:t>
            </a:r>
            <a:r>
              <a:rPr lang="ru-RU" sz="2400" b="1" dirty="0"/>
              <a:t> </a:t>
            </a:r>
            <a:r>
              <a:rPr lang="ru-RU" sz="2400" b="1" dirty="0" err="1"/>
              <a:t>відома</a:t>
            </a:r>
            <a:r>
              <a:rPr lang="ru-RU" sz="2400" b="1" dirty="0"/>
              <a:t> «</a:t>
            </a:r>
            <a:r>
              <a:rPr lang="ru-RU" sz="2400" b="1" dirty="0" err="1"/>
              <a:t>Оптимістична</a:t>
            </a:r>
            <a:r>
              <a:rPr lang="ru-RU" sz="2400" b="1" dirty="0"/>
              <a:t>» є </a:t>
            </a:r>
            <a:r>
              <a:rPr lang="ru-RU" sz="2400" b="1" dirty="0" err="1"/>
              <a:t>першою</a:t>
            </a:r>
            <a:r>
              <a:rPr lang="ru-RU" sz="2400" b="1" dirty="0"/>
              <a:t> у Європі і другою у </a:t>
            </a:r>
            <a:r>
              <a:rPr lang="ru-RU" sz="2400" b="1" dirty="0" err="1"/>
              <a:t>світі</a:t>
            </a:r>
            <a:r>
              <a:rPr lang="ru-RU" sz="2400" b="1" dirty="0"/>
              <a:t> за </a:t>
            </a:r>
            <a:r>
              <a:rPr lang="ru-RU" sz="2400" b="1" dirty="0" err="1"/>
              <a:t>довжиною</a:t>
            </a:r>
            <a:r>
              <a:rPr lang="ru-RU" sz="2400" b="1" dirty="0"/>
              <a:t> – 256 км</a:t>
            </a:r>
            <a:r>
              <a:rPr lang="ru-RU" sz="2400" dirty="0"/>
              <a:t>.  </a:t>
            </a: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печер</a:t>
            </a:r>
            <a:r>
              <a:rPr lang="ru-RU" sz="2400" dirty="0"/>
              <a:t> знаходиться у </a:t>
            </a:r>
            <a:r>
              <a:rPr lang="ru-RU" sz="2400" dirty="0" err="1"/>
              <a:t>тріщинах</a:t>
            </a:r>
            <a:r>
              <a:rPr lang="ru-RU" sz="2400" dirty="0"/>
              <a:t> </a:t>
            </a:r>
            <a:r>
              <a:rPr lang="ru-RU" sz="2400" dirty="0" err="1"/>
              <a:t>гіпсів</a:t>
            </a:r>
            <a:r>
              <a:rPr lang="ru-RU" sz="2400" dirty="0"/>
              <a:t>, </a:t>
            </a:r>
            <a:r>
              <a:rPr lang="ru-RU" sz="2400" dirty="0" err="1"/>
              <a:t>товща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15-30 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Печера </a:t>
            </a:r>
            <a:r>
              <a:rPr lang="uk-UA" sz="3600" b="1" dirty="0" err="1" smtClean="0">
                <a:solidFill>
                  <a:schemeClr val="tx1"/>
                </a:solidFill>
              </a:rPr>
              <a:t>“Атлантида”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lowcost.ua/wp-content/uploads/2020/05/%D0%A1%D1%82%D0%B0%D0%BB%D0%B0%D0%BA%D1%82%D0%B8%D1%82%D0%B8-%D0%B2-%D0%BF%D0%B5%D1%87%D0%B5%D1%80%D1%96-%D0%9C%D0%BB%D0%B8%D0%BD%D0%BA%D0%B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Хотинська фортеця та оборонний комплекс міста Кам’янець-Подільський.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lowcost.ua/wp-content/uploads/2020/05/%D0%A0%D0%B0%D0%BD%D0%BE%D0%BA-%D0%BD%D0%B0%D0%B4-%D0%BA%D0%B0%D0%BD%D1%8C%D0%B9%D0%BE%D0%BD%D0%BE%D0%BC-%D0%A1%D0%BC%D0%BE%D1%82%D1%80%D0%B8%D1%87%D0%B0-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914400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214422"/>
            <a:ext cx="9144000" cy="120032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uk-UA" sz="2400" dirty="0"/>
              <a:t>У цій частині Подністровських каньйонів ви побачите ряд замків і фортець: </a:t>
            </a:r>
            <a:r>
              <a:rPr lang="uk-UA" sz="2400" dirty="0" err="1"/>
              <a:t>Кривче</a:t>
            </a:r>
            <a:r>
              <a:rPr lang="uk-UA" sz="2400" dirty="0"/>
              <a:t>, Скала-Подільська, Чорнокозинці, Кудринці, Окопи, Жванець, і звичайно,</a:t>
            </a:r>
            <a:r>
              <a:rPr lang="ru-RU" sz="2400" dirty="0"/>
              <a:t> </a:t>
            </a:r>
            <a:r>
              <a:rPr lang="uk-UA" sz="2400" b="1" dirty="0"/>
              <a:t>найвідоміші – Хотинська фортеця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51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ru-RU" sz="4000" dirty="0" err="1">
                <a:solidFill>
                  <a:schemeClr val="tx1"/>
                </a:solidFill>
              </a:rPr>
              <a:t>Археологія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Содержимое 3" descr="https://lowcost.ua/wp-content/uploads/2020/05/7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786182" y="1214422"/>
            <a:ext cx="535781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0" y="1214422"/>
            <a:ext cx="4000496" cy="56435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600" dirty="0" err="1"/>
              <a:t>Середнє</a:t>
            </a:r>
            <a:r>
              <a:rPr lang="ru-RU" sz="2600" dirty="0"/>
              <a:t> </a:t>
            </a:r>
            <a:r>
              <a:rPr lang="ru-RU" sz="2600" dirty="0" err="1"/>
              <a:t>Подністров’я</a:t>
            </a:r>
            <a:r>
              <a:rPr lang="ru-RU" sz="2600" dirty="0"/>
              <a:t> – одна </a:t>
            </a:r>
            <a:r>
              <a:rPr lang="ru-RU" sz="2600" dirty="0" err="1"/>
              <a:t>з</a:t>
            </a:r>
            <a:r>
              <a:rPr lang="ru-RU" sz="2600" dirty="0"/>
              <a:t> </a:t>
            </a:r>
            <a:r>
              <a:rPr lang="ru-RU" sz="2600" dirty="0" err="1"/>
              <a:t>найбільш</a:t>
            </a:r>
            <a:r>
              <a:rPr lang="ru-RU" sz="2600" dirty="0"/>
              <a:t> </a:t>
            </a:r>
            <a:r>
              <a:rPr lang="ru-RU" sz="2600" dirty="0" err="1"/>
              <a:t>ранніх</a:t>
            </a:r>
            <a:r>
              <a:rPr lang="ru-RU" sz="2600" dirty="0"/>
              <a:t> </a:t>
            </a:r>
            <a:r>
              <a:rPr lang="ru-RU" sz="2600" dirty="0" err="1"/>
              <a:t>заселених</a:t>
            </a:r>
            <a:r>
              <a:rPr lang="ru-RU" sz="2600" dirty="0"/>
              <a:t> </a:t>
            </a:r>
            <a:r>
              <a:rPr lang="ru-RU" sz="2600" dirty="0" err="1"/>
              <a:t>територій</a:t>
            </a:r>
            <a:r>
              <a:rPr lang="ru-RU" sz="2600" dirty="0"/>
              <a:t> України. Археологи </a:t>
            </a:r>
            <a:r>
              <a:rPr lang="ru-RU" sz="2600" dirty="0" err="1"/>
              <a:t>знайшли</a:t>
            </a:r>
            <a:r>
              <a:rPr lang="ru-RU" sz="2600" dirty="0"/>
              <a:t> там особливо </a:t>
            </a:r>
            <a:r>
              <a:rPr lang="ru-RU" sz="2600" dirty="0" err="1"/>
              <a:t>багато</a:t>
            </a:r>
            <a:r>
              <a:rPr lang="ru-RU" sz="2600" dirty="0"/>
              <a:t> </a:t>
            </a:r>
            <a:r>
              <a:rPr lang="ru-RU" sz="2600" dirty="0" err="1"/>
              <a:t>артефактів</a:t>
            </a:r>
            <a:r>
              <a:rPr lang="ru-RU" sz="2600" dirty="0"/>
              <a:t> </a:t>
            </a:r>
            <a:r>
              <a:rPr lang="ru-RU" sz="2600" dirty="0" err="1"/>
              <a:t>Трипільської</a:t>
            </a:r>
            <a:r>
              <a:rPr lang="ru-RU" sz="2600" dirty="0"/>
              <a:t> культуру: </a:t>
            </a:r>
            <a:r>
              <a:rPr lang="ru-RU" sz="2600" dirty="0" err="1"/>
              <a:t>величезна</a:t>
            </a:r>
            <a:r>
              <a:rPr lang="ru-RU" sz="2600" dirty="0"/>
              <a:t> кількість </a:t>
            </a:r>
            <a:r>
              <a:rPr lang="ru-RU" sz="2600" dirty="0" err="1"/>
              <a:t>орнаментованого</a:t>
            </a:r>
            <a:r>
              <a:rPr lang="ru-RU" sz="2600" dirty="0"/>
              <a:t> </a:t>
            </a:r>
            <a:r>
              <a:rPr lang="ru-RU" sz="2600" dirty="0" err="1"/>
              <a:t>керамічного</a:t>
            </a:r>
            <a:r>
              <a:rPr lang="ru-RU" sz="2600" dirty="0"/>
              <a:t> посуду, </a:t>
            </a:r>
            <a:r>
              <a:rPr lang="ru-RU" sz="2600" dirty="0" err="1"/>
              <a:t>глиняні</a:t>
            </a:r>
            <a:r>
              <a:rPr lang="ru-RU" sz="2600" dirty="0"/>
              <a:t> </a:t>
            </a:r>
            <a:r>
              <a:rPr lang="ru-RU" sz="2600" dirty="0" err="1"/>
              <a:t>фігурки</a:t>
            </a:r>
            <a:r>
              <a:rPr lang="ru-RU" sz="2600" dirty="0"/>
              <a:t> людей </a:t>
            </a:r>
            <a:r>
              <a:rPr lang="ru-RU" sz="2600" dirty="0" err="1"/>
              <a:t>і</a:t>
            </a:r>
            <a:r>
              <a:rPr lang="ru-RU" sz="2600" dirty="0"/>
              <a:t> </a:t>
            </a:r>
            <a:r>
              <a:rPr lang="ru-RU" sz="2600" dirty="0" err="1"/>
              <a:t>тварин</a:t>
            </a:r>
            <a:r>
              <a:rPr lang="ru-RU" sz="2600" dirty="0"/>
              <a:t>, </a:t>
            </a:r>
            <a:r>
              <a:rPr lang="ru-RU" sz="2600" dirty="0" err="1"/>
              <a:t>кістяні</a:t>
            </a:r>
            <a:r>
              <a:rPr lang="ru-RU" sz="2600" dirty="0"/>
              <a:t> </a:t>
            </a:r>
            <a:r>
              <a:rPr lang="ru-RU" sz="2600" dirty="0" err="1"/>
              <a:t>і</a:t>
            </a:r>
            <a:r>
              <a:rPr lang="ru-RU" sz="2600" dirty="0"/>
              <a:t> </a:t>
            </a:r>
            <a:r>
              <a:rPr lang="ru-RU" sz="2600" dirty="0" err="1"/>
              <a:t>мідні</a:t>
            </a:r>
            <a:r>
              <a:rPr lang="ru-RU" sz="2600" dirty="0"/>
              <a:t> </a:t>
            </a:r>
            <a:r>
              <a:rPr lang="ru-RU" sz="2600" dirty="0" err="1"/>
              <a:t>знаряддя</a:t>
            </a:r>
            <a:r>
              <a:rPr lang="ru-RU" sz="2600" dirty="0"/>
              <a:t> та </a:t>
            </a:r>
            <a:r>
              <a:rPr lang="ru-RU" sz="2600" dirty="0" err="1"/>
              <a:t>предмети</a:t>
            </a:r>
            <a:r>
              <a:rPr lang="ru-RU" sz="2600" dirty="0"/>
              <a:t>, </a:t>
            </a:r>
            <a:r>
              <a:rPr lang="ru-RU" sz="2600" dirty="0" err="1"/>
              <a:t>залишки</a:t>
            </a:r>
            <a:r>
              <a:rPr lang="ru-RU" sz="2600" dirty="0"/>
              <a:t> </a:t>
            </a:r>
            <a:r>
              <a:rPr lang="ru-RU" sz="2600" dirty="0" err="1"/>
              <a:t>жител</a:t>
            </a:r>
            <a:r>
              <a:rPr lang="ru-RU" sz="2600" dirty="0"/>
              <a:t>. </a:t>
            </a:r>
            <a:r>
              <a:rPr lang="ru-RU" sz="2600" dirty="0" err="1"/>
              <a:t>Унікальною</a:t>
            </a:r>
            <a:r>
              <a:rPr lang="ru-RU" sz="2600" dirty="0"/>
              <a:t> в </a:t>
            </a:r>
            <a:r>
              <a:rPr lang="ru-RU" sz="2600" dirty="0" err="1"/>
              <a:t>цьому</a:t>
            </a:r>
            <a:r>
              <a:rPr lang="ru-RU" sz="2600" dirty="0"/>
              <a:t> </a:t>
            </a:r>
            <a:r>
              <a:rPr lang="ru-RU" sz="2600" dirty="0" err="1"/>
              <a:t>плані</a:t>
            </a:r>
            <a:r>
              <a:rPr lang="ru-RU" sz="2600" dirty="0"/>
              <a:t> є</a:t>
            </a:r>
            <a:r>
              <a:rPr lang="ru-RU" sz="2600" b="1" dirty="0"/>
              <a:t> </a:t>
            </a:r>
            <a:r>
              <a:rPr lang="ru-RU" sz="2600" b="1" dirty="0" err="1"/>
              <a:t>печера</a:t>
            </a:r>
            <a:r>
              <a:rPr lang="ru-RU" sz="2600" b="1" dirty="0"/>
              <a:t> «Вертеба», де </a:t>
            </a:r>
            <a:r>
              <a:rPr lang="ru-RU" sz="2600" b="1" dirty="0" err="1"/>
              <a:t>тривають</a:t>
            </a:r>
            <a:r>
              <a:rPr lang="ru-RU" sz="2600" b="1" dirty="0"/>
              <a:t> </a:t>
            </a:r>
            <a:r>
              <a:rPr lang="ru-RU" sz="2600" b="1" dirty="0" err="1"/>
              <a:t>археологічні</a:t>
            </a:r>
            <a:r>
              <a:rPr lang="ru-RU" sz="2600" b="1" dirty="0"/>
              <a:t> </a:t>
            </a:r>
            <a:r>
              <a:rPr lang="ru-RU" sz="2600" b="1" dirty="0" err="1"/>
              <a:t>розкопки</a:t>
            </a:r>
            <a:r>
              <a:rPr lang="ru-RU" sz="2600" b="1" dirty="0"/>
              <a:t> і </a:t>
            </a:r>
            <a:r>
              <a:rPr lang="ru-RU" sz="2600" b="1" dirty="0" err="1"/>
              <a:t>влаштовано</a:t>
            </a:r>
            <a:r>
              <a:rPr lang="ru-RU" sz="2600" b="1" dirty="0"/>
              <a:t> Музей </a:t>
            </a:r>
            <a:r>
              <a:rPr lang="ru-RU" sz="2600" b="1" dirty="0" err="1"/>
              <a:t>трипільської</a:t>
            </a:r>
            <a:r>
              <a:rPr lang="ru-RU" sz="2600" b="1" dirty="0"/>
              <a:t> </a:t>
            </a:r>
            <a:r>
              <a:rPr lang="ru-RU" sz="2600" b="1" dirty="0" err="1"/>
              <a:t>культури</a:t>
            </a:r>
            <a:r>
              <a:rPr lang="ru-RU" sz="2600" b="1" dirty="0"/>
              <a:t>.</a:t>
            </a:r>
            <a:endParaRPr lang="ru-RU" sz="26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0" y="928670"/>
            <a:ext cx="3465513" cy="5929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sz="2500" dirty="0"/>
              <a:t>Однією з найвідоміших знахідок Подністров’я є</a:t>
            </a:r>
            <a:r>
              <a:rPr lang="ru-RU" sz="2500" dirty="0"/>
              <a:t> </a:t>
            </a:r>
            <a:r>
              <a:rPr lang="uk-UA" sz="2500" b="1" dirty="0"/>
              <a:t>відомий </a:t>
            </a:r>
            <a:r>
              <a:rPr lang="uk-UA" sz="2500" b="1" dirty="0" err="1"/>
              <a:t>Михалківський</a:t>
            </a:r>
            <a:r>
              <a:rPr lang="uk-UA" sz="2500" b="1" dirty="0"/>
              <a:t> скарб золотих прикрас загальною вагою близько 7,5 кг</a:t>
            </a:r>
            <a:r>
              <a:rPr lang="uk-UA" sz="2500" dirty="0"/>
              <a:t>, знайдений у ХІХ ст. </a:t>
            </a:r>
            <a:r>
              <a:rPr lang="ru-RU" sz="2500" dirty="0"/>
              <a:t>А </a:t>
            </a:r>
            <a:r>
              <a:rPr lang="ru-RU" sz="2500" dirty="0" err="1"/>
              <a:t>ще</a:t>
            </a:r>
            <a:r>
              <a:rPr lang="ru-RU" sz="2500" dirty="0"/>
              <a:t> </a:t>
            </a:r>
            <a:r>
              <a:rPr lang="ru-RU" sz="2500" dirty="0" err="1"/>
              <a:t>біля</a:t>
            </a:r>
            <a:r>
              <a:rPr lang="ru-RU" sz="2500" dirty="0"/>
              <a:t> </a:t>
            </a:r>
            <a:r>
              <a:rPr lang="ru-RU" sz="2500" dirty="0" err="1"/>
              <a:t>сіл</a:t>
            </a:r>
            <a:r>
              <a:rPr lang="ru-RU" sz="2500" dirty="0"/>
              <a:t> </a:t>
            </a:r>
            <a:r>
              <a:rPr lang="ru-RU" sz="2500" dirty="0" err="1"/>
              <a:t>Вигода</a:t>
            </a:r>
            <a:r>
              <a:rPr lang="ru-RU" sz="2500" dirty="0"/>
              <a:t> та </a:t>
            </a:r>
            <a:r>
              <a:rPr lang="ru-RU" sz="2500" dirty="0" err="1"/>
              <a:t>ближче</a:t>
            </a:r>
            <a:r>
              <a:rPr lang="ru-RU" sz="2500" dirty="0"/>
              <a:t> до </a:t>
            </a:r>
            <a:r>
              <a:rPr lang="ru-RU" sz="2500" dirty="0" err="1"/>
              <a:t>устя</a:t>
            </a:r>
            <a:r>
              <a:rPr lang="ru-RU" sz="2500" dirty="0"/>
              <a:t> р. Збруч </a:t>
            </a:r>
            <a:r>
              <a:rPr lang="ru-RU" sz="2500" dirty="0" err="1"/>
              <a:t>можна</a:t>
            </a:r>
            <a:r>
              <a:rPr lang="ru-RU" sz="2500" dirty="0"/>
              <a:t> </a:t>
            </a:r>
            <a:r>
              <a:rPr lang="ru-RU" sz="2500" dirty="0" err="1"/>
              <a:t>побачити</a:t>
            </a:r>
            <a:r>
              <a:rPr lang="ru-RU" sz="2500" dirty="0"/>
              <a:t> </a:t>
            </a:r>
            <a:r>
              <a:rPr lang="ru-RU" sz="2500" dirty="0" err="1"/>
              <a:t>загадкові</a:t>
            </a:r>
            <a:r>
              <a:rPr lang="ru-RU" sz="2500" dirty="0"/>
              <a:t> </a:t>
            </a:r>
            <a:r>
              <a:rPr lang="ru-RU" sz="2500" dirty="0" err="1"/>
              <a:t>Траянові</a:t>
            </a:r>
            <a:r>
              <a:rPr lang="ru-RU" sz="2500" dirty="0"/>
              <a:t> вали. Дністер </a:t>
            </a:r>
            <a:r>
              <a:rPr lang="ru-RU" sz="2500" dirty="0" err="1"/>
              <a:t>був</a:t>
            </a:r>
            <a:r>
              <a:rPr lang="ru-RU" sz="2500" dirty="0"/>
              <a:t> добре </a:t>
            </a:r>
            <a:r>
              <a:rPr lang="ru-RU" sz="2500" dirty="0" err="1"/>
              <a:t>розвиненим</a:t>
            </a:r>
            <a:r>
              <a:rPr lang="ru-RU" sz="2500" dirty="0"/>
              <a:t> </a:t>
            </a:r>
            <a:r>
              <a:rPr lang="ru-RU" sz="2500" dirty="0" err="1"/>
              <a:t>торговельним</a:t>
            </a:r>
            <a:r>
              <a:rPr lang="ru-RU" sz="2500" dirty="0"/>
              <a:t> шляхом у </a:t>
            </a:r>
            <a:r>
              <a:rPr lang="ru-RU" sz="2500" dirty="0" err="1"/>
              <a:t>часи</a:t>
            </a:r>
            <a:r>
              <a:rPr lang="ru-RU" sz="2500" dirty="0"/>
              <a:t> </a:t>
            </a:r>
            <a:r>
              <a:rPr lang="ru-RU" sz="2500" dirty="0" err="1"/>
              <a:t>Київської</a:t>
            </a:r>
            <a:r>
              <a:rPr lang="ru-RU" sz="2500" dirty="0"/>
              <a:t> </a:t>
            </a:r>
            <a:r>
              <a:rPr lang="ru-RU" sz="2500" dirty="0" err="1"/>
              <a:t>Русі</a:t>
            </a:r>
            <a:r>
              <a:rPr lang="ru-RU" sz="2500" dirty="0"/>
              <a:t>, тому тут не </a:t>
            </a:r>
            <a:r>
              <a:rPr lang="ru-RU" sz="2500" dirty="0" err="1"/>
              <a:t>дивина</a:t>
            </a:r>
            <a:r>
              <a:rPr lang="ru-RU" sz="2500" dirty="0"/>
              <a:t> – </a:t>
            </a:r>
            <a:r>
              <a:rPr lang="ru-RU" sz="2500" dirty="0" err="1"/>
              <a:t>значна</a:t>
            </a:r>
            <a:r>
              <a:rPr lang="ru-RU" sz="2500" dirty="0"/>
              <a:t> кількість </a:t>
            </a:r>
            <a:r>
              <a:rPr lang="ru-RU" sz="2500" dirty="0" err="1"/>
              <a:t>укріплених</a:t>
            </a:r>
            <a:r>
              <a:rPr lang="ru-RU" sz="2500" dirty="0"/>
              <a:t> </a:t>
            </a:r>
            <a:r>
              <a:rPr lang="ru-RU" sz="2500" dirty="0" err="1"/>
              <a:t>поселень</a:t>
            </a:r>
            <a:r>
              <a:rPr lang="ru-RU" sz="2500" dirty="0"/>
              <a:t> та городищ: Галич, </a:t>
            </a:r>
            <a:r>
              <a:rPr lang="ru-RU" sz="2500" dirty="0" err="1"/>
              <a:t>Онут</a:t>
            </a:r>
            <a:r>
              <a:rPr lang="ru-RU" sz="2500" dirty="0"/>
              <a:t>, </a:t>
            </a:r>
            <a:r>
              <a:rPr lang="ru-RU" sz="2500" dirty="0" err="1"/>
              <a:t>Василів</a:t>
            </a:r>
            <a:r>
              <a:rPr lang="ru-RU" sz="2500" dirty="0"/>
              <a:t>, Звенигород, </a:t>
            </a:r>
            <a:r>
              <a:rPr lang="ru-RU" sz="2500" dirty="0" err="1"/>
              <a:t>ін</a:t>
            </a:r>
            <a:r>
              <a:rPr lang="ru-RU" sz="2500" dirty="0"/>
              <a:t>.</a:t>
            </a:r>
          </a:p>
          <a:p>
            <a:endParaRPr lang="ru-RU" dirty="0"/>
          </a:p>
        </p:txBody>
      </p:sp>
      <p:pic>
        <p:nvPicPr>
          <p:cNvPr id="10" name="Содержимое 9" descr="https://lowcost.ua/wp-content/uploads/2020/05/skarb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928670"/>
            <a:ext cx="578644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ru-RU" sz="4000" dirty="0" err="1">
                <a:solidFill>
                  <a:schemeClr val="tx1"/>
                </a:solidFill>
              </a:rPr>
              <a:t>Археологія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7174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Прекрасний Дністер – від його краєвидів захоплює подих.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300" dirty="0" smtClean="0"/>
              <a:t> </a:t>
            </a:r>
            <a:r>
              <a:rPr lang="ru-RU" sz="2300" dirty="0" smtClean="0"/>
              <a:t>Дністер є однією із найкрасивіших річок України, подорожуючи вздовж річки, можна насолодитися мальовничими ландшафтами. У Дністра високі скелясті береги, висота яких досягає двох метрів, а русло річки утворює водоспади і невеликі острівці. Серед скель є входи в таємничі печери, однак родзинкою річки вважається каньйон.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i="1" dirty="0"/>
          </a:p>
        </p:txBody>
      </p:sp>
      <p:pic>
        <p:nvPicPr>
          <p:cNvPr id="8" name="Содержимое 7" descr="Дністер-Бакота-768x4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50057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51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Ландшафти і геологія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dirty="0"/>
              <a:t>Візитівка Дністровського каньйону – масштабні панорами з поворотами-меандрами (так називають петлі та вигини на річці) і скельні відслонення різних геологічних епох віком майже до пів мільярда років. Вони бувають червоного, білого, жовтого, сірого, зеленуватого кольорів.</a:t>
            </a:r>
            <a:endParaRPr lang="ru-RU" sz="2400" dirty="0"/>
          </a:p>
          <a:p>
            <a:endParaRPr lang="ru-RU" sz="1900" dirty="0"/>
          </a:p>
          <a:p>
            <a:endParaRPr lang="ru-RU" dirty="0"/>
          </a:p>
        </p:txBody>
      </p:sp>
      <p:pic>
        <p:nvPicPr>
          <p:cNvPr id="5" name="Содержимое 4" descr="https://lowcost.ua/wp-content/uploads/2020/05/2-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428736"/>
            <a:ext cx="556895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Скелі </a:t>
            </a:r>
            <a:r>
              <a:rPr lang="uk-UA" sz="3200" b="1" dirty="0">
                <a:solidFill>
                  <a:schemeClr val="tx1"/>
                </a:solidFill>
              </a:rPr>
              <a:t>в селах Дністрове, Дзвенигород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https://lowcost.ua/wp-content/uploads/2020/05/2-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914400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142984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Унікальними в геологічному відношенні є скелі в селах Дністрове, Дзвенигород, Трубчин, де геологи фіксують межу між силурійським і девонським періодами –</a:t>
            </a:r>
            <a:r>
              <a:rPr lang="ru-RU" sz="2400" dirty="0" smtClean="0"/>
              <a:t> </a:t>
            </a:r>
            <a:r>
              <a:rPr lang="uk-UA" sz="2400" b="1" dirty="0" smtClean="0"/>
              <a:t>таких місць на планеті є всього три.</a:t>
            </a:r>
            <a:endParaRPr lang="uk-UA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uk-UA" sz="3600" b="1" dirty="0"/>
              <a:t>С</a:t>
            </a:r>
            <a:r>
              <a:rPr lang="ru-RU" sz="3600" b="1" dirty="0" err="1"/>
              <a:t>келя</a:t>
            </a:r>
            <a:r>
              <a:rPr lang="uk-UA" sz="3600" b="1" dirty="0"/>
              <a:t>м</a:t>
            </a:r>
            <a:r>
              <a:rPr lang="ru-RU" sz="3600" b="1" dirty="0"/>
              <a:t> </a:t>
            </a:r>
            <a:r>
              <a:rPr lang="ru-RU" sz="3600" b="1" dirty="0" err="1"/>
              <a:t>поблизу</a:t>
            </a:r>
            <a:r>
              <a:rPr lang="ru-RU" sz="3600" b="1" dirty="0"/>
              <a:t> </a:t>
            </a:r>
            <a:r>
              <a:rPr lang="ru-RU" sz="3600" b="1" dirty="0" err="1"/>
              <a:t>Трубчина</a:t>
            </a:r>
            <a:r>
              <a:rPr lang="ru-RU" sz="3600" b="1" dirty="0"/>
              <a:t> </a:t>
            </a:r>
            <a:r>
              <a:rPr lang="ru-RU" sz="3600" b="1" dirty="0" err="1"/>
              <a:t>понад</a:t>
            </a:r>
            <a:r>
              <a:rPr lang="ru-RU" sz="3600" b="1" dirty="0"/>
              <a:t> 400 млн. </a:t>
            </a:r>
            <a:r>
              <a:rPr lang="ru-RU" sz="3600" b="1" dirty="0" err="1"/>
              <a:t>років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lowcost.ua/wp-content/uploads/2020/05/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uk-UA" sz="3600" dirty="0" smtClean="0"/>
              <a:t>                                   </a:t>
            </a:r>
            <a:r>
              <a:rPr lang="uk-UA" sz="3600" dirty="0" smtClean="0">
                <a:solidFill>
                  <a:schemeClr val="tx1"/>
                </a:solidFill>
              </a:rPr>
              <a:t>Травертини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lowcost.ua/wp-content/uploads/2020/05/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86116" y="1357298"/>
            <a:ext cx="585788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85762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3600" b="1" dirty="0" err="1"/>
              <a:t>Унікальними</a:t>
            </a:r>
            <a:r>
              <a:rPr lang="ru-RU" sz="3600" b="1" dirty="0"/>
              <a:t> </a:t>
            </a:r>
            <a:r>
              <a:rPr lang="ru-RU" sz="3600" b="1" dirty="0" err="1" smtClean="0"/>
              <a:t>утворен-нями</a:t>
            </a:r>
            <a:r>
              <a:rPr lang="ru-RU" sz="3600" b="1" dirty="0" smtClean="0"/>
              <a:t> </a:t>
            </a:r>
            <a:r>
              <a:rPr lang="ru-RU" sz="3600" b="1" dirty="0"/>
              <a:t>Подністров’я є </a:t>
            </a:r>
            <a:r>
              <a:rPr lang="ru-RU" sz="4100" b="1" dirty="0" err="1"/>
              <a:t>травертини</a:t>
            </a:r>
            <a:r>
              <a:rPr lang="ru-RU" sz="4100" b="1" dirty="0"/>
              <a:t>.</a:t>
            </a:r>
            <a:r>
              <a:rPr lang="ru-RU" sz="3600" dirty="0"/>
              <a:t> </a:t>
            </a:r>
            <a:endParaRPr lang="ru-RU" sz="3600" dirty="0" smtClean="0"/>
          </a:p>
          <a:p>
            <a:r>
              <a:rPr lang="ru-RU" sz="3100" dirty="0" smtClean="0"/>
              <a:t>Це </a:t>
            </a:r>
            <a:r>
              <a:rPr lang="ru-RU" sz="3100" dirty="0" err="1"/>
              <a:t>вапнякові</a:t>
            </a:r>
            <a:r>
              <a:rPr lang="ru-RU" sz="3100" dirty="0"/>
              <a:t> </a:t>
            </a:r>
            <a:r>
              <a:rPr lang="ru-RU" sz="3100" dirty="0" err="1"/>
              <a:t>відкладення</a:t>
            </a:r>
            <a:r>
              <a:rPr lang="ru-RU" sz="3100" dirty="0"/>
              <a:t>, </a:t>
            </a:r>
            <a:r>
              <a:rPr lang="ru-RU" sz="3100" dirty="0" err="1"/>
              <a:t>крихка</a:t>
            </a:r>
            <a:r>
              <a:rPr lang="ru-RU" sz="3100" dirty="0"/>
              <a:t> </a:t>
            </a:r>
            <a:r>
              <a:rPr lang="ru-RU" sz="3100" dirty="0" err="1"/>
              <a:t>гірська</a:t>
            </a:r>
            <a:r>
              <a:rPr lang="ru-RU" sz="3100" dirty="0"/>
              <a:t> порода, з </a:t>
            </a:r>
            <a:r>
              <a:rPr lang="ru-RU" sz="3100" dirty="0" err="1" smtClean="0"/>
              <a:t>подібної</a:t>
            </a:r>
            <a:r>
              <a:rPr lang="ru-RU" sz="3100" dirty="0" smtClean="0"/>
              <a:t> </a:t>
            </a:r>
            <a:r>
              <a:rPr lang="ru-RU" sz="3100" dirty="0"/>
              <a:t>за </a:t>
            </a:r>
            <a:r>
              <a:rPr lang="ru-RU" sz="3100" dirty="0" err="1"/>
              <a:t>походженням</a:t>
            </a:r>
            <a:r>
              <a:rPr lang="ru-RU" sz="3100" dirty="0"/>
              <a:t> </a:t>
            </a:r>
            <a:r>
              <a:rPr lang="ru-RU" sz="3100" dirty="0" err="1"/>
              <a:t>побудовані</a:t>
            </a:r>
            <a:r>
              <a:rPr lang="ru-RU" sz="3100" dirty="0"/>
              <a:t> </a:t>
            </a:r>
            <a:r>
              <a:rPr lang="ru-RU" sz="3100" dirty="0" err="1"/>
              <a:t>Колізей</a:t>
            </a:r>
            <a:r>
              <a:rPr lang="ru-RU" sz="3100" dirty="0"/>
              <a:t> і Собор святого Петра в </a:t>
            </a:r>
            <a:r>
              <a:rPr lang="ru-RU" sz="3100" dirty="0" err="1"/>
              <a:t>Римі</a:t>
            </a:r>
            <a:r>
              <a:rPr lang="ru-RU" sz="3100" dirty="0"/>
              <a:t>. </a:t>
            </a:r>
            <a:r>
              <a:rPr lang="ru-RU" sz="3100" dirty="0" err="1"/>
              <a:t>Інша</a:t>
            </a:r>
            <a:r>
              <a:rPr lang="ru-RU" sz="3100" dirty="0"/>
              <a:t> </a:t>
            </a:r>
            <a:r>
              <a:rPr lang="ru-RU" sz="3100" dirty="0" err="1"/>
              <a:t>відома</a:t>
            </a:r>
            <a:r>
              <a:rPr lang="ru-RU" sz="3100" dirty="0"/>
              <a:t> </a:t>
            </a:r>
            <a:r>
              <a:rPr lang="ru-RU" sz="3100" dirty="0" err="1"/>
              <a:t>травертинова</a:t>
            </a:r>
            <a:r>
              <a:rPr lang="ru-RU" sz="3100" dirty="0"/>
              <a:t> </a:t>
            </a:r>
            <a:r>
              <a:rPr lang="ru-RU" sz="3100" dirty="0" err="1"/>
              <a:t>пам’ятка</a:t>
            </a:r>
            <a:r>
              <a:rPr lang="ru-RU" sz="3100" dirty="0"/>
              <a:t> – “</a:t>
            </a:r>
            <a:r>
              <a:rPr lang="ru-RU" sz="3100" dirty="0" err="1"/>
              <a:t>басейни</a:t>
            </a:r>
            <a:r>
              <a:rPr lang="ru-RU" sz="3100" dirty="0"/>
              <a:t>” </a:t>
            </a:r>
            <a:r>
              <a:rPr lang="ru-RU" sz="3100" dirty="0" err="1"/>
              <a:t>Памук-Кале</a:t>
            </a:r>
            <a:r>
              <a:rPr lang="ru-RU" sz="3100" dirty="0"/>
              <a:t> в </a:t>
            </a:r>
            <a:r>
              <a:rPr lang="ru-RU" sz="3100" dirty="0" err="1"/>
              <a:t>Туреччині</a:t>
            </a:r>
            <a:r>
              <a:rPr lang="ru-RU" sz="3100" dirty="0"/>
              <a:t>. За </a:t>
            </a:r>
            <a:r>
              <a:rPr lang="ru-RU" sz="3100" dirty="0" err="1"/>
              <a:t>українськими</a:t>
            </a:r>
            <a:r>
              <a:rPr lang="ru-RU" sz="3100" dirty="0"/>
              <a:t> травертинами </a:t>
            </a:r>
            <a:r>
              <a:rPr lang="ru-RU" sz="3100" dirty="0" err="1"/>
              <a:t>найцікавіше</a:t>
            </a:r>
            <a:r>
              <a:rPr lang="ru-RU" sz="3100" dirty="0"/>
              <a:t> </a:t>
            </a:r>
            <a:r>
              <a:rPr lang="ru-RU" sz="3100" dirty="0" err="1"/>
              <a:t>спостерігати</a:t>
            </a:r>
            <a:r>
              <a:rPr lang="ru-RU" sz="3100" dirty="0"/>
              <a:t> </a:t>
            </a:r>
            <a:r>
              <a:rPr lang="ru-RU" sz="3100" dirty="0" err="1"/>
              <a:t>під</a:t>
            </a:r>
            <a:r>
              <a:rPr lang="ru-RU" sz="3100" dirty="0"/>
              <a:t> час сплаву по </a:t>
            </a:r>
            <a:r>
              <a:rPr lang="ru-RU" sz="3100" dirty="0" err="1"/>
              <a:t>Дністру</a:t>
            </a:r>
            <a:r>
              <a:rPr lang="ru-RU" sz="3100" dirty="0"/>
              <a:t> </a:t>
            </a:r>
            <a:r>
              <a:rPr lang="ru-RU" sz="3100" dirty="0" err="1"/>
              <a:t>біля</a:t>
            </a:r>
            <a:r>
              <a:rPr lang="ru-RU" sz="3100" dirty="0"/>
              <a:t> </a:t>
            </a:r>
            <a:r>
              <a:rPr lang="ru-RU" sz="3100" dirty="0" err="1"/>
              <a:t>сіл</a:t>
            </a:r>
            <a:r>
              <a:rPr lang="ru-RU" sz="3100" dirty="0"/>
              <a:t> </a:t>
            </a:r>
            <a:r>
              <a:rPr lang="ru-RU" sz="3100" dirty="0" err="1"/>
              <a:t>Стигла</a:t>
            </a:r>
            <a:r>
              <a:rPr lang="ru-RU" sz="3100" dirty="0"/>
              <a:t>, </a:t>
            </a:r>
            <a:r>
              <a:rPr lang="ru-RU" sz="3100" dirty="0" err="1"/>
              <a:t>Стінка</a:t>
            </a:r>
            <a:r>
              <a:rPr lang="ru-RU" sz="3100" dirty="0"/>
              <a:t>, </a:t>
            </a:r>
            <a:r>
              <a:rPr lang="ru-RU" sz="3100" dirty="0" err="1"/>
              <a:t>Космирин</a:t>
            </a:r>
            <a:r>
              <a:rPr lang="ru-RU" sz="3100" dirty="0"/>
              <a:t>, </a:t>
            </a:r>
            <a:r>
              <a:rPr lang="ru-RU" sz="3100" dirty="0" err="1"/>
              <a:t>Монастирок</a:t>
            </a:r>
            <a:r>
              <a:rPr lang="ru-RU" sz="3100" dirty="0"/>
              <a:t>, </a:t>
            </a:r>
            <a:r>
              <a:rPr lang="ru-RU" sz="3100" dirty="0" err="1"/>
              <a:t>Литячі</a:t>
            </a:r>
            <a:r>
              <a:rPr lang="ru-RU" sz="3100" dirty="0"/>
              <a:t> </a:t>
            </a:r>
            <a:r>
              <a:rPr lang="ru-RU" sz="3100" dirty="0" err="1"/>
              <a:t>або</a:t>
            </a:r>
            <a:r>
              <a:rPr lang="ru-RU" sz="3100" dirty="0"/>
              <a:t> ж </a:t>
            </a:r>
            <a:r>
              <a:rPr lang="ru-RU" sz="3100" dirty="0" err="1"/>
              <a:t>відвідати</a:t>
            </a:r>
            <a:r>
              <a:rPr lang="ru-RU" sz="3100" dirty="0"/>
              <a:t> </a:t>
            </a:r>
            <a:r>
              <a:rPr lang="ru-RU" sz="3100" dirty="0" err="1"/>
              <a:t>їх</a:t>
            </a:r>
            <a:r>
              <a:rPr lang="ru-RU" sz="3100" dirty="0"/>
              <a:t> </a:t>
            </a:r>
            <a:r>
              <a:rPr lang="ru-RU" sz="3100" dirty="0" err="1"/>
              <a:t>окремо</a:t>
            </a:r>
            <a:r>
              <a:rPr lang="ru-RU" sz="3100" dirty="0"/>
              <a:t> у </a:t>
            </a:r>
            <a:r>
              <a:rPr lang="ru-RU" sz="3100" dirty="0" err="1"/>
              <a:t>Рукомиші</a:t>
            </a:r>
            <a:r>
              <a:rPr lang="ru-RU" sz="3100" dirty="0"/>
              <a:t> </a:t>
            </a:r>
            <a:r>
              <a:rPr lang="ru-RU" sz="3100" dirty="0" err="1"/>
              <a:t>чи</a:t>
            </a:r>
            <a:r>
              <a:rPr lang="ru-RU" sz="3100" dirty="0"/>
              <a:t> </a:t>
            </a:r>
            <a:r>
              <a:rPr lang="ru-RU" sz="3100" dirty="0" err="1"/>
              <a:t>Переволоці</a:t>
            </a:r>
            <a:r>
              <a:rPr lang="ru-RU" sz="31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51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 smtClean="0"/>
              <a:t>                                        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Печери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пустельників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071934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300" dirty="0" err="1" smtClean="0"/>
              <a:t>Переважно</a:t>
            </a:r>
            <a:r>
              <a:rPr lang="ru-RU" sz="2300" dirty="0" smtClean="0"/>
              <a:t> </a:t>
            </a:r>
            <a:r>
              <a:rPr lang="ru-RU" sz="2300" dirty="0"/>
              <a:t>ними є печери </a:t>
            </a:r>
            <a:r>
              <a:rPr lang="ru-RU" sz="2300" dirty="0" err="1"/>
              <a:t>травертинових</a:t>
            </a:r>
            <a:r>
              <a:rPr lang="ru-RU" sz="2300" dirty="0"/>
              <a:t> скель, на </a:t>
            </a:r>
            <a:r>
              <a:rPr lang="ru-RU" sz="2300" dirty="0" err="1"/>
              <a:t>стрімких</a:t>
            </a:r>
            <a:r>
              <a:rPr lang="ru-RU" sz="2300" dirty="0"/>
              <a:t> </a:t>
            </a:r>
            <a:r>
              <a:rPr lang="ru-RU" sz="2300" dirty="0" err="1"/>
              <a:t>схилах</a:t>
            </a:r>
            <a:r>
              <a:rPr lang="ru-RU" sz="2300" dirty="0"/>
              <a:t>, у </a:t>
            </a:r>
            <a:r>
              <a:rPr lang="ru-RU" sz="2300" dirty="0" err="1"/>
              <a:t>важкодоступних</a:t>
            </a:r>
            <a:r>
              <a:rPr lang="ru-RU" sz="2300" dirty="0"/>
              <a:t> </a:t>
            </a:r>
            <a:r>
              <a:rPr lang="ru-RU" sz="2300" dirty="0" err="1"/>
              <a:t>місцях</a:t>
            </a:r>
            <a:r>
              <a:rPr lang="ru-RU" sz="2300" dirty="0"/>
              <a:t>, </a:t>
            </a:r>
            <a:r>
              <a:rPr lang="ru-RU" sz="2300" dirty="0" err="1"/>
              <a:t>захованих</a:t>
            </a:r>
            <a:r>
              <a:rPr lang="ru-RU" sz="2300" dirty="0"/>
              <a:t> природою </a:t>
            </a:r>
            <a:r>
              <a:rPr lang="ru-RU" sz="2300" dirty="0" err="1"/>
              <a:t>від</a:t>
            </a:r>
            <a:r>
              <a:rPr lang="ru-RU" sz="2300" dirty="0"/>
              <a:t> </a:t>
            </a:r>
            <a:r>
              <a:rPr lang="ru-RU" sz="2300" dirty="0" err="1"/>
              <a:t>людського</a:t>
            </a:r>
            <a:r>
              <a:rPr lang="ru-RU" sz="2300" dirty="0"/>
              <a:t> ока. </a:t>
            </a:r>
            <a:r>
              <a:rPr lang="ru-RU" sz="2300" dirty="0" err="1"/>
              <a:t>Найбільш</a:t>
            </a:r>
            <a:r>
              <a:rPr lang="ru-RU" sz="2300" dirty="0"/>
              <a:t> </a:t>
            </a:r>
            <a:r>
              <a:rPr lang="ru-RU" sz="2300" b="1" dirty="0" err="1"/>
              <a:t>відомими</a:t>
            </a:r>
            <a:r>
              <a:rPr lang="ru-RU" sz="2300" b="1" dirty="0"/>
              <a:t> є </a:t>
            </a:r>
            <a:r>
              <a:rPr lang="ru-RU" sz="2300" b="1" dirty="0" err="1"/>
              <a:t>печерні</a:t>
            </a:r>
            <a:r>
              <a:rPr lang="ru-RU" sz="2300" b="1" dirty="0"/>
              <a:t> </a:t>
            </a:r>
            <a:r>
              <a:rPr lang="ru-RU" sz="2300" b="1" dirty="0" err="1"/>
              <a:t>храми</a:t>
            </a:r>
            <a:r>
              <a:rPr lang="ru-RU" sz="2300" b="1" dirty="0"/>
              <a:t> у селах </a:t>
            </a:r>
            <a:r>
              <a:rPr lang="ru-RU" sz="2300" b="1" dirty="0" err="1"/>
              <a:t>Монастирок</a:t>
            </a:r>
            <a:r>
              <a:rPr lang="ru-RU" sz="2300" b="1" dirty="0"/>
              <a:t> та </a:t>
            </a:r>
            <a:r>
              <a:rPr lang="ru-RU" sz="2300" b="1" dirty="0" err="1"/>
              <a:t>Стінка</a:t>
            </a:r>
            <a:r>
              <a:rPr lang="ru-RU" sz="2300" b="1" dirty="0"/>
              <a:t>,</a:t>
            </a:r>
            <a:r>
              <a:rPr lang="ru-RU" sz="2300" dirty="0"/>
              <a:t> де </a:t>
            </a:r>
            <a:r>
              <a:rPr lang="ru-RU" sz="2300" dirty="0" err="1"/>
              <a:t>чітко</a:t>
            </a:r>
            <a:r>
              <a:rPr lang="ru-RU" sz="2300" dirty="0"/>
              <a:t> </a:t>
            </a:r>
            <a:r>
              <a:rPr lang="ru-RU" sz="2300" dirty="0" err="1"/>
              <a:t>виділяються</a:t>
            </a:r>
            <a:r>
              <a:rPr lang="ru-RU" sz="2300" dirty="0"/>
              <a:t> </a:t>
            </a:r>
            <a:r>
              <a:rPr lang="ru-RU" sz="2300" dirty="0" err="1"/>
              <a:t>вівтарні</a:t>
            </a:r>
            <a:r>
              <a:rPr lang="ru-RU" sz="2300" dirty="0"/>
              <a:t> </a:t>
            </a:r>
            <a:r>
              <a:rPr lang="ru-RU" sz="2300" dirty="0" err="1"/>
              <a:t>частини</a:t>
            </a:r>
            <a:r>
              <a:rPr lang="ru-RU" sz="2300" dirty="0"/>
              <a:t>, а на </a:t>
            </a:r>
            <a:r>
              <a:rPr lang="ru-RU" sz="2300" dirty="0" err="1"/>
              <a:t>стінах</a:t>
            </a:r>
            <a:r>
              <a:rPr lang="ru-RU" sz="2300" dirty="0"/>
              <a:t> </a:t>
            </a:r>
            <a:r>
              <a:rPr lang="ru-RU" sz="2300" dirty="0" err="1"/>
              <a:t>збереглись</a:t>
            </a:r>
            <a:r>
              <a:rPr lang="ru-RU" sz="2300" dirty="0"/>
              <a:t> </a:t>
            </a:r>
            <a:r>
              <a:rPr lang="ru-RU" sz="2300" dirty="0" err="1"/>
              <a:t>написи</a:t>
            </a:r>
            <a:r>
              <a:rPr lang="ru-RU" sz="2300" dirty="0"/>
              <a:t> типу </a:t>
            </a:r>
            <a:r>
              <a:rPr lang="ru-RU" sz="2300" dirty="0" err="1"/>
              <a:t>графіті</a:t>
            </a:r>
            <a:r>
              <a:rPr lang="ru-RU" sz="2300" dirty="0"/>
              <a:t>. </a:t>
            </a:r>
            <a:r>
              <a:rPr lang="ru-RU" sz="2300" dirty="0" err="1"/>
              <a:t>Окремі</a:t>
            </a:r>
            <a:r>
              <a:rPr lang="ru-RU" sz="2300" dirty="0"/>
              <a:t> з них </a:t>
            </a:r>
            <a:r>
              <a:rPr lang="ru-RU" sz="2300" dirty="0" err="1"/>
              <a:t>досі</a:t>
            </a:r>
            <a:r>
              <a:rPr lang="ru-RU" sz="2300" dirty="0"/>
              <a:t> </a:t>
            </a:r>
            <a:r>
              <a:rPr lang="ru-RU" sz="2300" dirty="0" err="1"/>
              <a:t>мають</a:t>
            </a:r>
            <a:r>
              <a:rPr lang="ru-RU" sz="2300" dirty="0"/>
              <a:t> </a:t>
            </a:r>
            <a:r>
              <a:rPr lang="ru-RU" sz="2300" dirty="0" err="1"/>
              <a:t>культове</a:t>
            </a:r>
            <a:r>
              <a:rPr lang="ru-RU" sz="2300" dirty="0"/>
              <a:t> значення </a:t>
            </a:r>
            <a:r>
              <a:rPr lang="ru-RU" sz="2300" dirty="0" err="1"/>
              <a:t>або</a:t>
            </a:r>
            <a:r>
              <a:rPr lang="ru-RU" sz="2300" dirty="0"/>
              <a:t> просто </a:t>
            </a:r>
            <a:r>
              <a:rPr lang="ru-RU" sz="2300" dirty="0" err="1"/>
              <a:t>шануються</a:t>
            </a:r>
            <a:r>
              <a:rPr lang="ru-RU" sz="2300" dirty="0"/>
              <a:t> людьми: </a:t>
            </a:r>
            <a:r>
              <a:rPr lang="ru-RU" sz="2300" dirty="0" err="1"/>
              <a:t>прикрашаються</a:t>
            </a:r>
            <a:r>
              <a:rPr lang="ru-RU" sz="2300" dirty="0"/>
              <a:t> </a:t>
            </a:r>
            <a:r>
              <a:rPr lang="ru-RU" sz="2300" dirty="0" err="1"/>
              <a:t>квітами</a:t>
            </a:r>
            <a:r>
              <a:rPr lang="ru-RU" sz="2300" dirty="0"/>
              <a:t> і </a:t>
            </a:r>
            <a:r>
              <a:rPr lang="ru-RU" sz="2300" dirty="0" err="1"/>
              <a:t>доглядаються</a:t>
            </a:r>
            <a:r>
              <a:rPr lang="ru-RU" sz="2300" dirty="0" smtClean="0"/>
              <a:t>.</a:t>
            </a:r>
          </a:p>
          <a:p>
            <a:r>
              <a:rPr lang="ru-RU" sz="2300" dirty="0" err="1"/>
              <a:t>Скельний</a:t>
            </a:r>
            <a:r>
              <a:rPr lang="ru-RU" sz="2300" dirty="0"/>
              <a:t> </a:t>
            </a:r>
            <a:r>
              <a:rPr lang="ru-RU" sz="2300" dirty="0" err="1"/>
              <a:t>язичницький</a:t>
            </a:r>
            <a:r>
              <a:rPr lang="ru-RU" sz="2300" dirty="0"/>
              <a:t> комплекс в с. </a:t>
            </a:r>
            <a:r>
              <a:rPr lang="ru-RU" sz="2300" dirty="0" err="1"/>
              <a:t>Монастирок</a:t>
            </a:r>
            <a:r>
              <a:rPr lang="ru-RU" sz="2300" dirty="0"/>
              <a:t> в </a:t>
            </a:r>
            <a:r>
              <a:rPr lang="ru-RU" sz="2300" dirty="0" err="1"/>
              <a:t>каньйоні</a:t>
            </a:r>
            <a:r>
              <a:rPr lang="ru-RU" sz="2300" dirty="0"/>
              <a:t> р. </a:t>
            </a:r>
            <a:r>
              <a:rPr lang="ru-RU" sz="2300" dirty="0" err="1" smtClean="0"/>
              <a:t>Серет</a:t>
            </a:r>
            <a:r>
              <a:rPr lang="ru-RU" sz="2300" dirty="0" smtClean="0"/>
              <a:t> (фото)</a:t>
            </a:r>
            <a:endParaRPr lang="ru-RU" sz="2300" dirty="0"/>
          </a:p>
          <a:p>
            <a:endParaRPr lang="ru-RU" sz="1600" dirty="0"/>
          </a:p>
        </p:txBody>
      </p:sp>
      <p:pic>
        <p:nvPicPr>
          <p:cNvPr id="5" name="Содержимое 4" descr="https://lowcost.ua/wp-content/uploads/2020/05/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428736"/>
            <a:ext cx="507206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Скельний монастир у </a:t>
            </a:r>
            <a:r>
              <a:rPr lang="uk-UA" sz="3600" dirty="0" err="1" smtClean="0">
                <a:solidFill>
                  <a:schemeClr val="tx1"/>
                </a:solidFill>
              </a:rPr>
              <a:t>Бакоті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80727"/>
            <a:ext cx="3428992" cy="58626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sz="2400" dirty="0"/>
              <a:t>Кількасот кілометрів нижче за течією знаходяться не менш</a:t>
            </a:r>
            <a:r>
              <a:rPr lang="ru-RU" sz="2400" dirty="0"/>
              <a:t> </a:t>
            </a:r>
            <a:r>
              <a:rPr lang="uk-UA" sz="2400" b="1" dirty="0"/>
              <a:t>відомі скельні монастирі у </a:t>
            </a:r>
            <a:r>
              <a:rPr lang="uk-UA" sz="2400" b="1" dirty="0" err="1"/>
              <a:t>Бакоті</a:t>
            </a:r>
            <a:r>
              <a:rPr lang="uk-UA" sz="2400" b="1" dirty="0"/>
              <a:t> Хмельницької області та </a:t>
            </a:r>
            <a:r>
              <a:rPr lang="uk-UA" sz="2400" b="1" dirty="0" err="1"/>
              <a:t>Лядовій</a:t>
            </a:r>
            <a:r>
              <a:rPr lang="uk-UA" sz="2400" b="1" dirty="0"/>
              <a:t> Вінницької області.</a:t>
            </a:r>
            <a:r>
              <a:rPr lang="ru-RU" sz="2400" dirty="0"/>
              <a:t> А </a:t>
            </a:r>
            <a:r>
              <a:rPr lang="ru-RU" sz="2400" dirty="0" err="1"/>
              <a:t>вже</a:t>
            </a:r>
            <a:r>
              <a:rPr lang="ru-RU" sz="2400" dirty="0"/>
              <a:t> на території </a:t>
            </a:r>
            <a:r>
              <a:rPr lang="ru-RU" sz="2400" dirty="0" err="1"/>
              <a:t>Молдови</a:t>
            </a:r>
            <a:r>
              <a:rPr lang="ru-RU" sz="2400" dirty="0"/>
              <a:t> </a:t>
            </a:r>
            <a:r>
              <a:rPr lang="ru-RU" sz="2400" dirty="0" err="1"/>
              <a:t>цікавими</a:t>
            </a:r>
            <a:r>
              <a:rPr lang="ru-RU" sz="2400" dirty="0"/>
              <a:t> є </a:t>
            </a:r>
            <a:r>
              <a:rPr lang="ru-RU" sz="2400" dirty="0" err="1"/>
              <a:t>монастир</a:t>
            </a:r>
            <a:r>
              <a:rPr lang="ru-RU" sz="2400" dirty="0"/>
              <a:t> і </a:t>
            </a:r>
            <a:r>
              <a:rPr lang="ru-RU" sz="2400" dirty="0" err="1"/>
              <a:t>скелі</a:t>
            </a:r>
            <a:r>
              <a:rPr lang="ru-RU" sz="2400" dirty="0"/>
              <a:t> ландшафтного заказника Жапка та </a:t>
            </a:r>
            <a:r>
              <a:rPr lang="ru-RU" sz="2400" dirty="0" err="1"/>
              <a:t>печерний</a:t>
            </a:r>
            <a:r>
              <a:rPr lang="ru-RU" sz="2400" dirty="0"/>
              <a:t> комплекс у </a:t>
            </a:r>
            <a:r>
              <a:rPr lang="ru-RU" sz="2400" dirty="0" err="1"/>
              <a:t>масивних</a:t>
            </a:r>
            <a:r>
              <a:rPr lang="ru-RU" sz="2400" dirty="0"/>
              <a:t> </a:t>
            </a:r>
            <a:r>
              <a:rPr lang="ru-RU" sz="2400" dirty="0" err="1"/>
              <a:t>скелях</a:t>
            </a:r>
            <a:r>
              <a:rPr lang="ru-RU" sz="2400" dirty="0"/>
              <a:t> села Ципова над Дністром.</a:t>
            </a:r>
          </a:p>
          <a:p>
            <a:endParaRPr lang="ru-RU" dirty="0"/>
          </a:p>
        </p:txBody>
      </p:sp>
      <p:pic>
        <p:nvPicPr>
          <p:cNvPr id="5" name="Содержимое 4" descr="https://lowcost.ua/wp-content/uploads/2020/05/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3" y="980728"/>
            <a:ext cx="5786447" cy="586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4117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Висновок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620688"/>
            <a:ext cx="8928992" cy="28803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000" i="1" dirty="0"/>
              <a:t> </a:t>
            </a:r>
            <a:r>
              <a:rPr lang="uk-UA" sz="2400" b="1" dirty="0"/>
              <a:t>Велич Дністровського каньйону зачаровує, а його популярність стрімко росте щороку – за хорошими враженнями, сучасними туристичними продуктами, активним і екологічним відпочинком сюди приїздять дедалі більше українців. </a:t>
            </a:r>
            <a:r>
              <a:rPr lang="uk-UA" sz="2400" b="1" dirty="0" smtClean="0"/>
              <a:t>Всі ми </a:t>
            </a:r>
            <a:r>
              <a:rPr lang="ru-RU" sz="2400" b="1" dirty="0" smtClean="0"/>
              <a:t>зобов’язанні </a:t>
            </a:r>
            <a:r>
              <a:rPr lang="ru-RU" sz="2400" b="1" dirty="0"/>
              <a:t>приділяти значну </a:t>
            </a:r>
            <a:r>
              <a:rPr lang="ru-RU" sz="2400" b="1" dirty="0" err="1"/>
              <a:t>увагу</a:t>
            </a:r>
            <a:r>
              <a:rPr lang="ru-RU" sz="2400" b="1" dirty="0"/>
              <a:t> питанням охорони довкілля, зокрема свідомо підходити до питань збереження чистоти річок та водойм для того</a:t>
            </a:r>
            <a:r>
              <a:rPr lang="ru-RU" sz="2200" b="1" dirty="0"/>
              <a:t>,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щоб ми могли передати нашим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нащадкам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найбільший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 скарб на землі –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чисту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 воду. </a:t>
            </a:r>
          </a:p>
        </p:txBody>
      </p:sp>
      <p:pic>
        <p:nvPicPr>
          <p:cNvPr id="5" name="Содержимое 4" descr="https://lowcost.ua/wp-content/uploads/2020/05/%D0%94%D0%BD%D1%96%D1%81%D1%82%D0%B5%D1%80-6-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3501008"/>
            <a:ext cx="89289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Цікаво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35782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ru-RU" sz="2400" dirty="0" err="1"/>
              <a:t>Цікаво</a:t>
            </a:r>
            <a:r>
              <a:rPr lang="ru-RU" sz="2400" dirty="0"/>
              <a:t>, що у Дністра, як і у </a:t>
            </a:r>
            <a:r>
              <a:rPr lang="ru-RU" sz="2400" dirty="0" err="1">
                <a:hlinkClick r:id="rId2"/>
              </a:rPr>
              <a:t>Дніпра</a:t>
            </a:r>
            <a:r>
              <a:rPr lang="ru-RU" sz="2400" dirty="0"/>
              <a:t>, також є свій день. Так, </a:t>
            </a:r>
            <a:r>
              <a:rPr lang="uk-UA" sz="2400" dirty="0"/>
              <a:t>цього </a:t>
            </a:r>
            <a:r>
              <a:rPr lang="ru-RU" sz="2400" dirty="0"/>
              <a:t>року </a:t>
            </a:r>
            <a:r>
              <a:rPr lang="ru-RU" sz="2400" b="1" dirty="0" err="1"/>
              <a:t>Міжнародний</a:t>
            </a:r>
            <a:r>
              <a:rPr lang="ru-RU" sz="2400" b="1" dirty="0"/>
              <a:t> день </a:t>
            </a:r>
            <a:r>
              <a:rPr lang="ru-RU" sz="2400" b="1" dirty="0" err="1"/>
              <a:t>Дністра</a:t>
            </a:r>
            <a:r>
              <a:rPr lang="ru-RU" sz="2400" b="1" dirty="0"/>
              <a:t> </a:t>
            </a:r>
            <a:r>
              <a:rPr lang="ru-RU" sz="2400" b="1" dirty="0" err="1"/>
              <a:t>відзначається</a:t>
            </a:r>
            <a:r>
              <a:rPr lang="uk-UA" sz="2400" b="1" dirty="0"/>
              <a:t> </a:t>
            </a:r>
            <a:r>
              <a:rPr lang="uk-UA" sz="2400" b="1" dirty="0" smtClean="0"/>
              <a:t>31 </a:t>
            </a:r>
            <a:r>
              <a:rPr lang="uk-UA" sz="2400" b="1" dirty="0"/>
              <a:t>травня</a:t>
            </a:r>
            <a:r>
              <a:rPr lang="ru-RU" sz="2400" b="1" dirty="0"/>
              <a:t>, </a:t>
            </a:r>
            <a:r>
              <a:rPr lang="uk-UA" sz="2400" b="1" dirty="0"/>
              <a:t>він має</a:t>
            </a:r>
            <a:r>
              <a:rPr lang="ru-RU" sz="2400" b="1" dirty="0"/>
              <a:t> на </a:t>
            </a:r>
            <a:r>
              <a:rPr lang="ru-RU" sz="2400" b="1" dirty="0" err="1"/>
              <a:t>меті</a:t>
            </a:r>
            <a:r>
              <a:rPr lang="ru-RU" sz="2400" b="1" dirty="0"/>
              <a:t> </a:t>
            </a:r>
            <a:r>
              <a:rPr lang="ru-RU" sz="2400" b="1" dirty="0" err="1"/>
              <a:t>закликати</a:t>
            </a:r>
            <a:r>
              <a:rPr lang="ru-RU" sz="2400" b="1" dirty="0"/>
              <a:t> </a:t>
            </a:r>
            <a:r>
              <a:rPr lang="ru-RU" sz="2400" b="1" dirty="0" err="1"/>
              <a:t>суспільство</a:t>
            </a:r>
            <a:r>
              <a:rPr lang="ru-RU" sz="2400" b="1" dirty="0"/>
              <a:t> </a:t>
            </a:r>
            <a:r>
              <a:rPr lang="ru-RU" sz="2400" b="1" dirty="0" err="1"/>
              <a:t>змінити</a:t>
            </a:r>
            <a:r>
              <a:rPr lang="ru-RU" sz="2400" b="1" dirty="0"/>
              <a:t> </a:t>
            </a:r>
            <a:r>
              <a:rPr lang="ru-RU" sz="2400" b="1" dirty="0" err="1"/>
              <a:t>своє</a:t>
            </a:r>
            <a:r>
              <a:rPr lang="ru-RU" sz="2400" b="1" dirty="0"/>
              <a:t> </a:t>
            </a:r>
            <a:r>
              <a:rPr lang="ru-RU" sz="2400" b="1" dirty="0" err="1"/>
              <a:t>відношення</a:t>
            </a:r>
            <a:r>
              <a:rPr lang="ru-RU" sz="2400" b="1" dirty="0"/>
              <a:t> до </a:t>
            </a:r>
            <a:r>
              <a:rPr lang="ru-RU" sz="2400" b="1" dirty="0" err="1"/>
              <a:t>використання</a:t>
            </a:r>
            <a:r>
              <a:rPr lang="ru-RU" sz="2400" b="1" dirty="0"/>
              <a:t> </a:t>
            </a:r>
            <a:r>
              <a:rPr lang="ru-RU" sz="2400" b="1" dirty="0" err="1"/>
              <a:t>водних</a:t>
            </a:r>
            <a:r>
              <a:rPr lang="ru-RU" sz="2400" b="1" dirty="0"/>
              <a:t> </a:t>
            </a:r>
            <a:r>
              <a:rPr lang="ru-RU" sz="2400" b="1" dirty="0" err="1"/>
              <a:t>ресурсів</a:t>
            </a:r>
            <a:r>
              <a:rPr lang="ru-RU" sz="2400" b="1" dirty="0"/>
              <a:t>, </a:t>
            </a:r>
            <a:r>
              <a:rPr lang="ru-RU" sz="2400" b="1" dirty="0" err="1"/>
              <a:t>зокрема</a:t>
            </a:r>
            <a:r>
              <a:rPr lang="ru-RU" sz="2400" b="1" dirty="0"/>
              <a:t> </a:t>
            </a:r>
            <a:r>
              <a:rPr lang="ru-RU" sz="2400" b="1" dirty="0" err="1"/>
              <a:t>Дністра</a:t>
            </a:r>
            <a:r>
              <a:rPr lang="ru-RU" sz="2400" b="1" dirty="0"/>
              <a:t>, </a:t>
            </a:r>
            <a:r>
              <a:rPr lang="ru-RU" sz="2400" b="1" dirty="0" err="1"/>
              <a:t>посилити</a:t>
            </a:r>
            <a:r>
              <a:rPr lang="ru-RU" sz="2400" b="1" dirty="0"/>
              <a:t> </a:t>
            </a:r>
            <a:r>
              <a:rPr lang="ru-RU" sz="2400" b="1" dirty="0" err="1"/>
              <a:t>екологічну</a:t>
            </a:r>
            <a:r>
              <a:rPr lang="ru-RU" sz="2400" b="1" dirty="0"/>
              <a:t> </a:t>
            </a:r>
            <a:r>
              <a:rPr lang="ru-RU" sz="2400" b="1" dirty="0" err="1"/>
              <a:t>освіту</a:t>
            </a:r>
            <a:r>
              <a:rPr lang="ru-RU" sz="2400" b="1" dirty="0"/>
              <a:t> та </a:t>
            </a:r>
            <a:r>
              <a:rPr lang="ru-RU" sz="2400" b="1" dirty="0" err="1" smtClean="0"/>
              <a:t>виховати</a:t>
            </a:r>
            <a:r>
              <a:rPr lang="ru-RU" sz="2400" b="1" dirty="0" smtClean="0"/>
              <a:t> </a:t>
            </a:r>
            <a:r>
              <a:rPr lang="ru-RU" sz="2400" b="1" dirty="0" err="1"/>
              <a:t>шанобливе</a:t>
            </a:r>
            <a:r>
              <a:rPr lang="ru-RU" sz="2400" b="1" dirty="0"/>
              <a:t> </a:t>
            </a:r>
            <a:r>
              <a:rPr lang="ru-RU" sz="2400" b="1" dirty="0" err="1"/>
              <a:t>ставлення</a:t>
            </a:r>
            <a:r>
              <a:rPr lang="ru-RU" sz="2400" b="1" dirty="0"/>
              <a:t> до </a:t>
            </a:r>
            <a:r>
              <a:rPr lang="ru-RU" sz="2400" b="1" dirty="0" err="1"/>
              <a:t>природних</a:t>
            </a:r>
            <a:r>
              <a:rPr lang="ru-RU" sz="2400" b="1" dirty="0"/>
              <a:t> </a:t>
            </a:r>
            <a:r>
              <a:rPr lang="ru-RU" sz="2400" b="1" dirty="0" err="1"/>
              <a:t>багатств</a:t>
            </a:r>
            <a:r>
              <a:rPr lang="ru-RU" sz="2400" b="1" dirty="0" smtClean="0"/>
              <a:t>.</a:t>
            </a:r>
          </a:p>
          <a:p>
            <a:endParaRPr lang="uk-UA" sz="2000" dirty="0"/>
          </a:p>
          <a:p>
            <a:endParaRPr lang="uk-UA" sz="2000" dirty="0" smtClean="0"/>
          </a:p>
          <a:p>
            <a:endParaRPr lang="uk-UA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859452" cy="6741368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</a:rPr>
              <a:t>Дякую за увагу!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4744" y="5143512"/>
            <a:ext cx="5358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000" i="1" dirty="0" smtClean="0"/>
              <a:t>      </a:t>
            </a:r>
            <a:r>
              <a:rPr lang="uk-UA" sz="2000" i="1" dirty="0"/>
              <a:t>(При створенні даної презентації були використані матеріали із «Путівника Дністровським каньйоном», статті Ірини Данилової «Дністер – суспільно-важлива водна артерія України»)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Дністер 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4294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6711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 smtClean="0"/>
              <a:t>Стрийський район знаходиться в басейні річки Дністер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87134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dirty="0" smtClean="0"/>
              <a:t>Основні </a:t>
            </a:r>
            <a:r>
              <a:rPr lang="uk-UA" sz="2400" dirty="0"/>
              <a:t>річки нашого регіону , такі як </a:t>
            </a:r>
            <a:r>
              <a:rPr lang="uk-UA" sz="2400" b="1" dirty="0"/>
              <a:t>Стрий, Свіча, Бережниця, Колодниця (Нежухівка), Вівня, Черничка, Летнянка  </a:t>
            </a:r>
            <a:r>
              <a:rPr lang="uk-UA" sz="2400" dirty="0"/>
              <a:t>є правими притоками цієї величної річки. Інші струмки , потічки, староріччя, а також ставки і озера так чи інакше пов’язані  з притоками Дністра, вони неначе маленькі капіляри є частиною великої кровоносної системи, що дає життя нашому регіону – без води нема життя.  </a:t>
            </a:r>
            <a:endParaRPr lang="ru-RU" sz="2400" dirty="0"/>
          </a:p>
        </p:txBody>
      </p:sp>
      <p:pic>
        <p:nvPicPr>
          <p:cNvPr id="4" name="Рисунок 3" descr="https://lowcost.ua/wp-content/uploads/2020/05/inyan1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9144000" cy="352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700" dirty="0">
                <a:solidFill>
                  <a:schemeClr val="tx1"/>
                </a:solidFill>
              </a:rPr>
              <a:t>Саме вони є місцем , постійного або тимчасового перебування багатьох видів  тварин: земноводних, риб, птахів. Під час весняних і осінніх міграцій птахи використовують  для відпочинку і підгодівлі.</a:t>
            </a:r>
            <a:r>
              <a:rPr lang="ru-RU" sz="2000" dirty="0"/>
              <a:t/>
            </a:r>
            <a:br>
              <a:rPr lang="ru-RU" sz="2000" dirty="0"/>
            </a:br>
            <a:endParaRPr lang="uk-UA" sz="2000" dirty="0"/>
          </a:p>
        </p:txBody>
      </p:sp>
      <p:pic>
        <p:nvPicPr>
          <p:cNvPr id="1026" name="Picture 2" descr="https://yavorivskyi-park.in.ua/wp-content/uploads/2022/06/popeliuk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4624"/>
            <a:ext cx="8715436" cy="12412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anchor="t">
            <a:normAutofit fontScale="90000"/>
          </a:bodyPr>
          <a:lstStyle/>
          <a:p>
            <a:r>
              <a:rPr lang="uk-UA" sz="4000" b="1" dirty="0" smtClean="0"/>
              <a:t>Картосхема </a:t>
            </a:r>
            <a:r>
              <a:rPr lang="uk-UA" sz="4000" b="1" dirty="0"/>
              <a:t>басейну річки </a:t>
            </a:r>
            <a:r>
              <a:rPr lang="uk-UA" sz="4000" b="1" dirty="0" smtClean="0"/>
              <a:t>Дністер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www.dnister.meteo.gov.ua/uploads/image/dnister2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15436" cy="545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85" y="37208"/>
            <a:ext cx="8928992" cy="11595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000" b="1" dirty="0" smtClean="0">
                <a:solidFill>
                  <a:schemeClr val="tx1"/>
                </a:solidFill>
              </a:rPr>
              <a:t>Перші згадки про Дністер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661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Водні ресурси Дністра використовувалися ще з часів Київської Русі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Як </a:t>
            </a:r>
            <a:r>
              <a:rPr lang="ru-RU" dirty="0" err="1" smtClean="0">
                <a:solidFill>
                  <a:schemeClr val="tx1"/>
                </a:solidFill>
              </a:rPr>
              <a:t>водна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транспортна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магістраль</a:t>
            </a:r>
            <a:r>
              <a:rPr lang="ru-RU" dirty="0">
                <a:solidFill>
                  <a:schemeClr val="tx1"/>
                </a:solidFill>
              </a:rPr>
              <a:t> річка </a:t>
            </a:r>
            <a:r>
              <a:rPr lang="ru-RU" dirty="0" err="1">
                <a:solidFill>
                  <a:schemeClr val="tx1"/>
                </a:solidFill>
              </a:rPr>
              <a:t>здавна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слугувала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сполучення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Прикарпатських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районів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 smtClean="0">
                <a:solidFill>
                  <a:schemeClr val="tx1"/>
                </a:solidFill>
              </a:rPr>
              <a:t>Причорноморсь</a:t>
            </a:r>
            <a:r>
              <a:rPr lang="ru-RU" dirty="0" smtClean="0">
                <a:solidFill>
                  <a:schemeClr val="tx1"/>
                </a:solidFill>
              </a:rPr>
              <a:t>-кими </a:t>
            </a:r>
            <a:r>
              <a:rPr lang="ru-RU" dirty="0">
                <a:solidFill>
                  <a:schemeClr val="tx1"/>
                </a:solidFill>
              </a:rPr>
              <a:t>і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перше </a:t>
            </a:r>
            <a:r>
              <a:rPr lang="ru-RU" dirty="0" err="1">
                <a:solidFill>
                  <a:schemeClr val="tx1"/>
                </a:solidFill>
              </a:rPr>
              <a:t>чим</a:t>
            </a:r>
            <a:r>
              <a:rPr lang="ru-RU" dirty="0">
                <a:solidFill>
                  <a:schemeClr val="tx1"/>
                </a:solidFill>
              </a:rPr>
              <a:t> вона </a:t>
            </a:r>
            <a:r>
              <a:rPr lang="ru-RU" dirty="0" err="1">
                <a:solidFill>
                  <a:schemeClr val="tx1"/>
                </a:solidFill>
              </a:rPr>
              <a:t>привертала</a:t>
            </a:r>
            <a:r>
              <a:rPr lang="ru-RU" dirty="0">
                <a:solidFill>
                  <a:schemeClr val="tx1"/>
                </a:solidFill>
              </a:rPr>
              <a:t> до себе </a:t>
            </a:r>
            <a:r>
              <a:rPr lang="ru-RU" dirty="0" err="1">
                <a:solidFill>
                  <a:schemeClr val="tx1"/>
                </a:solidFill>
              </a:rPr>
              <a:t>увагу</a:t>
            </a:r>
            <a:r>
              <a:rPr lang="ru-RU" dirty="0" smtClean="0">
                <a:solidFill>
                  <a:schemeClr val="tx1"/>
                </a:solidFill>
              </a:rPr>
              <a:t>..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Перші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згадки</a:t>
            </a:r>
            <a:r>
              <a:rPr lang="ru-RU" dirty="0">
                <a:solidFill>
                  <a:schemeClr val="tx1"/>
                </a:solidFill>
              </a:rPr>
              <a:t> про </a:t>
            </a:r>
            <a:r>
              <a:rPr lang="ru-RU" dirty="0" err="1">
                <a:solidFill>
                  <a:schemeClr val="tx1"/>
                </a:solidFill>
              </a:rPr>
              <a:t>витоки</a:t>
            </a:r>
            <a:r>
              <a:rPr lang="ru-RU" dirty="0">
                <a:solidFill>
                  <a:schemeClr val="tx1"/>
                </a:solidFill>
              </a:rPr>
              <a:t> річки </a:t>
            </a:r>
            <a:r>
              <a:rPr lang="ru-RU" dirty="0" err="1">
                <a:solidFill>
                  <a:schemeClr val="tx1"/>
                </a:solidFill>
              </a:rPr>
              <a:t>з’являються</a:t>
            </a:r>
            <a:r>
              <a:rPr lang="ru-RU" dirty="0">
                <a:solidFill>
                  <a:schemeClr val="tx1"/>
                </a:solidFill>
              </a:rPr>
              <a:t> ще у V ст. до н.е. у </a:t>
            </a:r>
            <a:r>
              <a:rPr lang="ru-RU" dirty="0" err="1">
                <a:solidFill>
                  <a:schemeClr val="tx1"/>
                </a:solidFill>
              </a:rPr>
              <a:t>творах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давньогрецького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історика</a:t>
            </a:r>
            <a:r>
              <a:rPr lang="ru-RU" dirty="0">
                <a:solidFill>
                  <a:schemeClr val="tx1"/>
                </a:solidFill>
              </a:rPr>
              <a:t> Геродота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назвою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b="1" dirty="0" err="1">
                <a:solidFill>
                  <a:schemeClr val="tx1"/>
                </a:solidFill>
              </a:rPr>
              <a:t>Тірас</a:t>
            </a:r>
            <a:r>
              <a:rPr lang="ru-RU" b="1" dirty="0">
                <a:solidFill>
                  <a:schemeClr val="tx1"/>
                </a:solidFill>
              </a:rPr>
              <a:t>». </a:t>
            </a:r>
            <a:r>
              <a:rPr lang="ru-RU" dirty="0">
                <a:solidFill>
                  <a:schemeClr val="tx1"/>
                </a:solidFill>
              </a:rPr>
              <a:t>Цей </a:t>
            </a:r>
            <a:r>
              <a:rPr lang="ru-RU" dirty="0" err="1">
                <a:solidFill>
                  <a:schemeClr val="tx1"/>
                </a:solidFill>
              </a:rPr>
              <a:t>давній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термін</a:t>
            </a:r>
            <a:r>
              <a:rPr lang="ru-RU" dirty="0">
                <a:solidFill>
                  <a:schemeClr val="tx1"/>
                </a:solidFill>
              </a:rPr>
              <a:t> походить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іранського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прикметника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швидкий</a:t>
            </a:r>
            <a:r>
              <a:rPr lang="ru-RU" b="1" dirty="0">
                <a:solidFill>
                  <a:schemeClr val="tx1"/>
                </a:solidFill>
              </a:rPr>
              <a:t>», </a:t>
            </a:r>
            <a:r>
              <a:rPr lang="ru-RU" dirty="0">
                <a:solidFill>
                  <a:schemeClr val="tx1"/>
                </a:solidFill>
              </a:rPr>
              <a:t>а </a:t>
            </a:r>
            <a:r>
              <a:rPr lang="ru-RU" dirty="0" err="1">
                <a:solidFill>
                  <a:schemeClr val="tx1"/>
                </a:solidFill>
              </a:rPr>
              <a:t>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курдського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перекладається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b="1" dirty="0">
                <a:solidFill>
                  <a:schemeClr val="tx1"/>
                </a:solidFill>
              </a:rPr>
              <a:t>«дикий», «</a:t>
            </a:r>
            <a:r>
              <a:rPr lang="ru-RU" b="1" dirty="0" err="1">
                <a:solidFill>
                  <a:schemeClr val="tx1"/>
                </a:solidFill>
              </a:rPr>
              <a:t>неприборканий</a:t>
            </a:r>
            <a:r>
              <a:rPr lang="ru-RU" b="1" dirty="0">
                <a:solidFill>
                  <a:schemeClr val="tx1"/>
                </a:solidFill>
              </a:rPr>
              <a:t>». </a:t>
            </a:r>
            <a:r>
              <a:rPr lang="ru-RU" dirty="0">
                <a:solidFill>
                  <a:schemeClr val="tx1"/>
                </a:solidFill>
              </a:rPr>
              <a:t>У IV ст. </a:t>
            </a:r>
            <a:r>
              <a:rPr lang="ru-RU" dirty="0" err="1">
                <a:solidFill>
                  <a:schemeClr val="tx1"/>
                </a:solidFill>
              </a:rPr>
              <a:t>Амміаном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Марцелліном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згадується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вперше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сучасна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назва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Данаструс</a:t>
            </a:r>
            <a:r>
              <a:rPr lang="ru-RU" b="1" dirty="0">
                <a:solidFill>
                  <a:schemeClr val="tx1"/>
                </a:solidFill>
              </a:rPr>
              <a:t>». </a:t>
            </a:r>
            <a:r>
              <a:rPr lang="ru-RU" dirty="0">
                <a:solidFill>
                  <a:schemeClr val="tx1"/>
                </a:solidFill>
              </a:rPr>
              <a:t>У молдаван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румунів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річку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здавна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називали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Ністру</a:t>
            </a:r>
            <a:r>
              <a:rPr lang="ru-RU" b="1" dirty="0">
                <a:solidFill>
                  <a:schemeClr val="tx1"/>
                </a:solidFill>
              </a:rPr>
              <a:t>», </a:t>
            </a:r>
            <a:r>
              <a:rPr lang="ru-RU" dirty="0">
                <a:solidFill>
                  <a:schemeClr val="tx1"/>
                </a:solidFill>
              </a:rPr>
              <a:t>а у </a:t>
            </a:r>
            <a:r>
              <a:rPr lang="ru-RU" dirty="0" err="1">
                <a:solidFill>
                  <a:schemeClr val="tx1"/>
                </a:solidFill>
              </a:rPr>
              <a:t>Київській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Русі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b="1" dirty="0" err="1">
                <a:solidFill>
                  <a:schemeClr val="tx1"/>
                </a:solidFill>
              </a:rPr>
              <a:t>Дьністрь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Ця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первинна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увійшла</a:t>
            </a:r>
            <a:r>
              <a:rPr lang="ru-RU" dirty="0">
                <a:solidFill>
                  <a:schemeClr val="tx1"/>
                </a:solidFill>
              </a:rPr>
              <a:t> до України, а </a:t>
            </a:r>
            <a:r>
              <a:rPr lang="ru-RU" dirty="0" err="1">
                <a:solidFill>
                  <a:schemeClr val="tx1"/>
                </a:solidFill>
              </a:rPr>
              <a:t>згодом</a:t>
            </a:r>
            <a:r>
              <a:rPr lang="ru-RU" dirty="0">
                <a:solidFill>
                  <a:schemeClr val="tx1"/>
                </a:solidFill>
              </a:rPr>
              <a:t> річка стала </a:t>
            </a:r>
            <a:r>
              <a:rPr lang="ru-RU" dirty="0" err="1">
                <a:solidFill>
                  <a:schemeClr val="tx1"/>
                </a:solidFill>
              </a:rPr>
              <a:t>відома</a:t>
            </a:r>
            <a:r>
              <a:rPr lang="ru-RU" dirty="0">
                <a:solidFill>
                  <a:schemeClr val="tx1"/>
                </a:solidFill>
              </a:rPr>
              <a:t> як Дністер. </a:t>
            </a:r>
            <a:r>
              <a:rPr lang="ru-RU" dirty="0" err="1">
                <a:solidFill>
                  <a:schemeClr val="tx1"/>
                </a:solidFill>
              </a:rPr>
              <a:t>Тож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кілька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версій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походження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назви</a:t>
            </a:r>
            <a:r>
              <a:rPr lang="ru-RU" dirty="0">
                <a:solidFill>
                  <a:schemeClr val="tx1"/>
                </a:solidFill>
              </a:rPr>
              <a:t> річки Дністер,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але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взагалі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воно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може</a:t>
            </a:r>
            <a:r>
              <a:rPr lang="ru-RU" b="1" dirty="0">
                <a:solidFill>
                  <a:schemeClr val="tx1"/>
                </a:solidFill>
              </a:rPr>
              <a:t> бути простим: «дон» – вода, «</a:t>
            </a:r>
            <a:r>
              <a:rPr lang="ru-RU" b="1" dirty="0" err="1">
                <a:solidFill>
                  <a:schemeClr val="tx1"/>
                </a:solidFill>
              </a:rPr>
              <a:t>стрий</a:t>
            </a:r>
            <a:r>
              <a:rPr lang="ru-RU" b="1" dirty="0">
                <a:solidFill>
                  <a:schemeClr val="tx1"/>
                </a:solidFill>
              </a:rPr>
              <a:t>» – </a:t>
            </a:r>
            <a:r>
              <a:rPr lang="ru-RU" b="1" dirty="0" err="1">
                <a:solidFill>
                  <a:schemeClr val="tx1"/>
                </a:solidFill>
              </a:rPr>
              <a:t>швидкий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ru-RU" sz="4000" b="1" dirty="0" err="1" smtClean="0">
                <a:solidFill>
                  <a:schemeClr val="tx1"/>
                </a:solidFill>
              </a:rPr>
              <a:t>Цікава</a:t>
            </a:r>
            <a:r>
              <a:rPr lang="ru-RU" sz="4000" b="1" dirty="0" smtClean="0">
                <a:solidFill>
                  <a:schemeClr val="tx1"/>
                </a:solidFill>
              </a:rPr>
              <a:t>  </a:t>
            </a:r>
            <a:r>
              <a:rPr lang="ru-RU" sz="4000" b="1" dirty="0" err="1" smtClean="0">
                <a:solidFill>
                  <a:schemeClr val="tx1"/>
                </a:solidFill>
              </a:rPr>
              <a:t>географія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Бере свій початок Дністер з гори Розлуч, що знаходиться </a:t>
            </a:r>
            <a:r>
              <a:rPr lang="ru-RU" sz="4800" b="1" dirty="0" err="1" smtClean="0">
                <a:solidFill>
                  <a:schemeClr val="tx1"/>
                </a:solidFill>
              </a:rPr>
              <a:t>поблизу</a:t>
            </a:r>
            <a:r>
              <a:rPr lang="ru-RU" sz="4800" b="1" dirty="0" smtClean="0">
                <a:solidFill>
                  <a:schemeClr val="tx1"/>
                </a:solidFill>
              </a:rPr>
              <a:t> села </a:t>
            </a:r>
            <a:r>
              <a:rPr lang="ru-RU" sz="4800" b="1" dirty="0" err="1" smtClean="0">
                <a:solidFill>
                  <a:schemeClr val="tx1"/>
                </a:solidFill>
              </a:rPr>
              <a:t>Вовче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uk-UA" sz="4800" b="1" dirty="0" smtClean="0">
                <a:solidFill>
                  <a:schemeClr val="tx1"/>
                </a:solidFill>
              </a:rPr>
              <a:t>Турківського району </a:t>
            </a:r>
            <a:r>
              <a:rPr lang="ru-RU" sz="4800" b="1" dirty="0" err="1" smtClean="0">
                <a:solidFill>
                  <a:schemeClr val="tx1"/>
                </a:solidFill>
              </a:rPr>
              <a:t>Львівської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err="1" smtClean="0">
                <a:solidFill>
                  <a:schemeClr val="tx1"/>
                </a:solidFill>
              </a:rPr>
              <a:t>області</a:t>
            </a:r>
            <a:r>
              <a:rPr lang="ru-RU" sz="4800" dirty="0" smtClean="0">
                <a:solidFill>
                  <a:schemeClr val="tx1"/>
                </a:solidFill>
              </a:rPr>
              <a:t>. </a:t>
            </a:r>
            <a:r>
              <a:rPr lang="ru-RU" sz="4800" dirty="0" err="1" smtClean="0">
                <a:solidFill>
                  <a:schemeClr val="tx1"/>
                </a:solidFill>
              </a:rPr>
              <a:t>Далі</a:t>
            </a:r>
            <a:r>
              <a:rPr lang="ru-RU" sz="4800" dirty="0" smtClean="0">
                <a:solidFill>
                  <a:schemeClr val="tx1"/>
                </a:solidFill>
              </a:rPr>
              <a:t>, спустившись з </a:t>
            </a:r>
            <a:r>
              <a:rPr lang="ru-RU" sz="4800" dirty="0" err="1" smtClean="0">
                <a:solidFill>
                  <a:schemeClr val="tx1"/>
                </a:solidFill>
              </a:rPr>
              <a:t>висоти</a:t>
            </a:r>
            <a:r>
              <a:rPr lang="ru-RU" sz="4800" dirty="0" smtClean="0">
                <a:solidFill>
                  <a:schemeClr val="tx1"/>
                </a:solidFill>
              </a:rPr>
              <a:t> близько 900 м над </a:t>
            </a:r>
            <a:r>
              <a:rPr lang="ru-RU" sz="4800" dirty="0" err="1" smtClean="0">
                <a:solidFill>
                  <a:schemeClr val="tx1"/>
                </a:solidFill>
              </a:rPr>
              <a:t>рівнем</a:t>
            </a:r>
            <a:r>
              <a:rPr lang="ru-RU" sz="4800" dirty="0" smtClean="0">
                <a:solidFill>
                  <a:schemeClr val="tx1"/>
                </a:solidFill>
              </a:rPr>
              <a:t> моря, річка </a:t>
            </a:r>
            <a:r>
              <a:rPr lang="ru-RU" sz="4800" dirty="0" err="1" smtClean="0">
                <a:solidFill>
                  <a:schemeClr val="tx1"/>
                </a:solidFill>
              </a:rPr>
              <a:t>гірським</a:t>
            </a:r>
            <a:r>
              <a:rPr lang="ru-RU" sz="4800" dirty="0" smtClean="0">
                <a:solidFill>
                  <a:schemeClr val="tx1"/>
                </a:solidFill>
              </a:rPr>
              <a:t> потоком </a:t>
            </a:r>
            <a:r>
              <a:rPr lang="ru-RU" sz="4800" dirty="0" err="1" smtClean="0">
                <a:solidFill>
                  <a:schemeClr val="tx1"/>
                </a:solidFill>
              </a:rPr>
              <a:t>прокладає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собі</a:t>
            </a:r>
            <a:r>
              <a:rPr lang="ru-RU" sz="4800" dirty="0" smtClean="0">
                <a:solidFill>
                  <a:schemeClr val="tx1"/>
                </a:solidFill>
              </a:rPr>
              <a:t> шлях по </a:t>
            </a:r>
            <a:r>
              <a:rPr lang="ru-RU" sz="4800" dirty="0" err="1" smtClean="0">
                <a:solidFill>
                  <a:schemeClr val="tx1"/>
                </a:solidFill>
              </a:rPr>
              <a:t>Передкарпаттю</a:t>
            </a:r>
            <a:r>
              <a:rPr lang="ru-RU" sz="4800" dirty="0" smtClean="0">
                <a:solidFill>
                  <a:schemeClr val="tx1"/>
                </a:solidFill>
              </a:rPr>
              <a:t>, </a:t>
            </a:r>
            <a:r>
              <a:rPr lang="ru-RU" sz="4800" dirty="0" err="1" smtClean="0">
                <a:solidFill>
                  <a:schemeClr val="tx1"/>
                </a:solidFill>
              </a:rPr>
              <a:t>перетинає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південно-західний</a:t>
            </a:r>
            <a:r>
              <a:rPr lang="ru-RU" sz="4800" dirty="0" smtClean="0">
                <a:solidFill>
                  <a:schemeClr val="tx1"/>
                </a:solidFill>
              </a:rPr>
              <a:t> край </a:t>
            </a:r>
            <a:r>
              <a:rPr lang="ru-RU" sz="4800" dirty="0" err="1" smtClean="0">
                <a:solidFill>
                  <a:schemeClr val="tx1"/>
                </a:solidFill>
              </a:rPr>
              <a:t>Подільської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височини</a:t>
            </a:r>
            <a:r>
              <a:rPr lang="ru-RU" sz="4800" dirty="0" smtClean="0">
                <a:solidFill>
                  <a:schemeClr val="tx1"/>
                </a:solidFill>
              </a:rPr>
              <a:t>, </a:t>
            </a:r>
            <a:r>
              <a:rPr lang="ru-RU" sz="4800" dirty="0" err="1" smtClean="0">
                <a:solidFill>
                  <a:schemeClr val="tx1"/>
                </a:solidFill>
              </a:rPr>
              <a:t>протікає</a:t>
            </a:r>
            <a:r>
              <a:rPr lang="ru-RU" sz="4800" dirty="0" smtClean="0">
                <a:solidFill>
                  <a:schemeClr val="tx1"/>
                </a:solidFill>
              </a:rPr>
              <a:t> по </a:t>
            </a:r>
            <a:r>
              <a:rPr lang="ru-RU" sz="4800" dirty="0" err="1" smtClean="0">
                <a:solidFill>
                  <a:schemeClr val="tx1"/>
                </a:solidFill>
              </a:rPr>
              <a:t>межі</a:t>
            </a:r>
            <a:r>
              <a:rPr lang="ru-RU" sz="4800" dirty="0" smtClean="0">
                <a:solidFill>
                  <a:schemeClr val="tx1"/>
                </a:solidFill>
              </a:rPr>
              <a:t> України з </a:t>
            </a:r>
            <a:r>
              <a:rPr lang="ru-RU" sz="4800" dirty="0" err="1" smtClean="0">
                <a:solidFill>
                  <a:schemeClr val="tx1"/>
                </a:solidFill>
              </a:rPr>
              <a:t>Республікою</a:t>
            </a:r>
            <a:r>
              <a:rPr lang="ru-RU" sz="4800" dirty="0" smtClean="0">
                <a:solidFill>
                  <a:schemeClr val="tx1"/>
                </a:solidFill>
              </a:rPr>
              <a:t> Молдова, а </a:t>
            </a:r>
            <a:r>
              <a:rPr lang="ru-RU" sz="4800" dirty="0" err="1" smtClean="0">
                <a:solidFill>
                  <a:schemeClr val="tx1"/>
                </a:solidFill>
              </a:rPr>
              <a:t>потім</a:t>
            </a:r>
            <a:r>
              <a:rPr lang="ru-RU" sz="4800" dirty="0" smtClean="0">
                <a:solidFill>
                  <a:schemeClr val="tx1"/>
                </a:solidFill>
              </a:rPr>
              <a:t>, </a:t>
            </a:r>
            <a:r>
              <a:rPr lang="ru-RU" sz="4800" dirty="0" err="1" smtClean="0">
                <a:solidFill>
                  <a:schemeClr val="tx1"/>
                </a:solidFill>
              </a:rPr>
              <a:t>повертаючись</a:t>
            </a:r>
            <a:r>
              <a:rPr lang="ru-RU" sz="4800" dirty="0" smtClean="0">
                <a:solidFill>
                  <a:schemeClr val="tx1"/>
                </a:solidFill>
              </a:rPr>
              <a:t> на </a:t>
            </a:r>
            <a:r>
              <a:rPr lang="ru-RU" sz="4800" dirty="0" err="1" smtClean="0">
                <a:solidFill>
                  <a:schemeClr val="tx1"/>
                </a:solidFill>
              </a:rPr>
              <a:t>територію</a:t>
            </a:r>
            <a:r>
              <a:rPr lang="ru-RU" sz="4800" dirty="0" smtClean="0">
                <a:solidFill>
                  <a:schemeClr val="tx1"/>
                </a:solidFill>
              </a:rPr>
              <a:t> України як </a:t>
            </a:r>
            <a:r>
              <a:rPr lang="ru-RU" sz="4800" dirty="0" err="1" smtClean="0">
                <a:solidFill>
                  <a:schemeClr val="tx1"/>
                </a:solidFill>
              </a:rPr>
              <a:t>судноплавна</a:t>
            </a:r>
            <a:r>
              <a:rPr lang="ru-RU" sz="4800" dirty="0" smtClean="0">
                <a:solidFill>
                  <a:schemeClr val="tx1"/>
                </a:solidFill>
              </a:rPr>
              <a:t> річка, </a:t>
            </a:r>
            <a:r>
              <a:rPr lang="ru-RU" sz="4800" dirty="0" err="1" smtClean="0">
                <a:solidFill>
                  <a:schemeClr val="tx1"/>
                </a:solidFill>
              </a:rPr>
              <a:t>впадає</a:t>
            </a:r>
            <a:r>
              <a:rPr lang="ru-RU" sz="4800" dirty="0" smtClean="0">
                <a:solidFill>
                  <a:schemeClr val="tx1"/>
                </a:solidFill>
              </a:rPr>
              <a:t> у </a:t>
            </a:r>
            <a:r>
              <a:rPr lang="ru-RU" sz="4800" dirty="0" err="1" smtClean="0">
                <a:solidFill>
                  <a:schemeClr val="tx1"/>
                </a:solidFill>
              </a:rPr>
              <a:t>Дністровський</a:t>
            </a:r>
            <a:r>
              <a:rPr lang="ru-RU" sz="4800" dirty="0" smtClean="0">
                <a:solidFill>
                  <a:schemeClr val="tx1"/>
                </a:solidFill>
              </a:rPr>
              <a:t> лиман.</a:t>
            </a:r>
          </a:p>
          <a:p>
            <a:r>
              <a:rPr lang="ru-RU" sz="4800" b="1" dirty="0" smtClean="0">
                <a:solidFill>
                  <a:schemeClr val="tx1"/>
                </a:solidFill>
              </a:rPr>
              <a:t>Дністер має </a:t>
            </a:r>
            <a:r>
              <a:rPr lang="ru-RU" sz="4800" b="1" dirty="0" err="1" smtClean="0">
                <a:solidFill>
                  <a:schemeClr val="tx1"/>
                </a:solidFill>
              </a:rPr>
              <a:t>протяжність</a:t>
            </a:r>
            <a:r>
              <a:rPr lang="ru-RU" sz="4800" b="1" dirty="0" smtClean="0">
                <a:solidFill>
                  <a:schemeClr val="tx1"/>
                </a:solidFill>
              </a:rPr>
              <a:t> 1362 км, </a:t>
            </a:r>
            <a:r>
              <a:rPr lang="ru-RU" sz="4800" b="1" dirty="0" err="1" smtClean="0">
                <a:solidFill>
                  <a:schemeClr val="tx1"/>
                </a:solidFill>
              </a:rPr>
              <a:t>із</a:t>
            </a:r>
            <a:r>
              <a:rPr lang="ru-RU" sz="4800" b="1" dirty="0" smtClean="0">
                <a:solidFill>
                  <a:schemeClr val="tx1"/>
                </a:solidFill>
              </a:rPr>
              <a:t> них 705 км </a:t>
            </a:r>
            <a:r>
              <a:rPr lang="ru-RU" sz="4800" b="1" dirty="0" err="1" smtClean="0">
                <a:solidFill>
                  <a:schemeClr val="tx1"/>
                </a:solidFill>
              </a:rPr>
              <a:t>протікають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err="1" smtClean="0">
                <a:solidFill>
                  <a:schemeClr val="tx1"/>
                </a:solidFill>
              </a:rPr>
              <a:t>територією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err="1" smtClean="0">
                <a:solidFill>
                  <a:schemeClr val="tx1"/>
                </a:solidFill>
              </a:rPr>
              <a:t>нашої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err="1" smtClean="0">
                <a:solidFill>
                  <a:schemeClr val="tx1"/>
                </a:solidFill>
              </a:rPr>
              <a:t>держави</a:t>
            </a:r>
            <a:r>
              <a:rPr lang="ru-RU" sz="4800" b="1" dirty="0" smtClean="0">
                <a:solidFill>
                  <a:schemeClr val="tx1"/>
                </a:solidFill>
              </a:rPr>
              <a:t> та 220 км – </a:t>
            </a:r>
            <a:r>
              <a:rPr lang="ru-RU" sz="4800" b="1" dirty="0" err="1" smtClean="0">
                <a:solidFill>
                  <a:schemeClr val="tx1"/>
                </a:solidFill>
              </a:rPr>
              <a:t>транскордонною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err="1" smtClean="0">
                <a:solidFill>
                  <a:schemeClr val="tx1"/>
                </a:solidFill>
              </a:rPr>
              <a:t>лінією</a:t>
            </a:r>
            <a:r>
              <a:rPr lang="ru-RU" sz="4800" b="1" dirty="0" smtClean="0">
                <a:solidFill>
                  <a:schemeClr val="tx1"/>
                </a:solidFill>
              </a:rPr>
              <a:t>. </a:t>
            </a:r>
            <a:r>
              <a:rPr lang="ru-RU" sz="4800" b="1" dirty="0" err="1" smtClean="0">
                <a:solidFill>
                  <a:schemeClr val="tx1"/>
                </a:solidFill>
              </a:rPr>
              <a:t>Загальна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err="1" smtClean="0">
                <a:solidFill>
                  <a:schemeClr val="tx1"/>
                </a:solidFill>
              </a:rPr>
              <a:t>площа</a:t>
            </a:r>
            <a:r>
              <a:rPr lang="ru-RU" sz="4800" b="1" dirty="0" smtClean="0">
                <a:solidFill>
                  <a:schemeClr val="tx1"/>
                </a:solidFill>
              </a:rPr>
              <a:t> його басейну з притоками становить 72100 км². </a:t>
            </a:r>
            <a:r>
              <a:rPr lang="ru-RU" sz="4800" dirty="0" err="1" smtClean="0">
                <a:solidFill>
                  <a:schemeClr val="tx1"/>
                </a:solidFill>
              </a:rPr>
              <a:t>Деяка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частина</a:t>
            </a:r>
            <a:r>
              <a:rPr lang="ru-RU" sz="4800" dirty="0" smtClean="0">
                <a:solidFill>
                  <a:schemeClr val="tx1"/>
                </a:solidFill>
              </a:rPr>
              <a:t> русла </a:t>
            </a:r>
            <a:r>
              <a:rPr lang="ru-RU" sz="4800" dirty="0" err="1" smtClean="0">
                <a:solidFill>
                  <a:schemeClr val="tx1"/>
                </a:solidFill>
              </a:rPr>
              <a:t>річки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є</a:t>
            </a:r>
            <a:r>
              <a:rPr lang="ru-RU" sz="4800" dirty="0" smtClean="0">
                <a:solidFill>
                  <a:schemeClr val="tx1"/>
                </a:solidFill>
              </a:rPr>
              <a:t> для України </a:t>
            </a:r>
            <a:r>
              <a:rPr lang="ru-RU" sz="4800" dirty="0" err="1" smtClean="0">
                <a:solidFill>
                  <a:schemeClr val="tx1"/>
                </a:solidFill>
              </a:rPr>
              <a:t>загальною</a:t>
            </a:r>
            <a:r>
              <a:rPr lang="ru-RU" sz="4800" dirty="0" smtClean="0">
                <a:solidFill>
                  <a:schemeClr val="tx1"/>
                </a:solidFill>
              </a:rPr>
              <a:t> з </a:t>
            </a:r>
            <a:r>
              <a:rPr lang="ru-RU" sz="4800" dirty="0" err="1" smtClean="0">
                <a:solidFill>
                  <a:schemeClr val="tx1"/>
                </a:solidFill>
              </a:rPr>
              <a:t>Республікою</a:t>
            </a:r>
            <a:r>
              <a:rPr lang="ru-RU" sz="4800" dirty="0" smtClean="0">
                <a:solidFill>
                  <a:schemeClr val="tx1"/>
                </a:solidFill>
              </a:rPr>
              <a:t> Молдова і по </a:t>
            </a:r>
            <a:r>
              <a:rPr lang="ru-RU" sz="4800" dirty="0" err="1" smtClean="0">
                <a:solidFill>
                  <a:schemeClr val="tx1"/>
                </a:solidFill>
              </a:rPr>
              <a:t>ній</a:t>
            </a:r>
            <a:r>
              <a:rPr lang="ru-RU" sz="4800" dirty="0" smtClean="0">
                <a:solidFill>
                  <a:schemeClr val="tx1"/>
                </a:solidFill>
              </a:rPr>
              <a:t> проходить </a:t>
            </a:r>
            <a:r>
              <a:rPr lang="ru-RU" sz="4800" dirty="0" err="1" smtClean="0">
                <a:solidFill>
                  <a:schemeClr val="tx1"/>
                </a:solidFill>
              </a:rPr>
              <a:t>державний</a:t>
            </a:r>
            <a:r>
              <a:rPr lang="ru-RU" sz="4800" dirty="0" smtClean="0">
                <a:solidFill>
                  <a:schemeClr val="tx1"/>
                </a:solidFill>
              </a:rPr>
              <a:t> кордон </a:t>
            </a:r>
            <a:r>
              <a:rPr lang="ru-RU" sz="4800" dirty="0" err="1" smtClean="0">
                <a:solidFill>
                  <a:schemeClr val="tx1"/>
                </a:solidFill>
              </a:rPr>
              <a:t>країн</a:t>
            </a:r>
            <a:r>
              <a:rPr lang="ru-RU" sz="4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4800" b="1" dirty="0" smtClean="0">
                <a:solidFill>
                  <a:schemeClr val="tx1"/>
                </a:solidFill>
              </a:rPr>
              <a:t>Значна </a:t>
            </a:r>
            <a:r>
              <a:rPr lang="ru-RU" sz="4800" b="1" dirty="0" err="1" smtClean="0">
                <a:solidFill>
                  <a:schemeClr val="tx1"/>
                </a:solidFill>
              </a:rPr>
              <a:t>протяжність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err="1" smtClean="0">
                <a:solidFill>
                  <a:schemeClr val="tx1"/>
                </a:solidFill>
              </a:rPr>
              <a:t>річки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err="1" smtClean="0">
                <a:solidFill>
                  <a:schemeClr val="tx1"/>
                </a:solidFill>
              </a:rPr>
              <a:t>визначає</a:t>
            </a:r>
            <a:r>
              <a:rPr lang="ru-RU" sz="4800" b="1" dirty="0" smtClean="0">
                <a:solidFill>
                  <a:schemeClr val="tx1"/>
                </a:solidFill>
              </a:rPr>
              <a:t> всю </a:t>
            </a:r>
            <a:r>
              <a:rPr lang="ru-RU" sz="4800" b="1" dirty="0" err="1" smtClean="0">
                <a:solidFill>
                  <a:schemeClr val="tx1"/>
                </a:solidFill>
              </a:rPr>
              <a:t>різноманітність</a:t>
            </a:r>
            <a:r>
              <a:rPr lang="ru-RU" sz="4800" b="1" dirty="0" smtClean="0">
                <a:solidFill>
                  <a:schemeClr val="tx1"/>
                </a:solidFill>
              </a:rPr>
              <a:t> території, по </a:t>
            </a:r>
            <a:r>
              <a:rPr lang="ru-RU" sz="4800" b="1" dirty="0" err="1" smtClean="0">
                <a:solidFill>
                  <a:schemeClr val="tx1"/>
                </a:solidFill>
              </a:rPr>
              <a:t>якій</a:t>
            </a:r>
            <a:r>
              <a:rPr lang="ru-RU" sz="4800" b="1" dirty="0" smtClean="0">
                <a:solidFill>
                  <a:schemeClr val="tx1"/>
                </a:solidFill>
              </a:rPr>
              <a:t> вона </a:t>
            </a:r>
            <a:r>
              <a:rPr lang="ru-RU" sz="4800" b="1" dirty="0" err="1" smtClean="0">
                <a:solidFill>
                  <a:schemeClr val="tx1"/>
                </a:solidFill>
              </a:rPr>
              <a:t>протікає</a:t>
            </a:r>
            <a:r>
              <a:rPr lang="ru-RU" sz="4800" b="1" dirty="0" smtClean="0">
                <a:solidFill>
                  <a:schemeClr val="tx1"/>
                </a:solidFill>
              </a:rPr>
              <a:t>, </a:t>
            </a:r>
            <a:r>
              <a:rPr lang="ru-RU" sz="4800" b="1" dirty="0" err="1" smtClean="0">
                <a:solidFill>
                  <a:schemeClr val="tx1"/>
                </a:solidFill>
              </a:rPr>
              <a:t>саме</a:t>
            </a:r>
            <a:r>
              <a:rPr lang="ru-RU" sz="4800" b="1" dirty="0" smtClean="0">
                <a:solidFill>
                  <a:schemeClr val="tx1"/>
                </a:solidFill>
              </a:rPr>
              <a:t> тому Дністер </a:t>
            </a:r>
            <a:r>
              <a:rPr lang="ru-RU" sz="4800" b="1" dirty="0" err="1" smtClean="0">
                <a:solidFill>
                  <a:schemeClr val="tx1"/>
                </a:solidFill>
              </a:rPr>
              <a:t>умовно</a:t>
            </a:r>
            <a:r>
              <a:rPr lang="ru-RU" sz="4800" b="1" dirty="0" smtClean="0">
                <a:solidFill>
                  <a:schemeClr val="tx1"/>
                </a:solidFill>
              </a:rPr>
              <a:t> можна </a:t>
            </a:r>
            <a:r>
              <a:rPr lang="ru-RU" sz="4800" b="1" dirty="0" err="1" smtClean="0">
                <a:solidFill>
                  <a:schemeClr val="tx1"/>
                </a:solidFill>
              </a:rPr>
              <a:t>поділити</a:t>
            </a:r>
            <a:r>
              <a:rPr lang="ru-RU" sz="4800" b="1" dirty="0" smtClean="0">
                <a:solidFill>
                  <a:schemeClr val="tx1"/>
                </a:solidFill>
              </a:rPr>
              <a:t> на три </a:t>
            </a:r>
            <a:r>
              <a:rPr lang="ru-RU" sz="4800" b="1" dirty="0" err="1" smtClean="0">
                <a:solidFill>
                  <a:schemeClr val="tx1"/>
                </a:solidFill>
              </a:rPr>
              <a:t>частини</a:t>
            </a:r>
            <a:r>
              <a:rPr lang="ru-RU" sz="4800" b="1" dirty="0" smtClean="0">
                <a:solidFill>
                  <a:schemeClr val="tx1"/>
                </a:solidFill>
              </a:rPr>
              <a:t>: </a:t>
            </a:r>
            <a:r>
              <a:rPr lang="ru-RU" sz="4800" b="1" dirty="0" err="1" smtClean="0">
                <a:solidFill>
                  <a:schemeClr val="tx1"/>
                </a:solidFill>
              </a:rPr>
              <a:t>Карпатська</a:t>
            </a:r>
            <a:r>
              <a:rPr lang="ru-RU" sz="4800" b="1" dirty="0" smtClean="0">
                <a:solidFill>
                  <a:schemeClr val="tx1"/>
                </a:solidFill>
              </a:rPr>
              <a:t>, </a:t>
            </a:r>
            <a:r>
              <a:rPr lang="ru-RU" sz="4800" b="1" dirty="0" err="1" smtClean="0">
                <a:solidFill>
                  <a:schemeClr val="tx1"/>
                </a:solidFill>
              </a:rPr>
              <a:t>Подільська</a:t>
            </a:r>
            <a:r>
              <a:rPr lang="ru-RU" sz="4800" b="1" dirty="0" smtClean="0">
                <a:solidFill>
                  <a:schemeClr val="tx1"/>
                </a:solidFill>
              </a:rPr>
              <a:t> та </a:t>
            </a:r>
            <a:r>
              <a:rPr lang="ru-RU" sz="4800" b="1" dirty="0" err="1" smtClean="0">
                <a:solidFill>
                  <a:schemeClr val="tx1"/>
                </a:solidFill>
              </a:rPr>
              <a:t>Причорноморська</a:t>
            </a:r>
            <a:r>
              <a:rPr lang="ru-RU" sz="48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4800" b="1" dirty="0" smtClean="0">
                <a:solidFill>
                  <a:schemeClr val="tx1"/>
                </a:solidFill>
              </a:rPr>
              <a:t>У </a:t>
            </a:r>
            <a:r>
              <a:rPr lang="ru-RU" sz="4800" b="1" dirty="0" err="1" smtClean="0">
                <a:solidFill>
                  <a:schemeClr val="tx1"/>
                </a:solidFill>
              </a:rPr>
              <a:t>верхній</a:t>
            </a:r>
            <a:r>
              <a:rPr lang="ru-RU" sz="4800" b="1" dirty="0" smtClean="0">
                <a:solidFill>
                  <a:schemeClr val="tx1"/>
                </a:solidFill>
              </a:rPr>
              <a:t> частині, </a:t>
            </a:r>
            <a:r>
              <a:rPr lang="ru-RU" sz="4800" b="1" dirty="0" err="1" smtClean="0">
                <a:solidFill>
                  <a:schemeClr val="tx1"/>
                </a:solidFill>
              </a:rPr>
              <a:t>Карпатська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err="1" smtClean="0">
                <a:solidFill>
                  <a:schemeClr val="tx1"/>
                </a:solidFill>
              </a:rPr>
              <a:t>частина</a:t>
            </a:r>
            <a:r>
              <a:rPr lang="ru-RU" sz="4800" dirty="0" smtClean="0">
                <a:solidFill>
                  <a:schemeClr val="tx1"/>
                </a:solidFill>
              </a:rPr>
              <a:t>, Дністер – </a:t>
            </a:r>
            <a:r>
              <a:rPr lang="ru-RU" sz="4800" dirty="0" err="1" smtClean="0">
                <a:solidFill>
                  <a:schemeClr val="tx1"/>
                </a:solidFill>
              </a:rPr>
              <a:t>типова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гірська</a:t>
            </a:r>
            <a:r>
              <a:rPr lang="ru-RU" sz="4800" dirty="0" smtClean="0">
                <a:solidFill>
                  <a:schemeClr val="tx1"/>
                </a:solidFill>
              </a:rPr>
              <a:t> річка </a:t>
            </a:r>
            <a:r>
              <a:rPr lang="ru-RU" sz="4800" dirty="0" err="1" smtClean="0">
                <a:solidFill>
                  <a:schemeClr val="tx1"/>
                </a:solidFill>
              </a:rPr>
              <a:t>зі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швидкою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течією</a:t>
            </a:r>
            <a:r>
              <a:rPr lang="ru-RU" sz="4800" dirty="0" smtClean="0">
                <a:solidFill>
                  <a:schemeClr val="tx1"/>
                </a:solidFill>
              </a:rPr>
              <a:t>, з великою </a:t>
            </a:r>
            <a:r>
              <a:rPr lang="ru-RU" sz="4800" dirty="0" err="1" smtClean="0">
                <a:solidFill>
                  <a:schemeClr val="tx1"/>
                </a:solidFill>
              </a:rPr>
              <a:t>кількістю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порогів</a:t>
            </a:r>
            <a:r>
              <a:rPr lang="ru-RU" sz="4800" dirty="0" smtClean="0">
                <a:solidFill>
                  <a:schemeClr val="tx1"/>
                </a:solidFill>
              </a:rPr>
              <a:t>, </a:t>
            </a:r>
            <a:r>
              <a:rPr lang="ru-RU" sz="4800" dirty="0" err="1" smtClean="0">
                <a:solidFill>
                  <a:schemeClr val="tx1"/>
                </a:solidFill>
              </a:rPr>
              <a:t>кам’янистим</a:t>
            </a:r>
            <a:r>
              <a:rPr lang="ru-RU" sz="4800" dirty="0" smtClean="0">
                <a:solidFill>
                  <a:schemeClr val="tx1"/>
                </a:solidFill>
              </a:rPr>
              <a:t> дном та берегами.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1356</Words>
  <Application>Microsoft Office PowerPoint</Application>
  <PresentationFormat>Экран (4:3)</PresentationFormat>
  <Paragraphs>84</Paragraphs>
  <Slides>38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31 травня 2026 – Міжнародний День Дністра   </vt:lpstr>
      <vt:lpstr>Диво-річка ДНІСТЕР! </vt:lpstr>
      <vt:lpstr>Прекрасний Дністер – від його краєвидів захоплює подих.  Дністер є однією із найкрасивіших річок України, подорожуючи вздовж річки, можна насолодитися мальовничими ландшафтами. У Дністра високі скелясті береги, висота яких досягає двох метрів, а русло річки утворює водоспади і невеликі острівці. Серед скель є входи в таємничі печери, однак родзинкою річки вважається каньйон. </vt:lpstr>
      <vt:lpstr>Слайд 4</vt:lpstr>
      <vt:lpstr>Стрийський район знаходиться в басейні річки Дністер</vt:lpstr>
      <vt:lpstr>Саме вони є місцем , постійного або тимчасового перебування багатьох видів  тварин: земноводних, риб, птахів. Під час весняних і осінніх міграцій птахи використовують  для відпочинку і підгодівлі. </vt:lpstr>
      <vt:lpstr>Картосхема басейну річки Дністер </vt:lpstr>
      <vt:lpstr>Перші згадки про Дністер</vt:lpstr>
      <vt:lpstr>Цікава  географія </vt:lpstr>
      <vt:lpstr>Цікава  географія</vt:lpstr>
      <vt:lpstr>Надзвичайні краєвиди</vt:lpstr>
      <vt:lpstr>Надзвичайні краєвиди</vt:lpstr>
      <vt:lpstr>Слайд 13</vt:lpstr>
      <vt:lpstr>Флора і фауна Дністра</vt:lpstr>
      <vt:lpstr>Колонія червонокнижних коровайок </vt:lpstr>
      <vt:lpstr>Жовта чапля</vt:lpstr>
      <vt:lpstr>  Характеристики річки та її значення для суспільства </vt:lpstr>
      <vt:lpstr>Дністровський каньйон</vt:lpstr>
      <vt:lpstr>Давайте помандруємо Дністровським каньйоном і насолодимося красою одного з Семи природних чудес України! </vt:lpstr>
      <vt:lpstr>Дністровський каньйон</vt:lpstr>
      <vt:lpstr>Джуринський водоспад є найбільшим водоспадом рівнинної України (висота – 16 м, ширина – 20м). </vt:lpstr>
      <vt:lpstr>Острів, названий туристами Інь-Янь</vt:lpstr>
      <vt:lpstr>Каньйон Серета</vt:lpstr>
      <vt:lpstr>Окрім першокласних краєвидів тут найбільша кількість гіпсових печер.   </vt:lpstr>
      <vt:lpstr>Цікаві факти</vt:lpstr>
      <vt:lpstr>Печера “Атлантида”</vt:lpstr>
      <vt:lpstr>Хотинська фортеця та оборонний комплекс міста Кам’янець-Подільський.</vt:lpstr>
      <vt:lpstr>Археологія </vt:lpstr>
      <vt:lpstr>Археологія </vt:lpstr>
      <vt:lpstr>Ландшафти і геологія </vt:lpstr>
      <vt:lpstr>Скелі в селах Дністрове, Дзвенигород</vt:lpstr>
      <vt:lpstr>Скелям поблизу Трубчина понад 400 млн. років </vt:lpstr>
      <vt:lpstr>                                   Травертини</vt:lpstr>
      <vt:lpstr>                                         Печери пустельників  </vt:lpstr>
      <vt:lpstr>Скельний монастир у Бакоті</vt:lpstr>
      <vt:lpstr>Висновок</vt:lpstr>
      <vt:lpstr>Цікаво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ДНІСТЕР – СУСПІЛЬНО ВАЖЛИВА ВОДНА АРТЕРІЯ УКРАЇНИ</dc:title>
  <dc:creator>1</dc:creator>
  <cp:lastModifiedBy>1</cp:lastModifiedBy>
  <cp:revision>71</cp:revision>
  <dcterms:created xsi:type="dcterms:W3CDTF">2022-05-26T06:04:52Z</dcterms:created>
  <dcterms:modified xsi:type="dcterms:W3CDTF">2026-05-15T07:39:23Z</dcterms:modified>
</cp:coreProperties>
</file>