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8" r:id="rId4"/>
    <p:sldId id="264" r:id="rId5"/>
    <p:sldId id="268" r:id="rId6"/>
    <p:sldId id="270" r:id="rId7"/>
    <p:sldId id="260" r:id="rId8"/>
    <p:sldId id="276" r:id="rId9"/>
    <p:sldId id="277" r:id="rId10"/>
    <p:sldId id="278" r:id="rId11"/>
    <p:sldId id="279" r:id="rId12"/>
    <p:sldId id="280" r:id="rId13"/>
    <p:sldId id="281" r:id="rId14"/>
    <p:sldId id="259" r:id="rId15"/>
  </p:sldIdLst>
  <p:sldSz cx="18288000" cy="10287000"/>
  <p:notesSz cx="6858000" cy="9144000"/>
  <p:embeddedFontLst>
    <p:embeddedFont>
      <p:font typeface="Montserrat Bold" panose="020B0604020202020204" charset="-52"/>
      <p:regular r:id="rId17"/>
    </p:embeddedFont>
    <p:embeddedFont>
      <p:font typeface="PT Serif Bold" panose="020B0604020202020204" charset="-52"/>
      <p:regular r:id="rId18"/>
    </p:embeddedFont>
    <p:embeddedFont>
      <p:font typeface="Trebuchet MS" panose="020B0603020202020204" pitchFamily="34" charset="0"/>
      <p:regular r:id="rId19"/>
      <p:bold r:id="rId20"/>
      <p:italic r:id="rId21"/>
      <p:boldItalic r:id="rId22"/>
    </p:embeddedFont>
    <p:embeddedFont>
      <p:font typeface="Wingdings 3" panose="05040102010807070707" pitchFamily="18" charset="2"/>
      <p:regular r:id="rId2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3C20D6-DDD0-4A25-A8F8-ED74AA01D484}" type="datetimeFigureOut">
              <a:rPr lang="uk-UA" smtClean="0"/>
              <a:t>19.02.2026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346633-91BF-47BA-B92A-FAFFCA4C149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9806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0601" y="3606801"/>
            <a:ext cx="11650404" cy="2469453"/>
          </a:xfrm>
        </p:spPr>
        <p:txBody>
          <a:bodyPr anchor="b">
            <a:noAutofit/>
          </a:bodyPr>
          <a:lstStyle>
            <a:lvl1pPr algn="r">
              <a:defRPr sz="8100">
                <a:solidFill>
                  <a:schemeClr val="accent1"/>
                </a:solidFill>
              </a:defRPr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601" y="6076250"/>
            <a:ext cx="11650404" cy="164534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06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51054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86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49209" y="5448300"/>
            <a:ext cx="10836786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27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4453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2897982"/>
            <a:ext cx="12895002" cy="3893190"/>
          </a:xfrm>
        </p:spPr>
        <p:txBody>
          <a:bodyPr anchor="b">
            <a:normAutofit/>
          </a:bodyPr>
          <a:lstStyle>
            <a:lvl1pPr algn="l">
              <a:defRPr sz="6600" b="0" cap="none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1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66216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914400"/>
            <a:ext cx="12882305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90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373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51510" y="914399"/>
            <a:ext cx="1957115" cy="7877177"/>
          </a:xfrm>
        </p:spPr>
        <p:txBody>
          <a:bodyPr vert="eaVert" anchor="ctr"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3" y="914400"/>
            <a:ext cx="10590225" cy="7877175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43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87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4051301"/>
            <a:ext cx="12895002" cy="2739872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872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2" y="3240884"/>
            <a:ext cx="6276053" cy="582115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4955" y="3240884"/>
            <a:ext cx="6276051" cy="5821160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807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618" y="3241475"/>
            <a:ext cx="627843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3618" y="4105868"/>
            <a:ext cx="6278435" cy="4956176"/>
          </a:xfrm>
        </p:spPr>
        <p:txBody>
          <a:bodyPr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32575" y="3241475"/>
            <a:ext cx="627842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32577" y="4105868"/>
            <a:ext cx="6278426" cy="4956176"/>
          </a:xfrm>
        </p:spPr>
        <p:txBody>
          <a:bodyPr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25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</p:spPr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52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976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2247906"/>
            <a:ext cx="5781792" cy="191769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92" y="772387"/>
            <a:ext cx="6770312" cy="8289656"/>
          </a:xfrm>
        </p:spPr>
        <p:txBody>
          <a:bodyPr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1" y="4165604"/>
            <a:ext cx="5781792" cy="387667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595" indent="0">
              <a:buNone/>
              <a:defRPr sz="2100"/>
            </a:lvl2pPr>
            <a:lvl3pPr marL="1371189" indent="0">
              <a:buNone/>
              <a:defRPr sz="1800"/>
            </a:lvl3pPr>
            <a:lvl4pPr marL="2056784" indent="0">
              <a:buNone/>
              <a:defRPr sz="1500"/>
            </a:lvl4pPr>
            <a:lvl5pPr marL="2742377" indent="0">
              <a:buNone/>
              <a:defRPr sz="1500"/>
            </a:lvl5pPr>
            <a:lvl6pPr marL="3427971" indent="0">
              <a:buNone/>
              <a:defRPr sz="1500"/>
            </a:lvl6pPr>
            <a:lvl7pPr marL="4113566" indent="0">
              <a:buNone/>
              <a:defRPr sz="1500"/>
            </a:lvl7pPr>
            <a:lvl8pPr marL="4799160" indent="0">
              <a:buNone/>
              <a:defRPr sz="1500"/>
            </a:lvl8pPr>
            <a:lvl9pPr marL="5484755" indent="0">
              <a:buNone/>
              <a:defRPr sz="15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59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7200900"/>
            <a:ext cx="12895001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16001" y="914400"/>
            <a:ext cx="12895002" cy="576857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8051007"/>
            <a:ext cx="12895001" cy="101103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09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1" y="3240884"/>
            <a:ext cx="12895002" cy="582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07700" y="9062044"/>
            <a:ext cx="13679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01" y="9062044"/>
            <a:ext cx="94464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85995" y="9062044"/>
            <a:ext cx="10250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63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48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47.sv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46.png"/><Relationship Id="rId5" Type="http://schemas.openxmlformats.org/officeDocument/2006/relationships/image" Target="../media/image20.png"/><Relationship Id="rId15" Type="http://schemas.openxmlformats.org/officeDocument/2006/relationships/image" Target="../media/image8.jpeg"/><Relationship Id="rId10" Type="http://schemas.openxmlformats.org/officeDocument/2006/relationships/image" Target="../media/image45.svg"/><Relationship Id="rId4" Type="http://schemas.openxmlformats.org/officeDocument/2006/relationships/image" Target="../media/image5.svg"/><Relationship Id="rId9" Type="http://schemas.openxmlformats.org/officeDocument/2006/relationships/image" Target="../media/image44.png"/><Relationship Id="rId14" Type="http://schemas.openxmlformats.org/officeDocument/2006/relationships/image" Target="../media/image4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10.svg"/><Relationship Id="rId7" Type="http://schemas.openxmlformats.org/officeDocument/2006/relationships/image" Target="../media/image7.svg"/><Relationship Id="rId12" Type="http://schemas.openxmlformats.org/officeDocument/2006/relationships/image" Target="../media/image15.png"/><Relationship Id="rId17" Type="http://schemas.openxmlformats.org/officeDocument/2006/relationships/image" Target="../media/image8.jpeg"/><Relationship Id="rId2" Type="http://schemas.openxmlformats.org/officeDocument/2006/relationships/image" Target="../media/image9.png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5.sv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2.svg"/><Relationship Id="rId1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sv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8.jpeg"/><Relationship Id="rId5" Type="http://schemas.openxmlformats.org/officeDocument/2006/relationships/image" Target="../media/image23.png"/><Relationship Id="rId10" Type="http://schemas.openxmlformats.org/officeDocument/2006/relationships/image" Target="../media/image19.svg"/><Relationship Id="rId4" Type="http://schemas.openxmlformats.org/officeDocument/2006/relationships/image" Target="../media/image22.jpe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5.svg"/><Relationship Id="rId7" Type="http://schemas.openxmlformats.org/officeDocument/2006/relationships/image" Target="../media/image1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867133"/>
            <a:ext cx="308780" cy="591739"/>
          </a:xfrm>
          <a:custGeom>
            <a:avLst/>
            <a:gdLst/>
            <a:ahLst/>
            <a:cxnLst/>
            <a:rect l="l" t="t" r="r" b="b"/>
            <a:pathLst>
              <a:path w="308780" h="591739">
                <a:moveTo>
                  <a:pt x="0" y="0"/>
                </a:moveTo>
                <a:lnTo>
                  <a:pt x="308780" y="0"/>
                </a:lnTo>
                <a:lnTo>
                  <a:pt x="308780" y="591739"/>
                </a:lnTo>
                <a:lnTo>
                  <a:pt x="0" y="5917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08585" y="7126274"/>
            <a:ext cx="850715" cy="1630290"/>
          </a:xfrm>
          <a:custGeom>
            <a:avLst/>
            <a:gdLst/>
            <a:ahLst/>
            <a:cxnLst/>
            <a:rect l="l" t="t" r="r" b="b"/>
            <a:pathLst>
              <a:path w="850715" h="1630290">
                <a:moveTo>
                  <a:pt x="0" y="0"/>
                </a:moveTo>
                <a:lnTo>
                  <a:pt x="850715" y="0"/>
                </a:lnTo>
                <a:lnTo>
                  <a:pt x="850715" y="1630290"/>
                </a:lnTo>
                <a:lnTo>
                  <a:pt x="0" y="16302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248319" y="523209"/>
            <a:ext cx="1010981" cy="1010981"/>
          </a:xfrm>
          <a:custGeom>
            <a:avLst/>
            <a:gdLst/>
            <a:ahLst/>
            <a:cxnLst/>
            <a:rect l="l" t="t" r="r" b="b"/>
            <a:pathLst>
              <a:path w="1010981" h="1010981">
                <a:moveTo>
                  <a:pt x="0" y="0"/>
                </a:moveTo>
                <a:lnTo>
                  <a:pt x="1010981" y="0"/>
                </a:lnTo>
                <a:lnTo>
                  <a:pt x="1010981" y="1010982"/>
                </a:lnTo>
                <a:lnTo>
                  <a:pt x="0" y="10109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77599" y="7941419"/>
            <a:ext cx="1010981" cy="1010981"/>
          </a:xfrm>
          <a:custGeom>
            <a:avLst/>
            <a:gdLst/>
            <a:ahLst/>
            <a:cxnLst/>
            <a:rect l="l" t="t" r="r" b="b"/>
            <a:pathLst>
              <a:path w="1010981" h="1010981">
                <a:moveTo>
                  <a:pt x="0" y="0"/>
                </a:moveTo>
                <a:lnTo>
                  <a:pt x="1010982" y="0"/>
                </a:lnTo>
                <a:lnTo>
                  <a:pt x="1010982" y="1010981"/>
                </a:lnTo>
                <a:lnTo>
                  <a:pt x="0" y="10109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8488" y="553569"/>
            <a:ext cx="3385744" cy="1218868"/>
          </a:xfrm>
          <a:custGeom>
            <a:avLst/>
            <a:gdLst/>
            <a:ahLst/>
            <a:cxnLst/>
            <a:rect l="l" t="t" r="r" b="b"/>
            <a:pathLst>
              <a:path w="3385744" h="1218868">
                <a:moveTo>
                  <a:pt x="0" y="0"/>
                </a:moveTo>
                <a:lnTo>
                  <a:pt x="3385744" y="0"/>
                </a:lnTo>
                <a:lnTo>
                  <a:pt x="3385744" y="1218868"/>
                </a:lnTo>
                <a:lnTo>
                  <a:pt x="0" y="12188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2452535" y="2998451"/>
            <a:ext cx="22350659" cy="2792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Кредитування </a:t>
            </a:r>
          </a:p>
          <a:p>
            <a:pPr algn="ctr">
              <a:lnSpc>
                <a:spcPts val="7200"/>
              </a:lnSpc>
            </a:pPr>
            <a:r>
              <a:rPr lang="en-US" sz="72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фермерських господарств</a:t>
            </a:r>
          </a:p>
          <a:p>
            <a:pPr marL="0" lvl="0" indent="0" algn="ctr">
              <a:lnSpc>
                <a:spcPts val="7200"/>
              </a:lnSpc>
            </a:pPr>
            <a:r>
              <a:rPr lang="en-US" sz="72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АТ ”Ощадбанк”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B07B7E-287C-52C5-E825-4E375CF1D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90500"/>
            <a:ext cx="16840200" cy="998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0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3B3215-CF5D-CCA8-0DE8-9831C79DF84A}"/>
              </a:ext>
            </a:extLst>
          </p:cNvPr>
          <p:cNvSpPr txBox="1"/>
          <p:nvPr/>
        </p:nvSpPr>
        <p:spPr>
          <a:xfrm>
            <a:off x="4575362" y="4827058"/>
            <a:ext cx="91507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ЯК БАНКИ МОЖУТЬ СПРИЯТИ ПІДВИЩЕННЮ ЕНЕРГЕТИЧНОЇ СТІЙКОСТІ БІЗНЕСУ ТА ГРОМАД?</a:t>
            </a:r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1A2150-692F-42BE-144C-268067C27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0500"/>
            <a:ext cx="17145000" cy="982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93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DF2E60-6A24-414B-AAAD-4F36E9EDD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0500"/>
            <a:ext cx="171450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185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6933AE-2200-38B6-48E4-C67902797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1" y="190500"/>
            <a:ext cx="172212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33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7933" y="2266810"/>
            <a:ext cx="7003720" cy="5423890"/>
            <a:chOff x="0" y="0"/>
            <a:chExt cx="1143604" cy="8856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3604" cy="885641"/>
            </a:xfrm>
            <a:custGeom>
              <a:avLst/>
              <a:gdLst/>
              <a:ahLst/>
              <a:cxnLst/>
              <a:rect l="l" t="t" r="r" b="b"/>
              <a:pathLst>
                <a:path w="1143604" h="885641">
                  <a:moveTo>
                    <a:pt x="25424" y="0"/>
                  </a:moveTo>
                  <a:lnTo>
                    <a:pt x="1118180" y="0"/>
                  </a:lnTo>
                  <a:cubicBezTo>
                    <a:pt x="1132221" y="0"/>
                    <a:pt x="1143604" y="11383"/>
                    <a:pt x="1143604" y="25424"/>
                  </a:cubicBezTo>
                  <a:lnTo>
                    <a:pt x="1143604" y="860217"/>
                  </a:lnTo>
                  <a:cubicBezTo>
                    <a:pt x="1143604" y="866960"/>
                    <a:pt x="1140926" y="873427"/>
                    <a:pt x="1136158" y="878195"/>
                  </a:cubicBezTo>
                  <a:cubicBezTo>
                    <a:pt x="1131390" y="882963"/>
                    <a:pt x="1124923" y="885641"/>
                    <a:pt x="1118180" y="885641"/>
                  </a:cubicBezTo>
                  <a:lnTo>
                    <a:pt x="25424" y="885641"/>
                  </a:lnTo>
                  <a:cubicBezTo>
                    <a:pt x="18681" y="885641"/>
                    <a:pt x="12215" y="882963"/>
                    <a:pt x="7447" y="878195"/>
                  </a:cubicBezTo>
                  <a:cubicBezTo>
                    <a:pt x="2679" y="873427"/>
                    <a:pt x="0" y="866960"/>
                    <a:pt x="0" y="860217"/>
                  </a:cubicBezTo>
                  <a:lnTo>
                    <a:pt x="0" y="25424"/>
                  </a:lnTo>
                  <a:cubicBezTo>
                    <a:pt x="0" y="18681"/>
                    <a:pt x="2679" y="12215"/>
                    <a:pt x="7447" y="7447"/>
                  </a:cubicBezTo>
                  <a:cubicBezTo>
                    <a:pt x="12215" y="2679"/>
                    <a:pt x="18681" y="0"/>
                    <a:pt x="25424" y="0"/>
                  </a:cubicBezTo>
                  <a:close/>
                </a:path>
              </a:pathLst>
            </a:custGeom>
            <a:blipFill>
              <a:blip r:embed="rId2"/>
              <a:stretch>
                <a:fillRect l="-8118" r="-8118"/>
              </a:stretch>
            </a:blipFill>
            <a:ln cap="rnd">
              <a:noFill/>
              <a:prstDash val="solid"/>
              <a:round/>
            </a:ln>
          </p:spPr>
        </p:sp>
      </p:grpSp>
      <p:sp>
        <p:nvSpPr>
          <p:cNvPr id="4" name="Freeform 4"/>
          <p:cNvSpPr/>
          <p:nvPr/>
        </p:nvSpPr>
        <p:spPr>
          <a:xfrm>
            <a:off x="1028700" y="867133"/>
            <a:ext cx="308780" cy="591739"/>
          </a:xfrm>
          <a:custGeom>
            <a:avLst/>
            <a:gdLst/>
            <a:ahLst/>
            <a:cxnLst/>
            <a:rect l="l" t="t" r="r" b="b"/>
            <a:pathLst>
              <a:path w="308780" h="591739">
                <a:moveTo>
                  <a:pt x="0" y="0"/>
                </a:moveTo>
                <a:lnTo>
                  <a:pt x="308780" y="0"/>
                </a:lnTo>
                <a:lnTo>
                  <a:pt x="308780" y="591739"/>
                </a:lnTo>
                <a:lnTo>
                  <a:pt x="0" y="5917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44000" y="9650902"/>
            <a:ext cx="9455509" cy="1272196"/>
          </a:xfrm>
          <a:custGeom>
            <a:avLst/>
            <a:gdLst/>
            <a:ahLst/>
            <a:cxnLst/>
            <a:rect l="l" t="t" r="r" b="b"/>
            <a:pathLst>
              <a:path w="9455509" h="1272196">
                <a:moveTo>
                  <a:pt x="0" y="0"/>
                </a:moveTo>
                <a:lnTo>
                  <a:pt x="9455509" y="0"/>
                </a:lnTo>
                <a:lnTo>
                  <a:pt x="9455509" y="1272196"/>
                </a:lnTo>
                <a:lnTo>
                  <a:pt x="0" y="12721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311509" y="-747963"/>
            <a:ext cx="9455509" cy="1272196"/>
          </a:xfrm>
          <a:custGeom>
            <a:avLst/>
            <a:gdLst/>
            <a:ahLst/>
            <a:cxnLst/>
            <a:rect l="l" t="t" r="r" b="b"/>
            <a:pathLst>
              <a:path w="9455509" h="1272196">
                <a:moveTo>
                  <a:pt x="9455509" y="0"/>
                </a:moveTo>
                <a:lnTo>
                  <a:pt x="0" y="0"/>
                </a:lnTo>
                <a:lnTo>
                  <a:pt x="0" y="1272196"/>
                </a:lnTo>
                <a:lnTo>
                  <a:pt x="9455509" y="1272196"/>
                </a:lnTo>
                <a:lnTo>
                  <a:pt x="945550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259300" y="0"/>
            <a:ext cx="1010981" cy="1010981"/>
          </a:xfrm>
          <a:custGeom>
            <a:avLst/>
            <a:gdLst/>
            <a:ahLst/>
            <a:cxnLst/>
            <a:rect l="l" t="t" r="r" b="b"/>
            <a:pathLst>
              <a:path w="1010981" h="1010981">
                <a:moveTo>
                  <a:pt x="0" y="0"/>
                </a:moveTo>
                <a:lnTo>
                  <a:pt x="1010981" y="0"/>
                </a:lnTo>
                <a:lnTo>
                  <a:pt x="1010981" y="1010981"/>
                </a:lnTo>
                <a:lnTo>
                  <a:pt x="0" y="10109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8675100"/>
            <a:ext cx="1010981" cy="1010981"/>
          </a:xfrm>
          <a:custGeom>
            <a:avLst/>
            <a:gdLst/>
            <a:ahLst/>
            <a:cxnLst/>
            <a:rect l="l" t="t" r="r" b="b"/>
            <a:pathLst>
              <a:path w="1010981" h="1010981">
                <a:moveTo>
                  <a:pt x="0" y="0"/>
                </a:moveTo>
                <a:lnTo>
                  <a:pt x="1010981" y="0"/>
                </a:lnTo>
                <a:lnTo>
                  <a:pt x="1010981" y="1010982"/>
                </a:lnTo>
                <a:lnTo>
                  <a:pt x="0" y="10109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237364" y="1163003"/>
            <a:ext cx="3817750" cy="2085446"/>
          </a:xfrm>
          <a:custGeom>
            <a:avLst/>
            <a:gdLst/>
            <a:ahLst/>
            <a:cxnLst/>
            <a:rect l="l" t="t" r="r" b="b"/>
            <a:pathLst>
              <a:path w="3817750" h="2085446">
                <a:moveTo>
                  <a:pt x="0" y="0"/>
                </a:moveTo>
                <a:lnTo>
                  <a:pt x="3817750" y="0"/>
                </a:lnTo>
                <a:lnTo>
                  <a:pt x="3817750" y="2085446"/>
                </a:lnTo>
                <a:lnTo>
                  <a:pt x="0" y="20854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669686" y="1163003"/>
            <a:ext cx="3817750" cy="2085446"/>
          </a:xfrm>
          <a:custGeom>
            <a:avLst/>
            <a:gdLst/>
            <a:ahLst/>
            <a:cxnLst/>
            <a:rect l="l" t="t" r="r" b="b"/>
            <a:pathLst>
              <a:path w="3817750" h="2085446">
                <a:moveTo>
                  <a:pt x="0" y="0"/>
                </a:moveTo>
                <a:lnTo>
                  <a:pt x="3817751" y="0"/>
                </a:lnTo>
                <a:lnTo>
                  <a:pt x="3817751" y="2085446"/>
                </a:lnTo>
                <a:lnTo>
                  <a:pt x="0" y="20854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00000">
            <a:off x="10012472" y="3624185"/>
            <a:ext cx="1132178" cy="483749"/>
          </a:xfrm>
          <a:custGeom>
            <a:avLst/>
            <a:gdLst/>
            <a:ahLst/>
            <a:cxnLst/>
            <a:rect l="l" t="t" r="r" b="b"/>
            <a:pathLst>
              <a:path w="1132178" h="483749">
                <a:moveTo>
                  <a:pt x="0" y="0"/>
                </a:moveTo>
                <a:lnTo>
                  <a:pt x="1132179" y="0"/>
                </a:lnTo>
                <a:lnTo>
                  <a:pt x="1132179" y="483749"/>
                </a:lnTo>
                <a:lnTo>
                  <a:pt x="0" y="4837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00000">
            <a:off x="15837365" y="3608845"/>
            <a:ext cx="1078609" cy="460860"/>
          </a:xfrm>
          <a:custGeom>
            <a:avLst/>
            <a:gdLst/>
            <a:ahLst/>
            <a:cxnLst/>
            <a:rect l="l" t="t" r="r" b="b"/>
            <a:pathLst>
              <a:path w="1078609" h="460860">
                <a:moveTo>
                  <a:pt x="0" y="0"/>
                </a:moveTo>
                <a:lnTo>
                  <a:pt x="1078608" y="0"/>
                </a:lnTo>
                <a:lnTo>
                  <a:pt x="1078608" y="460860"/>
                </a:lnTo>
                <a:lnTo>
                  <a:pt x="0" y="4608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96967" y="4304001"/>
            <a:ext cx="2359404" cy="1288824"/>
          </a:xfrm>
          <a:custGeom>
            <a:avLst/>
            <a:gdLst/>
            <a:ahLst/>
            <a:cxnLst/>
            <a:rect l="l" t="t" r="r" b="b"/>
            <a:pathLst>
              <a:path w="2359404" h="1288824">
                <a:moveTo>
                  <a:pt x="0" y="0"/>
                </a:moveTo>
                <a:lnTo>
                  <a:pt x="2359404" y="0"/>
                </a:lnTo>
                <a:lnTo>
                  <a:pt x="2359404" y="1288824"/>
                </a:lnTo>
                <a:lnTo>
                  <a:pt x="0" y="12888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223153" y="4378579"/>
            <a:ext cx="2966475" cy="1620437"/>
          </a:xfrm>
          <a:custGeom>
            <a:avLst/>
            <a:gdLst/>
            <a:ahLst/>
            <a:cxnLst/>
            <a:rect l="l" t="t" r="r" b="b"/>
            <a:pathLst>
              <a:path w="2966475" h="1620437">
                <a:moveTo>
                  <a:pt x="0" y="0"/>
                </a:moveTo>
                <a:lnTo>
                  <a:pt x="2966475" y="0"/>
                </a:lnTo>
                <a:lnTo>
                  <a:pt x="2966475" y="1620437"/>
                </a:lnTo>
                <a:lnTo>
                  <a:pt x="0" y="16204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687145" y="6434267"/>
            <a:ext cx="2035565" cy="1633952"/>
          </a:xfrm>
          <a:custGeom>
            <a:avLst/>
            <a:gdLst/>
            <a:ahLst/>
            <a:cxnLst/>
            <a:rect l="l" t="t" r="r" b="b"/>
            <a:pathLst>
              <a:path w="4073257" h="2225017">
                <a:moveTo>
                  <a:pt x="0" y="0"/>
                </a:moveTo>
                <a:lnTo>
                  <a:pt x="4073258" y="0"/>
                </a:lnTo>
                <a:lnTo>
                  <a:pt x="4073258" y="2225017"/>
                </a:lnTo>
                <a:lnTo>
                  <a:pt x="0" y="22250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9289472" y="4413099"/>
            <a:ext cx="2833836" cy="1339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 b="1">
                <a:solidFill>
                  <a:srgbClr val="070404"/>
                </a:solidFill>
                <a:latin typeface="PT Serif Bold"/>
                <a:ea typeface="PT Serif Bold"/>
                <a:cs typeface="PT Serif Bold"/>
                <a:sym typeface="PT Serif Bold"/>
              </a:rPr>
              <a:t>Українські </a:t>
            </a:r>
          </a:p>
          <a:p>
            <a:pPr algn="ctr">
              <a:lnSpc>
                <a:spcPts val="5459"/>
              </a:lnSpc>
            </a:pPr>
            <a:r>
              <a:rPr lang="en-US" sz="3899" b="1">
                <a:solidFill>
                  <a:srgbClr val="070404"/>
                </a:solidFill>
                <a:latin typeface="PT Serif Bold"/>
                <a:ea typeface="PT Serif Bold"/>
                <a:cs typeface="PT Serif Bold"/>
                <a:sym typeface="PT Serif Bold"/>
              </a:rPr>
              <a:t>виробники</a:t>
            </a:r>
          </a:p>
        </p:txBody>
      </p:sp>
      <p:sp>
        <p:nvSpPr>
          <p:cNvPr id="18" name="Freeform 18"/>
          <p:cNvSpPr/>
          <p:nvPr/>
        </p:nvSpPr>
        <p:spPr>
          <a:xfrm rot="8332562">
            <a:off x="9185507" y="6067284"/>
            <a:ext cx="859198" cy="173700"/>
          </a:xfrm>
          <a:custGeom>
            <a:avLst/>
            <a:gdLst/>
            <a:ahLst/>
            <a:cxnLst/>
            <a:rect l="l" t="t" r="r" b="b"/>
            <a:pathLst>
              <a:path w="1155079" h="231016">
                <a:moveTo>
                  <a:pt x="0" y="0"/>
                </a:moveTo>
                <a:lnTo>
                  <a:pt x="1155079" y="0"/>
                </a:lnTo>
                <a:lnTo>
                  <a:pt x="1155079" y="231016"/>
                </a:lnTo>
                <a:lnTo>
                  <a:pt x="0" y="2310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34191" y="722233"/>
            <a:ext cx="2861681" cy="1028530"/>
          </a:xfrm>
          <a:custGeom>
            <a:avLst/>
            <a:gdLst/>
            <a:ahLst/>
            <a:cxnLst/>
            <a:rect l="l" t="t" r="r" b="b"/>
            <a:pathLst>
              <a:path w="2861681" h="1028530">
                <a:moveTo>
                  <a:pt x="0" y="0"/>
                </a:moveTo>
                <a:lnTo>
                  <a:pt x="2861681" y="0"/>
                </a:lnTo>
                <a:lnTo>
                  <a:pt x="2861681" y="1028531"/>
                </a:lnTo>
                <a:lnTo>
                  <a:pt x="0" y="102853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4418270" y="1067753"/>
            <a:ext cx="3455938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Грантові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програми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604171" y="1346671"/>
            <a:ext cx="5948781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Державні програми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529316" y="4283329"/>
            <a:ext cx="169470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ЄБРР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141701" y="6852147"/>
            <a:ext cx="3949582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200" b="1" dirty="0">
                <a:solidFill>
                  <a:srgbClr val="070404"/>
                </a:solidFill>
                <a:latin typeface="PT Serif Bold"/>
                <a:ea typeface="PT Serif Bold"/>
                <a:cs typeface="PT Serif Bold"/>
                <a:sym typeface="PT Serif Bold"/>
              </a:rPr>
              <a:t>130 </a:t>
            </a:r>
            <a:r>
              <a:rPr lang="en-US" sz="1200" b="1" dirty="0" err="1">
                <a:solidFill>
                  <a:srgbClr val="070404"/>
                </a:solidFill>
                <a:latin typeface="PT Serif Bold"/>
                <a:ea typeface="PT Serif Bold"/>
                <a:cs typeface="PT Serif Bold"/>
                <a:sym typeface="PT Serif Bold"/>
              </a:rPr>
              <a:t>постанова</a:t>
            </a:r>
            <a:endParaRPr lang="en-US" sz="1200" b="1" dirty="0">
              <a:solidFill>
                <a:srgbClr val="070404"/>
              </a:solidFill>
              <a:latin typeface="PT Serif Bold"/>
              <a:ea typeface="PT Serif Bold"/>
              <a:cs typeface="PT Serif Bold"/>
              <a:sym typeface="PT Serif Bold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200" b="1" dirty="0">
                <a:solidFill>
                  <a:srgbClr val="070404"/>
                </a:solidFill>
                <a:latin typeface="PT Serif Bold"/>
                <a:ea typeface="PT Serif Bold"/>
                <a:cs typeface="PT Serif Bold"/>
                <a:sym typeface="PT Serif Bold"/>
              </a:rPr>
              <a:t>с/г </a:t>
            </a:r>
            <a:r>
              <a:rPr lang="en-US" sz="1200" b="1" dirty="0" err="1">
                <a:solidFill>
                  <a:srgbClr val="070404"/>
                </a:solidFill>
                <a:latin typeface="PT Serif Bold"/>
                <a:ea typeface="PT Serif Bold"/>
                <a:cs typeface="PT Serif Bold"/>
                <a:sym typeface="PT Serif Bold"/>
              </a:rPr>
              <a:t>техніка</a:t>
            </a:r>
            <a:r>
              <a:rPr lang="en-US" sz="1200" b="1" dirty="0">
                <a:solidFill>
                  <a:srgbClr val="070404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</a:p>
          <a:p>
            <a:r>
              <a:rPr lang="en-US" sz="1200" b="1" dirty="0">
                <a:solidFill>
                  <a:srgbClr val="070404"/>
                </a:solidFill>
                <a:latin typeface="PT Serif Bold"/>
                <a:ea typeface="PT Serif Bold"/>
                <a:cs typeface="PT Serif Bold"/>
                <a:sym typeface="PT Serif Bold"/>
              </a:rPr>
              <a:t>та обладнання-25%</a:t>
            </a:r>
          </a:p>
        </p:txBody>
      </p:sp>
      <p:sp>
        <p:nvSpPr>
          <p:cNvPr id="26" name="Freeform 15"/>
          <p:cNvSpPr/>
          <p:nvPr/>
        </p:nvSpPr>
        <p:spPr>
          <a:xfrm>
            <a:off x="8154826" y="6518033"/>
            <a:ext cx="2035565" cy="1633952"/>
          </a:xfrm>
          <a:custGeom>
            <a:avLst/>
            <a:gdLst/>
            <a:ahLst/>
            <a:cxnLst/>
            <a:rect l="l" t="t" r="r" b="b"/>
            <a:pathLst>
              <a:path w="4073257" h="2225017">
                <a:moveTo>
                  <a:pt x="0" y="0"/>
                </a:moveTo>
                <a:lnTo>
                  <a:pt x="4073258" y="0"/>
                </a:lnTo>
                <a:lnTo>
                  <a:pt x="4073258" y="2225017"/>
                </a:lnTo>
                <a:lnTo>
                  <a:pt x="0" y="22250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18"/>
          <p:cNvSpPr/>
          <p:nvPr/>
        </p:nvSpPr>
        <p:spPr>
          <a:xfrm rot="1781563">
            <a:off x="12091173" y="5994405"/>
            <a:ext cx="792524" cy="122608"/>
          </a:xfrm>
          <a:custGeom>
            <a:avLst/>
            <a:gdLst/>
            <a:ahLst/>
            <a:cxnLst/>
            <a:rect l="l" t="t" r="r" b="b"/>
            <a:pathLst>
              <a:path w="1155079" h="231016">
                <a:moveTo>
                  <a:pt x="0" y="0"/>
                </a:moveTo>
                <a:lnTo>
                  <a:pt x="1155079" y="0"/>
                </a:lnTo>
                <a:lnTo>
                  <a:pt x="1155079" y="231016"/>
                </a:lnTo>
                <a:lnTo>
                  <a:pt x="0" y="2310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5"/>
          <p:cNvSpPr txBox="1"/>
          <p:nvPr/>
        </p:nvSpPr>
        <p:spPr>
          <a:xfrm>
            <a:off x="8224097" y="6952036"/>
            <a:ext cx="2569467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uk-UA" sz="1200" b="1" dirty="0">
                <a:solidFill>
                  <a:srgbClr val="070404"/>
                </a:solidFill>
                <a:latin typeface="PT Serif Bold"/>
                <a:ea typeface="PT Serif Bold"/>
                <a:cs typeface="PT Serif Bold"/>
                <a:sym typeface="PT Serif Bold"/>
              </a:rPr>
              <a:t>952 постанова</a:t>
            </a:r>
          </a:p>
          <a:p>
            <a:r>
              <a:rPr lang="en-US" sz="1200" b="1" dirty="0">
                <a:solidFill>
                  <a:srgbClr val="070404"/>
                </a:solidFill>
                <a:latin typeface="PT Serif Bold"/>
                <a:ea typeface="PT Serif Bold"/>
                <a:cs typeface="PT Serif Bold"/>
                <a:sym typeface="PT Serif Bold"/>
              </a:rPr>
              <a:t>“</a:t>
            </a:r>
            <a:r>
              <a:rPr lang="uk-UA" sz="1200" b="1" dirty="0">
                <a:solidFill>
                  <a:srgbClr val="070404"/>
                </a:solidFill>
                <a:latin typeface="PT Serif Bold"/>
                <a:ea typeface="PT Serif Bold"/>
                <a:cs typeface="PT Serif Bold"/>
                <a:sym typeface="PT Serif Bold"/>
              </a:rPr>
              <a:t>Зроблено в Україні</a:t>
            </a:r>
            <a:r>
              <a:rPr lang="en-US" sz="1200" b="1" dirty="0">
                <a:solidFill>
                  <a:srgbClr val="070404"/>
                </a:solidFill>
                <a:latin typeface="PT Serif Bold"/>
                <a:ea typeface="PT Serif Bold"/>
                <a:cs typeface="PT Serif Bold"/>
                <a:sym typeface="PT Serif Bold"/>
              </a:rPr>
              <a:t>”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uk-UA" sz="1200" b="1" dirty="0">
                <a:solidFill>
                  <a:srgbClr val="070404"/>
                </a:solidFill>
                <a:latin typeface="PT Serif Bold"/>
                <a:ea typeface="PT Serif Bold"/>
                <a:cs typeface="PT Serif Bold"/>
                <a:sym typeface="PT Serif Bold"/>
              </a:rPr>
              <a:t>Відшкодування – 15%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uk-UA" sz="1200" b="1" dirty="0">
                <a:solidFill>
                  <a:srgbClr val="070404"/>
                </a:solidFill>
                <a:latin typeface="PT Serif Bold"/>
                <a:ea typeface="PT Serif Bold"/>
                <a:cs typeface="PT Serif Bold"/>
                <a:sym typeface="PT Serif Bold"/>
              </a:rPr>
              <a:t>Техніка та обладнання</a:t>
            </a:r>
            <a:endParaRPr lang="en-US" sz="1200" b="1" dirty="0">
              <a:solidFill>
                <a:srgbClr val="070404"/>
              </a:solidFill>
              <a:latin typeface="PT Serif Bold"/>
              <a:ea typeface="PT Serif Bold"/>
              <a:cs typeface="PT Serif Bold"/>
              <a:sym typeface="PT Serif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314729">
            <a:off x="11012968" y="2277358"/>
            <a:ext cx="1171044" cy="1812060"/>
          </a:xfrm>
          <a:custGeom>
            <a:avLst/>
            <a:gdLst/>
            <a:ahLst/>
            <a:cxnLst/>
            <a:rect l="l" t="t" r="r" b="b"/>
            <a:pathLst>
              <a:path w="1171044" h="1812060">
                <a:moveTo>
                  <a:pt x="0" y="0"/>
                </a:moveTo>
                <a:lnTo>
                  <a:pt x="1171044" y="0"/>
                </a:lnTo>
                <a:lnTo>
                  <a:pt x="1171044" y="1812061"/>
                </a:lnTo>
                <a:lnTo>
                  <a:pt x="0" y="18120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184430" y="4422774"/>
            <a:ext cx="5919139" cy="1374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Фермерське господарство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238796" y="3288164"/>
            <a:ext cx="4995856" cy="128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7493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Сільськогосподарське обладнання</a:t>
            </a:r>
          </a:p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7493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( нове та вживане)</a:t>
            </a:r>
          </a:p>
        </p:txBody>
      </p:sp>
      <p:sp>
        <p:nvSpPr>
          <p:cNvPr id="5" name="Freeform 5"/>
          <p:cNvSpPr/>
          <p:nvPr/>
        </p:nvSpPr>
        <p:spPr>
          <a:xfrm rot="3749577">
            <a:off x="6298751" y="5918661"/>
            <a:ext cx="1171044" cy="1812060"/>
          </a:xfrm>
          <a:custGeom>
            <a:avLst/>
            <a:gdLst/>
            <a:ahLst/>
            <a:cxnLst/>
            <a:rect l="l" t="t" r="r" b="b"/>
            <a:pathLst>
              <a:path w="1171044" h="1812060">
                <a:moveTo>
                  <a:pt x="0" y="0"/>
                </a:moveTo>
                <a:lnTo>
                  <a:pt x="1171044" y="0"/>
                </a:lnTo>
                <a:lnTo>
                  <a:pt x="1171044" y="1812060"/>
                </a:lnTo>
                <a:lnTo>
                  <a:pt x="0" y="1812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164884" flipH="1">
            <a:off x="6649130" y="2268183"/>
            <a:ext cx="1171044" cy="1812060"/>
          </a:xfrm>
          <a:custGeom>
            <a:avLst/>
            <a:gdLst/>
            <a:ahLst/>
            <a:cxnLst/>
            <a:rect l="l" t="t" r="r" b="b"/>
            <a:pathLst>
              <a:path w="1171044" h="1812060">
                <a:moveTo>
                  <a:pt x="1171044" y="0"/>
                </a:moveTo>
                <a:lnTo>
                  <a:pt x="0" y="0"/>
                </a:lnTo>
                <a:lnTo>
                  <a:pt x="0" y="1812060"/>
                </a:lnTo>
                <a:lnTo>
                  <a:pt x="1171044" y="1812060"/>
                </a:lnTo>
                <a:lnTo>
                  <a:pt x="117104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275180" flipH="1">
            <a:off x="10643924" y="5948175"/>
            <a:ext cx="1171044" cy="1812060"/>
          </a:xfrm>
          <a:custGeom>
            <a:avLst/>
            <a:gdLst/>
            <a:ahLst/>
            <a:cxnLst/>
            <a:rect l="l" t="t" r="r" b="b"/>
            <a:pathLst>
              <a:path w="1171044" h="1812060">
                <a:moveTo>
                  <a:pt x="1171044" y="0"/>
                </a:moveTo>
                <a:lnTo>
                  <a:pt x="0" y="0"/>
                </a:lnTo>
                <a:lnTo>
                  <a:pt x="0" y="1812060"/>
                </a:lnTo>
                <a:lnTo>
                  <a:pt x="1171044" y="1812060"/>
                </a:lnTo>
                <a:lnTo>
                  <a:pt x="117104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867133"/>
            <a:ext cx="308780" cy="591739"/>
          </a:xfrm>
          <a:custGeom>
            <a:avLst/>
            <a:gdLst/>
            <a:ahLst/>
            <a:cxnLst/>
            <a:rect l="l" t="t" r="r" b="b"/>
            <a:pathLst>
              <a:path w="308780" h="591739">
                <a:moveTo>
                  <a:pt x="0" y="0"/>
                </a:moveTo>
                <a:lnTo>
                  <a:pt x="308780" y="0"/>
                </a:lnTo>
                <a:lnTo>
                  <a:pt x="308780" y="591739"/>
                </a:lnTo>
                <a:lnTo>
                  <a:pt x="0" y="591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658932" y="1840090"/>
            <a:ext cx="1010981" cy="1010981"/>
          </a:xfrm>
          <a:custGeom>
            <a:avLst/>
            <a:gdLst/>
            <a:ahLst/>
            <a:cxnLst/>
            <a:rect l="l" t="t" r="r" b="b"/>
            <a:pathLst>
              <a:path w="1010981" h="1010981">
                <a:moveTo>
                  <a:pt x="0" y="0"/>
                </a:moveTo>
                <a:lnTo>
                  <a:pt x="1010982" y="0"/>
                </a:lnTo>
                <a:lnTo>
                  <a:pt x="1010982" y="1010982"/>
                </a:lnTo>
                <a:lnTo>
                  <a:pt x="0" y="10109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18086" y="7435928"/>
            <a:ext cx="1010981" cy="1010981"/>
          </a:xfrm>
          <a:custGeom>
            <a:avLst/>
            <a:gdLst/>
            <a:ahLst/>
            <a:cxnLst/>
            <a:rect l="l" t="t" r="r" b="b"/>
            <a:pathLst>
              <a:path w="1010981" h="1010981">
                <a:moveTo>
                  <a:pt x="0" y="0"/>
                </a:moveTo>
                <a:lnTo>
                  <a:pt x="1010982" y="0"/>
                </a:lnTo>
                <a:lnTo>
                  <a:pt x="1010982" y="1010982"/>
                </a:lnTo>
                <a:lnTo>
                  <a:pt x="0" y="10109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601470" y="2080281"/>
            <a:ext cx="1799963" cy="958997"/>
          </a:xfrm>
          <a:custGeom>
            <a:avLst/>
            <a:gdLst/>
            <a:ahLst/>
            <a:cxnLst/>
            <a:rect l="l" t="t" r="r" b="b"/>
            <a:pathLst>
              <a:path w="1799963" h="958997">
                <a:moveTo>
                  <a:pt x="0" y="0"/>
                </a:moveTo>
                <a:lnTo>
                  <a:pt x="1799963" y="0"/>
                </a:lnTo>
                <a:lnTo>
                  <a:pt x="1799963" y="958996"/>
                </a:lnTo>
                <a:lnTo>
                  <a:pt x="0" y="958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951143" y="6512937"/>
            <a:ext cx="1147184" cy="922991"/>
          </a:xfrm>
          <a:custGeom>
            <a:avLst/>
            <a:gdLst/>
            <a:ahLst/>
            <a:cxnLst/>
            <a:rect l="l" t="t" r="r" b="b"/>
            <a:pathLst>
              <a:path w="1147184" h="922991">
                <a:moveTo>
                  <a:pt x="0" y="0"/>
                </a:moveTo>
                <a:lnTo>
                  <a:pt x="1147184" y="0"/>
                </a:lnTo>
                <a:lnTo>
                  <a:pt x="1147184" y="922991"/>
                </a:lnTo>
                <a:lnTo>
                  <a:pt x="0" y="9229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903361" y="6376777"/>
            <a:ext cx="1059152" cy="1059152"/>
          </a:xfrm>
          <a:custGeom>
            <a:avLst/>
            <a:gdLst/>
            <a:ahLst/>
            <a:cxnLst/>
            <a:rect l="l" t="t" r="r" b="b"/>
            <a:pathLst>
              <a:path w="1059152" h="1059152">
                <a:moveTo>
                  <a:pt x="0" y="0"/>
                </a:moveTo>
                <a:lnTo>
                  <a:pt x="1059152" y="0"/>
                </a:lnTo>
                <a:lnTo>
                  <a:pt x="1059152" y="1059151"/>
                </a:lnTo>
                <a:lnTo>
                  <a:pt x="0" y="10591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782678" y="2015169"/>
            <a:ext cx="1908092" cy="1168220"/>
          </a:xfrm>
          <a:custGeom>
            <a:avLst/>
            <a:gdLst/>
            <a:ahLst/>
            <a:cxnLst/>
            <a:rect l="l" t="t" r="r" b="b"/>
            <a:pathLst>
              <a:path w="1908092" h="1168220">
                <a:moveTo>
                  <a:pt x="0" y="0"/>
                </a:moveTo>
                <a:lnTo>
                  <a:pt x="1908092" y="0"/>
                </a:lnTo>
                <a:lnTo>
                  <a:pt x="1908092" y="1168220"/>
                </a:lnTo>
                <a:lnTo>
                  <a:pt x="0" y="116822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014019" y="9258300"/>
            <a:ext cx="4462404" cy="1077165"/>
          </a:xfrm>
          <a:custGeom>
            <a:avLst/>
            <a:gdLst/>
            <a:ahLst/>
            <a:cxnLst/>
            <a:rect l="l" t="t" r="r" b="b"/>
            <a:pathLst>
              <a:path w="4462404" h="1077165">
                <a:moveTo>
                  <a:pt x="0" y="0"/>
                </a:moveTo>
                <a:lnTo>
                  <a:pt x="4462404" y="0"/>
                </a:lnTo>
                <a:lnTo>
                  <a:pt x="4462404" y="1077165"/>
                </a:lnTo>
                <a:lnTo>
                  <a:pt x="0" y="10771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71256" y="553569"/>
            <a:ext cx="2861681" cy="1028530"/>
          </a:xfrm>
          <a:custGeom>
            <a:avLst/>
            <a:gdLst/>
            <a:ahLst/>
            <a:cxnLst/>
            <a:rect l="l" t="t" r="r" b="b"/>
            <a:pathLst>
              <a:path w="2861681" h="1028530">
                <a:moveTo>
                  <a:pt x="0" y="0"/>
                </a:moveTo>
                <a:lnTo>
                  <a:pt x="2861681" y="0"/>
                </a:lnTo>
                <a:lnTo>
                  <a:pt x="2861681" y="1028530"/>
                </a:lnTo>
                <a:lnTo>
                  <a:pt x="0" y="102853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1912158" y="3288164"/>
            <a:ext cx="3907971" cy="850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7493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Вантажні та легкові транспортні засоби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971053" y="7724379"/>
            <a:ext cx="3531341" cy="1727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7493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Сільсько господарська  техніка</a:t>
            </a:r>
          </a:p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7493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(нова та вживана)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192950" y="7562093"/>
            <a:ext cx="3516386" cy="156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49"/>
              </a:lnSpc>
              <a:spcBef>
                <a:spcPct val="0"/>
              </a:spcBef>
            </a:pPr>
            <a:r>
              <a:rPr lang="en-US" sz="2249" b="1">
                <a:solidFill>
                  <a:srgbClr val="7493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Обігові кошти на закупівлю насіння, добрив, засобів захисту рослин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902929" y="9293475"/>
            <a:ext cx="4729907" cy="64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40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детальна</a:t>
            </a:r>
            <a:r>
              <a:rPr lang="en-US" sz="240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інформація</a:t>
            </a:r>
            <a:r>
              <a:rPr lang="en-US" sz="240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</a:p>
          <a:p>
            <a:pPr algn="ctr">
              <a:lnSpc>
                <a:spcPts val="2520"/>
              </a:lnSpc>
            </a:pPr>
            <a:r>
              <a:rPr lang="en-US" sz="240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у </a:t>
            </a:r>
            <a:r>
              <a:rPr lang="en-US" sz="240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відділенні</a:t>
            </a:r>
            <a:r>
              <a:rPr lang="en-US" sz="240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Ощадбанку</a:t>
            </a:r>
            <a:endParaRPr lang="en-US" sz="2400" b="1" dirty="0">
              <a:solidFill>
                <a:srgbClr val="000000"/>
              </a:solidFill>
              <a:latin typeface="PT Serif Bold"/>
              <a:ea typeface="PT Serif Bold"/>
              <a:cs typeface="PT Serif Bold"/>
              <a:sym typeface="PT Serif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2838662" y="-636098"/>
            <a:ext cx="9455509" cy="1272196"/>
          </a:xfrm>
          <a:custGeom>
            <a:avLst/>
            <a:gdLst/>
            <a:ahLst/>
            <a:cxnLst/>
            <a:rect l="l" t="t" r="r" b="b"/>
            <a:pathLst>
              <a:path w="9455509" h="1272196">
                <a:moveTo>
                  <a:pt x="9455509" y="0"/>
                </a:moveTo>
                <a:lnTo>
                  <a:pt x="0" y="0"/>
                </a:lnTo>
                <a:lnTo>
                  <a:pt x="0" y="1272196"/>
                </a:lnTo>
                <a:lnTo>
                  <a:pt x="9455509" y="1272196"/>
                </a:lnTo>
                <a:lnTo>
                  <a:pt x="945550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978328" y="-1257679"/>
            <a:ext cx="10247373" cy="10247373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4906" r="-24906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7960265" y="1173186"/>
            <a:ext cx="308780" cy="591739"/>
          </a:xfrm>
          <a:custGeom>
            <a:avLst/>
            <a:gdLst/>
            <a:ahLst/>
            <a:cxnLst/>
            <a:rect l="l" t="t" r="r" b="b"/>
            <a:pathLst>
              <a:path w="308780" h="591739">
                <a:moveTo>
                  <a:pt x="0" y="0"/>
                </a:moveTo>
                <a:lnTo>
                  <a:pt x="308780" y="0"/>
                </a:lnTo>
                <a:lnTo>
                  <a:pt x="308780" y="591738"/>
                </a:lnTo>
                <a:lnTo>
                  <a:pt x="0" y="5917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144000" y="9650902"/>
            <a:ext cx="9455509" cy="1272196"/>
          </a:xfrm>
          <a:custGeom>
            <a:avLst/>
            <a:gdLst/>
            <a:ahLst/>
            <a:cxnLst/>
            <a:rect l="l" t="t" r="r" b="b"/>
            <a:pathLst>
              <a:path w="9455509" h="1272196">
                <a:moveTo>
                  <a:pt x="0" y="0"/>
                </a:moveTo>
                <a:lnTo>
                  <a:pt x="9455509" y="0"/>
                </a:lnTo>
                <a:lnTo>
                  <a:pt x="9455509" y="1272196"/>
                </a:lnTo>
                <a:lnTo>
                  <a:pt x="0" y="1272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61526" y="8892137"/>
            <a:ext cx="1699006" cy="2030961"/>
          </a:xfrm>
          <a:custGeom>
            <a:avLst/>
            <a:gdLst/>
            <a:ahLst/>
            <a:cxnLst/>
            <a:rect l="l" t="t" r="r" b="b"/>
            <a:pathLst>
              <a:path w="1699006" h="2030961">
                <a:moveTo>
                  <a:pt x="0" y="0"/>
                </a:moveTo>
                <a:lnTo>
                  <a:pt x="1699006" y="0"/>
                </a:lnTo>
                <a:lnTo>
                  <a:pt x="1699006" y="2030961"/>
                </a:lnTo>
                <a:lnTo>
                  <a:pt x="0" y="20309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900504" y="-43425"/>
            <a:ext cx="1699006" cy="2030961"/>
          </a:xfrm>
          <a:custGeom>
            <a:avLst/>
            <a:gdLst/>
            <a:ahLst/>
            <a:cxnLst/>
            <a:rect l="l" t="t" r="r" b="b"/>
            <a:pathLst>
              <a:path w="1699006" h="2030961">
                <a:moveTo>
                  <a:pt x="0" y="0"/>
                </a:moveTo>
                <a:lnTo>
                  <a:pt x="1699005" y="0"/>
                </a:lnTo>
                <a:lnTo>
                  <a:pt x="1699005" y="2030960"/>
                </a:lnTo>
                <a:lnTo>
                  <a:pt x="0" y="20309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530244" y="8989695"/>
            <a:ext cx="5757756" cy="1075521"/>
          </a:xfrm>
          <a:custGeom>
            <a:avLst/>
            <a:gdLst/>
            <a:ahLst/>
            <a:cxnLst/>
            <a:rect l="l" t="t" r="r" b="b"/>
            <a:pathLst>
              <a:path w="5757756" h="1075521">
                <a:moveTo>
                  <a:pt x="0" y="0"/>
                </a:moveTo>
                <a:lnTo>
                  <a:pt x="5757756" y="0"/>
                </a:lnTo>
                <a:lnTo>
                  <a:pt x="5757756" y="1075520"/>
                </a:lnTo>
                <a:lnTo>
                  <a:pt x="0" y="10755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14612" b="-1461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040190" y="5143500"/>
            <a:ext cx="308780" cy="591739"/>
          </a:xfrm>
          <a:custGeom>
            <a:avLst/>
            <a:gdLst/>
            <a:ahLst/>
            <a:cxnLst/>
            <a:rect l="l" t="t" r="r" b="b"/>
            <a:pathLst>
              <a:path w="308780" h="591739">
                <a:moveTo>
                  <a:pt x="0" y="0"/>
                </a:moveTo>
                <a:lnTo>
                  <a:pt x="308780" y="0"/>
                </a:lnTo>
                <a:lnTo>
                  <a:pt x="308780" y="591739"/>
                </a:lnTo>
                <a:lnTo>
                  <a:pt x="0" y="5917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64879" y="356020"/>
            <a:ext cx="2861681" cy="1028530"/>
          </a:xfrm>
          <a:custGeom>
            <a:avLst/>
            <a:gdLst/>
            <a:ahLst/>
            <a:cxnLst/>
            <a:rect l="l" t="t" r="r" b="b"/>
            <a:pathLst>
              <a:path w="2861681" h="1028530">
                <a:moveTo>
                  <a:pt x="0" y="0"/>
                </a:moveTo>
                <a:lnTo>
                  <a:pt x="2861681" y="0"/>
                </a:lnTo>
                <a:lnTo>
                  <a:pt x="2861681" y="1028530"/>
                </a:lnTo>
                <a:lnTo>
                  <a:pt x="0" y="102853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3044169" y="9218845"/>
            <a:ext cx="4729907" cy="64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400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детальна інформація </a:t>
            </a:r>
          </a:p>
          <a:p>
            <a:pPr algn="ctr">
              <a:lnSpc>
                <a:spcPts val="2520"/>
              </a:lnSpc>
            </a:pPr>
            <a:r>
              <a:rPr lang="en-US" sz="2400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у відділенні Ощадбанку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521537" y="941364"/>
            <a:ext cx="8471609" cy="823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73"/>
              </a:lnSpc>
            </a:pPr>
            <a:r>
              <a:rPr lang="en-US" sz="3173" b="1">
                <a:solidFill>
                  <a:srgbClr val="03090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Державна програма фінансування в рамках програми 5-7-9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521537" y="5055448"/>
            <a:ext cx="7031622" cy="815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4"/>
              </a:lnSpc>
            </a:pPr>
            <a:r>
              <a:rPr lang="en-US" sz="3100" b="1" dirty="0" err="1">
                <a:solidFill>
                  <a:srgbClr val="03090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Кредитування</a:t>
            </a:r>
            <a:r>
              <a:rPr lang="en-US" sz="3100" b="1" dirty="0">
                <a:solidFill>
                  <a:srgbClr val="03090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  <a:p>
            <a:pPr marL="0" lvl="0" indent="0" algn="l">
              <a:lnSpc>
                <a:spcPts val="3224"/>
              </a:lnSpc>
            </a:pPr>
            <a:r>
              <a:rPr lang="en-US" sz="3100" b="1" dirty="0" err="1">
                <a:solidFill>
                  <a:srgbClr val="03090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по</a:t>
            </a:r>
            <a:r>
              <a:rPr lang="en-US" sz="3100" b="1" dirty="0">
                <a:solidFill>
                  <a:srgbClr val="03090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100" b="1" dirty="0" err="1">
                <a:solidFill>
                  <a:srgbClr val="03090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партнерських</a:t>
            </a:r>
            <a:r>
              <a:rPr lang="en-US" sz="3100" b="1" dirty="0">
                <a:solidFill>
                  <a:srgbClr val="03090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100" b="1" dirty="0" err="1">
                <a:solidFill>
                  <a:srgbClr val="03090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програмах</a:t>
            </a:r>
            <a:endParaRPr lang="en-US" sz="3100" b="1" dirty="0">
              <a:solidFill>
                <a:srgbClr val="030902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793534" y="2110048"/>
            <a:ext cx="10156441" cy="1353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26"/>
              </a:lnSpc>
            </a:pPr>
            <a:r>
              <a:rPr lang="en-US" sz="2590" b="1" dirty="0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*</a:t>
            </a:r>
            <a:r>
              <a:rPr lang="en-US" sz="2590" b="1" dirty="0" err="1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Термін</a:t>
            </a:r>
            <a:r>
              <a:rPr lang="en-US" sz="2590" b="1" dirty="0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590" b="1" dirty="0" err="1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кредитування</a:t>
            </a:r>
            <a:r>
              <a:rPr lang="en-US" sz="2590" b="1" dirty="0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590" b="1" dirty="0" err="1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від</a:t>
            </a:r>
            <a:r>
              <a:rPr lang="en-US" sz="2590" b="1" dirty="0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1 </a:t>
            </a:r>
            <a:r>
              <a:rPr lang="en-US" sz="2590" b="1" dirty="0" err="1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до</a:t>
            </a:r>
            <a:r>
              <a:rPr lang="en-US" sz="2590" b="1" dirty="0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60 </a:t>
            </a:r>
            <a:r>
              <a:rPr lang="en-US" sz="2590" b="1" dirty="0" err="1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місяців</a:t>
            </a:r>
            <a:endParaRPr lang="en-US" sz="2590" b="1" dirty="0">
              <a:solidFill>
                <a:srgbClr val="43621A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626"/>
              </a:lnSpc>
            </a:pPr>
            <a:r>
              <a:rPr lang="en-US" sz="2590" b="1" dirty="0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*</a:t>
            </a:r>
            <a:r>
              <a:rPr lang="en-US" sz="2590" b="1" dirty="0" err="1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Ставка</a:t>
            </a:r>
            <a:r>
              <a:rPr lang="en-US" sz="2590" b="1" dirty="0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590" b="1" dirty="0" err="1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по</a:t>
            </a:r>
            <a:r>
              <a:rPr lang="en-US" sz="2590" b="1" dirty="0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590" b="1" dirty="0" err="1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кредиту</a:t>
            </a:r>
            <a:r>
              <a:rPr lang="en-US" sz="2590" b="1" dirty="0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5%, 7%, 9%</a:t>
            </a:r>
          </a:p>
          <a:p>
            <a:pPr marL="0" lvl="0" indent="0" algn="l">
              <a:lnSpc>
                <a:spcPts val="3626"/>
              </a:lnSpc>
              <a:spcBef>
                <a:spcPct val="0"/>
              </a:spcBef>
            </a:pPr>
            <a:r>
              <a:rPr lang="en-US" sz="2590" b="1" dirty="0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*</a:t>
            </a:r>
            <a:r>
              <a:rPr lang="en-US" sz="2590" b="1" dirty="0" err="1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Застава</a:t>
            </a:r>
            <a:r>
              <a:rPr lang="en-US" sz="2590" b="1" dirty="0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- 50 % </a:t>
            </a:r>
            <a:r>
              <a:rPr lang="en-US" sz="2590" b="1" dirty="0" err="1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гарантія</a:t>
            </a:r>
            <a:r>
              <a:rPr lang="en-US" sz="2590" b="1" dirty="0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ЄБРР / </a:t>
            </a:r>
            <a:r>
              <a:rPr lang="en-US" sz="2590" b="1" dirty="0" err="1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державна</a:t>
            </a:r>
            <a:r>
              <a:rPr lang="en-US" sz="2590" b="1" dirty="0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590" b="1" dirty="0" err="1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гарантія</a:t>
            </a:r>
            <a:r>
              <a:rPr lang="en-US" sz="2590" b="1" dirty="0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793534" y="6290837"/>
            <a:ext cx="10156441" cy="1810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26"/>
              </a:lnSpc>
            </a:pPr>
            <a:r>
              <a:rPr lang="en-US" sz="2590" b="1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*Термін кредитування від 1 місяця до 120 місяців</a:t>
            </a:r>
          </a:p>
          <a:p>
            <a:pPr algn="l">
              <a:lnSpc>
                <a:spcPts val="3626"/>
              </a:lnSpc>
            </a:pPr>
            <a:r>
              <a:rPr lang="en-US" sz="2590" b="1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*Ставка по кредиту 5%, 7%, 9% або індивідуальна</a:t>
            </a:r>
          </a:p>
          <a:p>
            <a:pPr algn="l">
              <a:lnSpc>
                <a:spcPts val="3626"/>
              </a:lnSpc>
            </a:pPr>
            <a:r>
              <a:rPr lang="en-US" sz="2590" b="1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*Застава - 50 % гарантія ЄБРР / державна гарантія </a:t>
            </a:r>
          </a:p>
          <a:p>
            <a:pPr marL="0" lvl="0" indent="0" algn="l">
              <a:lnSpc>
                <a:spcPts val="3626"/>
              </a:lnSpc>
              <a:spcBef>
                <a:spcPct val="0"/>
              </a:spcBef>
            </a:pPr>
            <a:r>
              <a:rPr lang="en-US" sz="2590" b="1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*Можливе надання гранту ЄБРР від суми кредиту</a:t>
            </a:r>
          </a:p>
        </p:txBody>
      </p:sp>
      <p:sp>
        <p:nvSpPr>
          <p:cNvPr id="18" name="TextBox 15"/>
          <p:cNvSpPr txBox="1"/>
          <p:nvPr/>
        </p:nvSpPr>
        <p:spPr>
          <a:xfrm rot="10800000" flipV="1">
            <a:off x="8793533" y="3443365"/>
            <a:ext cx="9113467" cy="428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26"/>
              </a:lnSpc>
            </a:pPr>
            <a:r>
              <a:rPr lang="en-US" sz="2590" b="1" dirty="0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*</a:t>
            </a:r>
            <a:r>
              <a:rPr lang="uk-UA" sz="2590" b="1" dirty="0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Комісія за видачу – 1,5 % від суми</a:t>
            </a:r>
            <a:endParaRPr lang="en-US" sz="2590" b="1" dirty="0">
              <a:solidFill>
                <a:srgbClr val="43621A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9" name="TextBox 15"/>
          <p:cNvSpPr txBox="1"/>
          <p:nvPr/>
        </p:nvSpPr>
        <p:spPr>
          <a:xfrm>
            <a:off x="8793534" y="8101475"/>
            <a:ext cx="911346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26"/>
              </a:lnSpc>
            </a:pPr>
            <a:r>
              <a:rPr lang="en-US" sz="2590" b="1" dirty="0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*</a:t>
            </a:r>
            <a:r>
              <a:rPr lang="uk-UA" sz="2590" b="1" dirty="0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Комісія за видачу – 1,5 % від суми, </a:t>
            </a:r>
            <a:r>
              <a:rPr lang="uk-UA" sz="2800" b="1" dirty="0">
                <a:solidFill>
                  <a:srgbClr val="FF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при купівлі техніки </a:t>
            </a:r>
            <a:r>
              <a:rPr lang="en-US" sz="2800" b="1" dirty="0">
                <a:solidFill>
                  <a:srgbClr val="FF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CLAAS, John DEERE</a:t>
            </a:r>
            <a:r>
              <a:rPr lang="uk-UA" sz="2800" b="1" dirty="0">
                <a:solidFill>
                  <a:srgbClr val="FF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– 0 % </a:t>
            </a:r>
            <a:endParaRPr lang="en-US" sz="2800" b="1" dirty="0">
              <a:solidFill>
                <a:srgbClr val="FF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/>
          <p:cNvSpPr/>
          <p:nvPr/>
        </p:nvSpPr>
        <p:spPr>
          <a:xfrm>
            <a:off x="9512349" y="2635342"/>
            <a:ext cx="2791209" cy="2090701"/>
          </a:xfrm>
          <a:custGeom>
            <a:avLst/>
            <a:gdLst/>
            <a:ahLst/>
            <a:cxnLst/>
            <a:rect l="l" t="t" r="r" b="b"/>
            <a:pathLst>
              <a:path w="2559832" h="1830280">
                <a:moveTo>
                  <a:pt x="0" y="0"/>
                </a:moveTo>
                <a:lnTo>
                  <a:pt x="2559832" y="0"/>
                </a:lnTo>
                <a:lnTo>
                  <a:pt x="2559832" y="1830280"/>
                </a:lnTo>
                <a:lnTo>
                  <a:pt x="0" y="18302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sp>
      <p:sp>
        <p:nvSpPr>
          <p:cNvPr id="13" name="Freeform 3"/>
          <p:cNvSpPr/>
          <p:nvPr/>
        </p:nvSpPr>
        <p:spPr>
          <a:xfrm>
            <a:off x="5505211" y="2635343"/>
            <a:ext cx="2807377" cy="2090701"/>
          </a:xfrm>
          <a:custGeom>
            <a:avLst/>
            <a:gdLst/>
            <a:ahLst/>
            <a:cxnLst/>
            <a:rect l="l" t="t" r="r" b="b"/>
            <a:pathLst>
              <a:path w="2807377" h="2090701">
                <a:moveTo>
                  <a:pt x="0" y="0"/>
                </a:moveTo>
                <a:lnTo>
                  <a:pt x="2807377" y="0"/>
                </a:lnTo>
                <a:lnTo>
                  <a:pt x="2807377" y="2090701"/>
                </a:lnTo>
                <a:lnTo>
                  <a:pt x="0" y="20907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sp>
      <p:sp>
        <p:nvSpPr>
          <p:cNvPr id="14" name="Freeform 4"/>
          <p:cNvSpPr/>
          <p:nvPr/>
        </p:nvSpPr>
        <p:spPr>
          <a:xfrm>
            <a:off x="1028700" y="6446651"/>
            <a:ext cx="4476511" cy="3368574"/>
          </a:xfrm>
          <a:custGeom>
            <a:avLst/>
            <a:gdLst/>
            <a:ahLst/>
            <a:cxnLst/>
            <a:rect l="l" t="t" r="r" b="b"/>
            <a:pathLst>
              <a:path w="4476511" h="3368574">
                <a:moveTo>
                  <a:pt x="0" y="0"/>
                </a:moveTo>
                <a:lnTo>
                  <a:pt x="4476511" y="0"/>
                </a:lnTo>
                <a:lnTo>
                  <a:pt x="4476511" y="3368574"/>
                </a:lnTo>
                <a:lnTo>
                  <a:pt x="0" y="33685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sp>
      <p:sp>
        <p:nvSpPr>
          <p:cNvPr id="15" name="Freeform 5"/>
          <p:cNvSpPr/>
          <p:nvPr/>
        </p:nvSpPr>
        <p:spPr>
          <a:xfrm>
            <a:off x="12303559" y="6662800"/>
            <a:ext cx="4955741" cy="2936276"/>
          </a:xfrm>
          <a:custGeom>
            <a:avLst/>
            <a:gdLst/>
            <a:ahLst/>
            <a:cxnLst/>
            <a:rect l="l" t="t" r="r" b="b"/>
            <a:pathLst>
              <a:path w="4955741" h="2936276">
                <a:moveTo>
                  <a:pt x="0" y="0"/>
                </a:moveTo>
                <a:lnTo>
                  <a:pt x="4955741" y="0"/>
                </a:lnTo>
                <a:lnTo>
                  <a:pt x="4955741" y="2936276"/>
                </a:lnTo>
                <a:lnTo>
                  <a:pt x="0" y="29362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sp>
      <p:sp>
        <p:nvSpPr>
          <p:cNvPr id="16" name="Freeform 6"/>
          <p:cNvSpPr/>
          <p:nvPr/>
        </p:nvSpPr>
        <p:spPr>
          <a:xfrm>
            <a:off x="7134878" y="6518204"/>
            <a:ext cx="4603726" cy="3225468"/>
          </a:xfrm>
          <a:custGeom>
            <a:avLst/>
            <a:gdLst/>
            <a:ahLst/>
            <a:cxnLst/>
            <a:rect l="l" t="t" r="r" b="b"/>
            <a:pathLst>
              <a:path w="4603726" h="3225468">
                <a:moveTo>
                  <a:pt x="0" y="0"/>
                </a:moveTo>
                <a:lnTo>
                  <a:pt x="4603726" y="0"/>
                </a:lnTo>
                <a:lnTo>
                  <a:pt x="4603726" y="3225468"/>
                </a:lnTo>
                <a:lnTo>
                  <a:pt x="0" y="32254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sp>
      <p:sp>
        <p:nvSpPr>
          <p:cNvPr id="17" name="TextBox 7"/>
          <p:cNvSpPr txBox="1"/>
          <p:nvPr/>
        </p:nvSpPr>
        <p:spPr>
          <a:xfrm>
            <a:off x="1028700" y="1616046"/>
            <a:ext cx="16816081" cy="1446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23"/>
              </a:lnSpc>
            </a:pPr>
            <a:r>
              <a:rPr lang="en-US" sz="2800" b="1" dirty="0" err="1">
                <a:latin typeface="Montserrat Bold"/>
                <a:ea typeface="Montserrat Bold"/>
                <a:cs typeface="Montserrat Bold"/>
                <a:sym typeface="Montserrat Bold"/>
              </a:rPr>
              <a:t>Вантажні</a:t>
            </a:r>
            <a:r>
              <a:rPr lang="en-US" sz="2800" b="1" dirty="0"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800" b="1" dirty="0" err="1">
                <a:latin typeface="Montserrat Bold"/>
                <a:ea typeface="Montserrat Bold"/>
                <a:cs typeface="Montserrat Bold"/>
                <a:sym typeface="Montserrat Bold"/>
              </a:rPr>
              <a:t>автомобілі</a:t>
            </a:r>
            <a:r>
              <a:rPr lang="en-US" sz="2800" b="1" dirty="0">
                <a:latin typeface="Montserrat Bold"/>
                <a:ea typeface="Montserrat Bold"/>
                <a:cs typeface="Montserrat Bold"/>
                <a:sym typeface="Montserrat Bold"/>
              </a:rPr>
              <a:t>:</a:t>
            </a:r>
          </a:p>
          <a:p>
            <a:pPr algn="l">
              <a:lnSpc>
                <a:spcPts val="2223"/>
              </a:lnSpc>
            </a:pPr>
            <a:endParaRPr lang="en-US" sz="2800" b="1" dirty="0"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762131" lvl="1" indent="-381065" algn="l">
              <a:lnSpc>
                <a:spcPts val="2223"/>
              </a:lnSpc>
              <a:buFont typeface="Arial"/>
              <a:buChar char="•"/>
            </a:pPr>
            <a:r>
              <a:rPr lang="en-US" sz="2800" b="1" dirty="0"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800" b="1" dirty="0" err="1">
                <a:latin typeface="Montserrat Bold"/>
                <a:ea typeface="Montserrat Bold"/>
                <a:cs typeface="Montserrat Bold"/>
                <a:sym typeface="Montserrat Bold"/>
              </a:rPr>
              <a:t>Сідельні</a:t>
            </a:r>
            <a:r>
              <a:rPr lang="en-US" sz="2800" b="1" dirty="0"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800" b="1" dirty="0" err="1">
                <a:latin typeface="Montserrat Bold"/>
                <a:ea typeface="Montserrat Bold"/>
                <a:cs typeface="Montserrat Bold"/>
                <a:sym typeface="Montserrat Bold"/>
              </a:rPr>
              <a:t>тягачі</a:t>
            </a:r>
            <a:r>
              <a:rPr lang="en-US" sz="2800" b="1" dirty="0">
                <a:latin typeface="Montserrat Bold"/>
                <a:ea typeface="Montserrat Bold"/>
                <a:cs typeface="Montserrat Bold"/>
                <a:sym typeface="Montserrat Bold"/>
              </a:rPr>
              <a:t> - 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MAN</a:t>
            </a:r>
            <a:r>
              <a:rPr lang="en-US" sz="2800" b="1" dirty="0">
                <a:latin typeface="Montserrat Bold"/>
                <a:ea typeface="Montserrat Bold"/>
                <a:cs typeface="Montserrat Bold"/>
                <a:sym typeface="Montserrat Bold"/>
              </a:rPr>
              <a:t>, DAF, 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VOLVO FM</a:t>
            </a:r>
            <a:r>
              <a:rPr lang="en-US" sz="2800" b="1" dirty="0">
                <a:latin typeface="Montserrat Bold"/>
                <a:ea typeface="Montserrat Bold"/>
                <a:cs typeface="Montserrat Bold"/>
                <a:sym typeface="Montserrat Bold"/>
              </a:rPr>
              <a:t>, RENAULT PREMIUM</a:t>
            </a:r>
          </a:p>
          <a:p>
            <a:pPr algn="l">
              <a:lnSpc>
                <a:spcPts val="2223"/>
              </a:lnSpc>
            </a:pPr>
            <a:endParaRPr lang="en-US" sz="2800" b="1" dirty="0">
              <a:solidFill>
                <a:srgbClr val="73737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2223"/>
              </a:lnSpc>
            </a:pPr>
            <a:endParaRPr lang="en-US" sz="3530" b="1" dirty="0">
              <a:solidFill>
                <a:srgbClr val="73737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8" name="TextBox 8"/>
          <p:cNvSpPr txBox="1"/>
          <p:nvPr/>
        </p:nvSpPr>
        <p:spPr>
          <a:xfrm>
            <a:off x="983729" y="4649647"/>
            <a:ext cx="16861051" cy="2757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2800" b="1" dirty="0">
                <a:latin typeface="Montserrat Bold"/>
                <a:ea typeface="Montserrat Bold"/>
                <a:cs typeface="Montserrat Bold"/>
                <a:sym typeface="Montserrat Bold"/>
              </a:rPr>
              <a:t>С/г </a:t>
            </a:r>
            <a:r>
              <a:rPr lang="en-US" sz="2800" b="1" dirty="0" err="1">
                <a:latin typeface="Montserrat Bold"/>
                <a:ea typeface="Montserrat Bold"/>
                <a:cs typeface="Montserrat Bold"/>
                <a:sym typeface="Montserrat Bold"/>
              </a:rPr>
              <a:t>техніка</a:t>
            </a:r>
            <a:r>
              <a:rPr lang="en-US" sz="2800" b="1" dirty="0">
                <a:latin typeface="Montserrat Bold"/>
                <a:ea typeface="Montserrat Bold"/>
                <a:cs typeface="Montserrat Bold"/>
                <a:sym typeface="Montserrat Bold"/>
              </a:rPr>
              <a:t>:</a:t>
            </a:r>
          </a:p>
          <a:p>
            <a:pPr marL="777240" lvl="1" indent="-388620">
              <a:lnSpc>
                <a:spcPts val="4320"/>
              </a:lnSpc>
              <a:buFont typeface="Arial"/>
              <a:buChar char="•"/>
            </a:pPr>
            <a:r>
              <a:rPr lang="en-US" sz="2800" b="1" dirty="0" err="1">
                <a:latin typeface="Montserrat Bold"/>
                <a:ea typeface="Montserrat Bold"/>
                <a:cs typeface="Montserrat Bold"/>
                <a:sym typeface="Montserrat Bold"/>
              </a:rPr>
              <a:t>Трактори</a:t>
            </a:r>
            <a:r>
              <a:rPr lang="en-US" sz="2800" b="1" dirty="0">
                <a:latin typeface="Montserrat Bold"/>
                <a:ea typeface="Montserrat Bold"/>
                <a:cs typeface="Montserrat Bold"/>
                <a:sym typeface="Montserrat Bold"/>
              </a:rPr>
              <a:t> – CLAAS, 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John Deere</a:t>
            </a:r>
            <a:r>
              <a:rPr lang="en-US" sz="2800" b="1" dirty="0">
                <a:latin typeface="Montserrat Bold"/>
                <a:ea typeface="Montserrat Bold"/>
                <a:cs typeface="Montserrat Bold"/>
                <a:sym typeface="Montserrat Bold"/>
              </a:rPr>
              <a:t>, New Holland, 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CASE</a:t>
            </a:r>
            <a:r>
              <a:rPr lang="en-US" sz="2800" b="1" dirty="0">
                <a:latin typeface="Montserrat Bold"/>
                <a:ea typeface="Montserrat Bold"/>
                <a:cs typeface="Montserrat Bold"/>
                <a:sym typeface="Montserrat Bold"/>
              </a:rPr>
              <a:t>, JCB</a:t>
            </a:r>
          </a:p>
          <a:p>
            <a:pPr marL="777240" lvl="1" indent="-388620" algn="l">
              <a:lnSpc>
                <a:spcPts val="4320"/>
              </a:lnSpc>
              <a:buFont typeface="Arial"/>
              <a:buChar char="•"/>
            </a:pPr>
            <a:r>
              <a:rPr lang="en-US" sz="2800" b="1" dirty="0" err="1">
                <a:latin typeface="Montserrat Bold"/>
                <a:ea typeface="Montserrat Bold"/>
                <a:cs typeface="Montserrat Bold"/>
                <a:sym typeface="Montserrat Bold"/>
              </a:rPr>
              <a:t>Навісна</a:t>
            </a:r>
            <a:r>
              <a:rPr lang="en-US" sz="2800" b="1" dirty="0">
                <a:latin typeface="Montserrat Bold"/>
                <a:ea typeface="Montserrat Bold"/>
                <a:cs typeface="Montserrat Bold"/>
                <a:sym typeface="Montserrat Bold"/>
              </a:rPr>
              <a:t> та </a:t>
            </a:r>
            <a:r>
              <a:rPr lang="en-US" sz="2800" b="1" dirty="0" err="1">
                <a:latin typeface="Montserrat Bold"/>
                <a:ea typeface="Montserrat Bold"/>
                <a:cs typeface="Montserrat Bold"/>
                <a:sym typeface="Montserrat Bold"/>
              </a:rPr>
              <a:t>причіпна</a:t>
            </a:r>
            <a:r>
              <a:rPr lang="en-US" sz="2800" b="1" dirty="0"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800" b="1" dirty="0" err="1">
                <a:latin typeface="Montserrat Bold"/>
                <a:ea typeface="Montserrat Bold"/>
                <a:cs typeface="Montserrat Bold"/>
                <a:sym typeface="Montserrat Bold"/>
              </a:rPr>
              <a:t>техніка</a:t>
            </a:r>
            <a:endParaRPr lang="en-US" sz="2800" b="1" dirty="0"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4320"/>
              </a:lnSpc>
            </a:pPr>
            <a:r>
              <a:rPr lang="en-US" sz="3600" b="1" dirty="0"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  <a:p>
            <a:pPr algn="ctr">
              <a:lnSpc>
                <a:spcPts val="4320"/>
              </a:lnSpc>
              <a:spcBef>
                <a:spcPct val="0"/>
              </a:spcBef>
            </a:pPr>
            <a:endParaRPr lang="en-US" sz="3600" b="1" dirty="0">
              <a:solidFill>
                <a:srgbClr val="73737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9" name="TextBox 9"/>
          <p:cNvSpPr txBox="1"/>
          <p:nvPr/>
        </p:nvSpPr>
        <p:spPr>
          <a:xfrm>
            <a:off x="0" y="0"/>
            <a:ext cx="18288000" cy="1371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 b="1" dirty="0" err="1">
                <a:latin typeface="Montserrat Bold"/>
                <a:ea typeface="Montserrat Bold"/>
                <a:cs typeface="Montserrat Bold"/>
                <a:sym typeface="Montserrat Bold"/>
              </a:rPr>
              <a:t>Програма</a:t>
            </a:r>
            <a:r>
              <a:rPr lang="en-US" sz="4500" b="1" dirty="0"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00" b="1" dirty="0" err="1">
                <a:latin typeface="Montserrat Bold"/>
                <a:ea typeface="Montserrat Bold"/>
                <a:cs typeface="Montserrat Bold"/>
                <a:sym typeface="Montserrat Bold"/>
              </a:rPr>
              <a:t>кредитування</a:t>
            </a:r>
            <a:r>
              <a:rPr lang="uk-UA" sz="4500" b="1" dirty="0"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00" b="1" dirty="0">
                <a:solidFill>
                  <a:schemeClr val="accent3">
                    <a:lumMod val="50000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“</a:t>
            </a:r>
            <a:r>
              <a:rPr lang="en-US" sz="4500" b="1" dirty="0" err="1">
                <a:solidFill>
                  <a:schemeClr val="accent3">
                    <a:lumMod val="50000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Доступні</a:t>
            </a:r>
            <a:r>
              <a:rPr lang="en-US" sz="4500" b="1" dirty="0">
                <a:solidFill>
                  <a:schemeClr val="accent3">
                    <a:lumMod val="50000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00" b="1" dirty="0" err="1">
                <a:solidFill>
                  <a:schemeClr val="accent3">
                    <a:lumMod val="50000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кредити</a:t>
            </a:r>
            <a:r>
              <a:rPr lang="en-US" sz="4500" b="1" dirty="0">
                <a:solidFill>
                  <a:schemeClr val="accent3">
                    <a:lumMod val="50000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5-7-9”</a:t>
            </a:r>
            <a:endParaRPr lang="uk-UA" sz="4500" b="1" dirty="0">
              <a:solidFill>
                <a:schemeClr val="accent3">
                  <a:lumMod val="50000"/>
                </a:schemeClr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5400"/>
              </a:lnSpc>
            </a:pPr>
            <a:r>
              <a:rPr lang="en-US" sz="4500" b="1" dirty="0"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200" b="1" dirty="0" err="1">
                <a:latin typeface="Montserrat Bold"/>
                <a:ea typeface="Montserrat Bold"/>
                <a:cs typeface="Montserrat Bold"/>
                <a:sym typeface="Montserrat Bold"/>
              </a:rPr>
              <a:t>терміном</a:t>
            </a:r>
            <a:r>
              <a:rPr lang="en-US" sz="3200" b="1" dirty="0"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200" b="1" dirty="0" err="1">
                <a:latin typeface="Montserrat Bold"/>
                <a:ea typeface="Montserrat Bold"/>
                <a:cs typeface="Montserrat Bold"/>
                <a:sym typeface="Montserrat Bold"/>
              </a:rPr>
              <a:t>від</a:t>
            </a:r>
            <a:r>
              <a:rPr lang="en-US" sz="3200" b="1" dirty="0">
                <a:latin typeface="Montserrat Bold"/>
                <a:ea typeface="Montserrat Bold"/>
                <a:cs typeface="Montserrat Bold"/>
                <a:sym typeface="Montserrat Bold"/>
              </a:rPr>
              <a:t> 1 </a:t>
            </a:r>
            <a:r>
              <a:rPr lang="en-US" sz="3200" b="1" dirty="0" err="1">
                <a:latin typeface="Montserrat Bold"/>
                <a:ea typeface="Montserrat Bold"/>
                <a:cs typeface="Montserrat Bold"/>
                <a:sym typeface="Montserrat Bold"/>
              </a:rPr>
              <a:t>до</a:t>
            </a:r>
            <a:r>
              <a:rPr lang="en-US" sz="3200" b="1" dirty="0">
                <a:latin typeface="Montserrat Bold"/>
                <a:ea typeface="Montserrat Bold"/>
                <a:cs typeface="Montserrat Bold"/>
                <a:sym typeface="Montserrat Bold"/>
              </a:rPr>
              <a:t> 10 </a:t>
            </a:r>
            <a:r>
              <a:rPr lang="en-US" sz="3200" b="1" dirty="0" err="1">
                <a:latin typeface="Montserrat Bold"/>
                <a:ea typeface="Montserrat Bold"/>
                <a:cs typeface="Montserrat Bold"/>
                <a:sym typeface="Montserrat Bold"/>
              </a:rPr>
              <a:t>років</a:t>
            </a:r>
            <a:endParaRPr lang="en-US" sz="3200" b="1" dirty="0"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317601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FA532A-9EE6-14D8-2A73-64BFAB378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51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A8BA6E-D9D7-E3A2-89D4-D84701A29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42900"/>
            <a:ext cx="172974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75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867133"/>
            <a:ext cx="308780" cy="591739"/>
          </a:xfrm>
          <a:custGeom>
            <a:avLst/>
            <a:gdLst/>
            <a:ahLst/>
            <a:cxnLst/>
            <a:rect l="l" t="t" r="r" b="b"/>
            <a:pathLst>
              <a:path w="308780" h="591739">
                <a:moveTo>
                  <a:pt x="0" y="0"/>
                </a:moveTo>
                <a:lnTo>
                  <a:pt x="308780" y="0"/>
                </a:lnTo>
                <a:lnTo>
                  <a:pt x="308780" y="591739"/>
                </a:lnTo>
                <a:lnTo>
                  <a:pt x="0" y="591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10175" y="8242820"/>
            <a:ext cx="1699006" cy="2030961"/>
          </a:xfrm>
          <a:custGeom>
            <a:avLst/>
            <a:gdLst/>
            <a:ahLst/>
            <a:cxnLst/>
            <a:rect l="l" t="t" r="r" b="b"/>
            <a:pathLst>
              <a:path w="1699006" h="2030961">
                <a:moveTo>
                  <a:pt x="0" y="0"/>
                </a:moveTo>
                <a:lnTo>
                  <a:pt x="1699006" y="0"/>
                </a:lnTo>
                <a:lnTo>
                  <a:pt x="1699006" y="2030960"/>
                </a:lnTo>
                <a:lnTo>
                  <a:pt x="0" y="20309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60294" y="676524"/>
            <a:ext cx="1699006" cy="2030961"/>
          </a:xfrm>
          <a:custGeom>
            <a:avLst/>
            <a:gdLst/>
            <a:ahLst/>
            <a:cxnLst/>
            <a:rect l="l" t="t" r="r" b="b"/>
            <a:pathLst>
              <a:path w="1699006" h="2030961">
                <a:moveTo>
                  <a:pt x="0" y="0"/>
                </a:moveTo>
                <a:lnTo>
                  <a:pt x="1699006" y="0"/>
                </a:lnTo>
                <a:lnTo>
                  <a:pt x="1699006" y="2030961"/>
                </a:lnTo>
                <a:lnTo>
                  <a:pt x="0" y="2030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36098" y="3170910"/>
            <a:ext cx="16273083" cy="7989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78"/>
              </a:lnSpc>
            </a:pPr>
            <a:r>
              <a:rPr lang="en-US" sz="4484" b="1" dirty="0" err="1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Загальні</a:t>
            </a:r>
            <a:r>
              <a:rPr lang="en-US" sz="4484" b="1" dirty="0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484" b="1" dirty="0" err="1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умови</a:t>
            </a:r>
            <a:r>
              <a:rPr lang="en-US" sz="4484" b="1" dirty="0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484" b="1" dirty="0" err="1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по</a:t>
            </a:r>
            <a:r>
              <a:rPr lang="en-US" sz="4484" b="1" dirty="0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484" b="1" dirty="0" err="1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Партнерських</a:t>
            </a:r>
            <a:r>
              <a:rPr lang="en-US" sz="4484" b="1" dirty="0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484" b="1" dirty="0" err="1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програмах</a:t>
            </a:r>
            <a:endParaRPr lang="en-US" sz="4484" b="1" dirty="0">
              <a:solidFill>
                <a:srgbClr val="43621A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5578"/>
              </a:lnSpc>
            </a:pPr>
            <a:endParaRPr lang="en-US" sz="4484" b="1" dirty="0">
              <a:solidFill>
                <a:srgbClr val="43621A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860241" lvl="1" indent="-430121" algn="l">
              <a:lnSpc>
                <a:spcPts val="5578"/>
              </a:lnSpc>
              <a:buFont typeface="Arial"/>
              <a:buChar char="•"/>
            </a:pPr>
            <a:r>
              <a:rPr lang="en-US" sz="3984" b="1" dirty="0" err="1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термін</a:t>
            </a:r>
            <a:r>
              <a:rPr lang="en-US" sz="3984" b="1" dirty="0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984" b="1" dirty="0" err="1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кредиту</a:t>
            </a:r>
            <a:r>
              <a:rPr lang="en-US" sz="3984" b="1" dirty="0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984" b="1" dirty="0" err="1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до</a:t>
            </a:r>
            <a:r>
              <a:rPr lang="en-US" sz="3984" b="1" dirty="0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12 </a:t>
            </a:r>
            <a:r>
              <a:rPr lang="en-US" sz="3984" b="1" dirty="0" err="1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місяців</a:t>
            </a:r>
            <a:endParaRPr lang="en-US" sz="3984" b="1" dirty="0">
              <a:solidFill>
                <a:srgbClr val="43621A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860241" lvl="1" indent="-430121" algn="l">
              <a:lnSpc>
                <a:spcPts val="5578"/>
              </a:lnSpc>
              <a:buFont typeface="Arial"/>
              <a:buChar char="•"/>
            </a:pPr>
            <a:r>
              <a:rPr lang="en-US" sz="3984" b="1" dirty="0" err="1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комісія</a:t>
            </a:r>
            <a:r>
              <a:rPr lang="en-US" sz="3984" b="1" dirty="0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984" b="1" dirty="0" err="1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за</a:t>
            </a:r>
            <a:r>
              <a:rPr lang="en-US" sz="3984" b="1" dirty="0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984" b="1" dirty="0" err="1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видачу</a:t>
            </a:r>
            <a:r>
              <a:rPr lang="en-US" sz="3984" b="1" dirty="0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984" b="1" dirty="0" err="1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від</a:t>
            </a:r>
            <a:r>
              <a:rPr lang="en-US" sz="3984" b="1" dirty="0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0%</a:t>
            </a:r>
          </a:p>
          <a:p>
            <a:pPr marL="860241" lvl="1" indent="-430121" algn="l">
              <a:lnSpc>
                <a:spcPts val="5578"/>
              </a:lnSpc>
              <a:buFont typeface="Arial"/>
              <a:buChar char="•"/>
            </a:pPr>
            <a:r>
              <a:rPr lang="en-US" sz="3984" b="1" dirty="0" err="1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без</a:t>
            </a:r>
            <a:r>
              <a:rPr lang="en-US" sz="3984" b="1" dirty="0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984" b="1" dirty="0" err="1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застави</a:t>
            </a:r>
            <a:r>
              <a:rPr lang="en-US" sz="3984" b="1" dirty="0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984" b="1" dirty="0" err="1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до</a:t>
            </a:r>
            <a:r>
              <a:rPr lang="en-US" sz="3984" b="1" dirty="0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uk-UA" sz="3984" b="1" dirty="0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</a:t>
            </a:r>
            <a:r>
              <a:rPr lang="en-US" sz="3984" b="1" dirty="0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984" b="1" dirty="0" err="1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млн</a:t>
            </a:r>
            <a:r>
              <a:rPr lang="en-US" sz="3984" b="1" dirty="0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 </a:t>
            </a:r>
            <a:r>
              <a:rPr lang="en-US" sz="3984" b="1" dirty="0" err="1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грн</a:t>
            </a:r>
            <a:r>
              <a:rPr lang="en-US" sz="3984" b="1" dirty="0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  <a:endParaRPr lang="uk-UA" sz="3984" b="1" dirty="0">
              <a:solidFill>
                <a:srgbClr val="43621A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860241" lvl="1" indent="-430121" algn="l">
              <a:lnSpc>
                <a:spcPts val="5578"/>
              </a:lnSpc>
              <a:buFont typeface="Arial"/>
              <a:buChar char="•"/>
            </a:pPr>
            <a:r>
              <a:rPr lang="uk-UA" sz="3984" b="1" dirty="0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ставка по кредиту від 0,01%</a:t>
            </a:r>
            <a:endParaRPr lang="en-US" sz="3984" b="1" dirty="0">
              <a:solidFill>
                <a:srgbClr val="43621A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860241" lvl="1" indent="-430121" algn="l">
              <a:lnSpc>
                <a:spcPts val="5578"/>
              </a:lnSpc>
              <a:buFont typeface="Arial"/>
              <a:buChar char="•"/>
            </a:pPr>
            <a:r>
              <a:rPr lang="en-US" sz="3984" b="1" dirty="0" err="1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співпраця</a:t>
            </a:r>
            <a:r>
              <a:rPr lang="en-US" sz="3984" b="1" dirty="0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з </a:t>
            </a:r>
            <a:r>
              <a:rPr lang="uk-UA" sz="3984" b="1" dirty="0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32</a:t>
            </a:r>
            <a:r>
              <a:rPr lang="en-US" sz="3984" b="1" dirty="0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984" b="1" dirty="0" err="1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постачальниками</a:t>
            </a:r>
            <a:r>
              <a:rPr lang="en-US" sz="3984" b="1" dirty="0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на </a:t>
            </a:r>
            <a:r>
              <a:rPr lang="en-US" sz="3984" b="1" dirty="0" err="1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індивідуальних</a:t>
            </a:r>
            <a:r>
              <a:rPr lang="en-US" sz="3984" b="1" dirty="0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984" b="1" dirty="0" err="1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умовах</a:t>
            </a:r>
            <a:endParaRPr lang="en-US" sz="3984" b="1" dirty="0">
              <a:solidFill>
                <a:srgbClr val="43621A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5578"/>
              </a:lnSpc>
            </a:pPr>
            <a:endParaRPr lang="en-US" sz="3984" b="1" dirty="0">
              <a:solidFill>
                <a:srgbClr val="43621A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5578"/>
              </a:lnSpc>
            </a:pPr>
            <a:endParaRPr lang="en-US" sz="3984" b="1" dirty="0">
              <a:solidFill>
                <a:srgbClr val="43621A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0" lvl="0" indent="0" algn="l">
              <a:lnSpc>
                <a:spcPts val="5578"/>
              </a:lnSpc>
              <a:spcBef>
                <a:spcPct val="0"/>
              </a:spcBef>
            </a:pPr>
            <a:endParaRPr lang="en-US" sz="3984" b="1" dirty="0">
              <a:solidFill>
                <a:srgbClr val="43621A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2311873" y="9084676"/>
            <a:ext cx="4597308" cy="1109729"/>
          </a:xfrm>
          <a:custGeom>
            <a:avLst/>
            <a:gdLst/>
            <a:ahLst/>
            <a:cxnLst/>
            <a:rect l="l" t="t" r="r" b="b"/>
            <a:pathLst>
              <a:path w="4597308" h="1109729">
                <a:moveTo>
                  <a:pt x="0" y="0"/>
                </a:moveTo>
                <a:lnTo>
                  <a:pt x="4597308" y="0"/>
                </a:lnTo>
                <a:lnTo>
                  <a:pt x="4597308" y="1109729"/>
                </a:lnTo>
                <a:lnTo>
                  <a:pt x="0" y="11097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47425" y="643005"/>
            <a:ext cx="2861681" cy="1028530"/>
          </a:xfrm>
          <a:custGeom>
            <a:avLst/>
            <a:gdLst/>
            <a:ahLst/>
            <a:cxnLst/>
            <a:rect l="l" t="t" r="r" b="b"/>
            <a:pathLst>
              <a:path w="2861681" h="1028530">
                <a:moveTo>
                  <a:pt x="0" y="0"/>
                </a:moveTo>
                <a:lnTo>
                  <a:pt x="2861681" y="0"/>
                </a:lnTo>
                <a:lnTo>
                  <a:pt x="2861681" y="1028531"/>
                </a:lnTo>
                <a:lnTo>
                  <a:pt x="0" y="10285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131968" y="709680"/>
            <a:ext cx="8761470" cy="1562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9"/>
              </a:lnSpc>
            </a:pPr>
            <a:r>
              <a:rPr lang="en-US" sz="3999" b="1">
                <a:solidFill>
                  <a:srgbClr val="03090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Обігові кошти </a:t>
            </a:r>
          </a:p>
          <a:p>
            <a:pPr marL="0" lvl="0" indent="0" algn="ctr">
              <a:lnSpc>
                <a:spcPts val="4119"/>
              </a:lnSpc>
            </a:pPr>
            <a:r>
              <a:rPr lang="en-US" sz="3999" b="1">
                <a:solidFill>
                  <a:srgbClr val="03090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на закупівлю насіння, добрив, засобів захисту рослин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179274" y="9293452"/>
            <a:ext cx="4729907" cy="64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400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детальна інформація </a:t>
            </a:r>
          </a:p>
          <a:p>
            <a:pPr algn="ctr">
              <a:lnSpc>
                <a:spcPts val="2520"/>
              </a:lnSpc>
            </a:pPr>
            <a:r>
              <a:rPr lang="en-US" sz="2400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у відділенні Ощадбанку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286000" y="9727016"/>
            <a:ext cx="13716000" cy="108000"/>
          </a:xfrm>
          <a:prstGeom prst="rect">
            <a:avLst/>
          </a:prstGeom>
          <a:solidFill>
            <a:srgbClr val="E7DA35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uk-UA" sz="2400" kern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957" y="199724"/>
            <a:ext cx="1733400" cy="8666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13F1655-8EED-725C-47C4-44371E617CC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05357" y="80870"/>
            <a:ext cx="2613600" cy="101171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86000" y="9619016"/>
            <a:ext cx="13716000" cy="108000"/>
          </a:xfrm>
          <a:prstGeom prst="rect">
            <a:avLst/>
          </a:prstGeom>
          <a:solidFill>
            <a:srgbClr val="0D5744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uk-UA" sz="2400"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39445" y="252752"/>
            <a:ext cx="9173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780255" fontAlgn="base">
              <a:spcBef>
                <a:spcPct val="0"/>
              </a:spcBef>
              <a:spcAft>
                <a:spcPct val="0"/>
              </a:spcAft>
            </a:pPr>
            <a:r>
              <a:rPr kumimoji="1" lang="uk-UA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ea typeface="MS PGothic" pitchFamily="34" charset="-128"/>
                <a:sym typeface="Lato Light"/>
              </a:rPr>
              <a:t>ПАРТНЕРСЬКІ ПРОГРАМИ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95238"/>
              </p:ext>
            </p:extLst>
          </p:nvPr>
        </p:nvGraphicFramePr>
        <p:xfrm>
          <a:off x="2945448" y="1211439"/>
          <a:ext cx="12663807" cy="1371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638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kumimoji="1" lang="uk-UA" sz="3000" b="1" kern="1200" dirty="0">
                          <a:solidFill>
                            <a:srgbClr val="FF0000"/>
                          </a:solidFill>
                          <a:latin typeface="Trebuchet MS"/>
                          <a:ea typeface="MS PGothic" pitchFamily="34" charset="-128"/>
                          <a:cs typeface="+mn-cs"/>
                        </a:rPr>
                        <a:t>Обігові кошти на купівлю Засобів</a:t>
                      </a:r>
                      <a:r>
                        <a:rPr kumimoji="1" lang="uk-UA" sz="3000" b="1" kern="1200" baseline="0" dirty="0">
                          <a:solidFill>
                            <a:srgbClr val="FF0000"/>
                          </a:solidFill>
                          <a:latin typeface="Trebuchet MS"/>
                          <a:ea typeface="MS PGothic" pitchFamily="34" charset="-128"/>
                          <a:cs typeface="+mn-cs"/>
                        </a:rPr>
                        <a:t> захисту рослин, насіння та добрив</a:t>
                      </a:r>
                      <a:endParaRPr kumimoji="1" lang="uk-UA" sz="3000" b="1" kern="1200" dirty="0">
                        <a:solidFill>
                          <a:srgbClr val="FF0000"/>
                        </a:solidFill>
                        <a:latin typeface="Trebuchet MS"/>
                        <a:ea typeface="MS PGothic" pitchFamily="34" charset="-128"/>
                        <a:cs typeface="+mn-cs"/>
                      </a:endParaRPr>
                    </a:p>
                  </a:txBody>
                  <a:tcPr marL="137160" marR="137160" marT="68580" marB="685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TextBox 7"/>
          <p:cNvSpPr txBox="1"/>
          <p:nvPr/>
        </p:nvSpPr>
        <p:spPr>
          <a:xfrm>
            <a:off x="1217002" y="1162417"/>
            <a:ext cx="16120698" cy="11669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79"/>
              </a:lnSpc>
            </a:pPr>
            <a:endParaRPr lang="uk-UA" sz="2700" b="1" dirty="0">
              <a:latin typeface="Times New Roman" panose="02020603050405020304" pitchFamily="18" charset="0"/>
              <a:ea typeface="Montserrat Bold"/>
              <a:cs typeface="Times New Roman" panose="02020603050405020304" pitchFamily="18" charset="0"/>
              <a:sym typeface="Montserrat Bold"/>
            </a:endParaRPr>
          </a:p>
          <a:p>
            <a:pPr algn="ctr">
              <a:lnSpc>
                <a:spcPts val="6279"/>
              </a:lnSpc>
            </a:pPr>
            <a:r>
              <a:rPr lang="uk-UA" sz="2700" b="1" dirty="0">
                <a:latin typeface="Times New Roman" panose="02020603050405020304" pitchFamily="18" charset="0"/>
                <a:ea typeface="Montserrat Bold"/>
                <a:cs typeface="Times New Roman" panose="02020603050405020304" pitchFamily="18" charset="0"/>
                <a:sym typeface="Montserrat Bold"/>
              </a:rPr>
              <a:t>ПЕРЕВАГИ ДЛЯ КЛІЄНТА</a:t>
            </a:r>
          </a:p>
          <a:p>
            <a:pPr marL="685800" indent="-685800">
              <a:lnSpc>
                <a:spcPts val="5579"/>
              </a:lnSpc>
              <a:buFontTx/>
              <a:buChar char="-"/>
            </a:pPr>
            <a:r>
              <a:rPr lang="uk-UA" sz="2100" b="1" dirty="0">
                <a:latin typeface="Times New Roman" panose="02020603050405020304" pitchFamily="18" charset="0"/>
                <a:ea typeface="Montserrat Bold"/>
                <a:cs typeface="Times New Roman" panose="02020603050405020304" pitchFamily="18" charset="0"/>
                <a:sym typeface="Montserrat Bold"/>
              </a:rPr>
              <a:t>Фіксація курсу валюти;</a:t>
            </a:r>
          </a:p>
          <a:p>
            <a:pPr marL="685800" indent="-685800">
              <a:lnSpc>
                <a:spcPts val="5579"/>
              </a:lnSpc>
              <a:buFontTx/>
              <a:buChar char="-"/>
            </a:pPr>
            <a:r>
              <a:rPr lang="uk-UA" sz="2100" b="1" dirty="0">
                <a:latin typeface="Times New Roman" panose="02020603050405020304" pitchFamily="18" charset="0"/>
                <a:ea typeface="Montserrat Bold"/>
                <a:cs typeface="Times New Roman" panose="02020603050405020304" pitchFamily="18" charset="0"/>
                <a:sym typeface="Montserrat Bold"/>
              </a:rPr>
              <a:t>Якщо у клієнта є  власні кошти, можна запропонувати розмістити на депозит (8-10%);</a:t>
            </a:r>
          </a:p>
          <a:p>
            <a:pPr marL="685800" indent="-685800">
              <a:lnSpc>
                <a:spcPts val="5579"/>
              </a:lnSpc>
              <a:buFontTx/>
              <a:buChar char="-"/>
            </a:pPr>
            <a:r>
              <a:rPr lang="uk-UA" sz="2100" b="1" dirty="0">
                <a:latin typeface="Times New Roman" panose="02020603050405020304" pitchFamily="18" charset="0"/>
                <a:ea typeface="Montserrat Bold"/>
                <a:cs typeface="Times New Roman" panose="02020603050405020304" pitchFamily="18" charset="0"/>
                <a:sym typeface="Montserrat Bold"/>
              </a:rPr>
              <a:t>Використати власні кошти ні інші потреби клієнта, напр. купівля нової техніки, оплата паливо-мастильних матеріалів і </a:t>
            </a:r>
            <a:r>
              <a:rPr lang="uk-UA" sz="2100" b="1" dirty="0" err="1">
                <a:latin typeface="Times New Roman" panose="02020603050405020304" pitchFamily="18" charset="0"/>
                <a:ea typeface="Montserrat Bold"/>
                <a:cs typeface="Times New Roman" panose="02020603050405020304" pitchFamily="18" charset="0"/>
                <a:sym typeface="Montserrat Bold"/>
              </a:rPr>
              <a:t>т.д</a:t>
            </a:r>
            <a:r>
              <a:rPr lang="uk-UA" sz="2100" b="1" dirty="0">
                <a:latin typeface="Times New Roman" panose="02020603050405020304" pitchFamily="18" charset="0"/>
                <a:ea typeface="Montserrat Bold"/>
                <a:cs typeface="Times New Roman" panose="02020603050405020304" pitchFamily="18" charset="0"/>
                <a:sym typeface="Montserrat Bold"/>
              </a:rPr>
              <a:t>., заробітна плат;</a:t>
            </a:r>
          </a:p>
          <a:p>
            <a:pPr marL="685800" indent="-685800">
              <a:lnSpc>
                <a:spcPts val="5579"/>
              </a:lnSpc>
              <a:buFontTx/>
              <a:buChar char="-"/>
            </a:pPr>
            <a:r>
              <a:rPr lang="uk-UA" sz="2100" b="1" dirty="0">
                <a:latin typeface="Times New Roman" panose="02020603050405020304" pitchFamily="18" charset="0"/>
                <a:ea typeface="Montserrat Bold"/>
                <a:cs typeface="Times New Roman" panose="02020603050405020304" pitchFamily="18" charset="0"/>
                <a:sym typeface="Montserrat Bold"/>
              </a:rPr>
              <a:t>Не виводити  оборотні кошти;</a:t>
            </a:r>
          </a:p>
          <a:p>
            <a:pPr marL="685800" indent="-685800">
              <a:lnSpc>
                <a:spcPts val="5579"/>
              </a:lnSpc>
              <a:buFontTx/>
              <a:buChar char="-"/>
            </a:pPr>
            <a:r>
              <a:rPr lang="uk-UA" sz="2100" b="1" dirty="0">
                <a:latin typeface="Times New Roman" panose="02020603050405020304" pitchFamily="18" charset="0"/>
                <a:ea typeface="Montserrat Bold"/>
                <a:cs typeface="Times New Roman" panose="02020603050405020304" pitchFamily="18" charset="0"/>
                <a:sym typeface="Montserrat Bold"/>
              </a:rPr>
              <a:t>Можливість отримання суми кредиту </a:t>
            </a:r>
            <a:r>
              <a:rPr lang="uk-UA" sz="2100" b="1" dirty="0">
                <a:solidFill>
                  <a:srgbClr val="FF0000"/>
                </a:solidFill>
                <a:latin typeface="Times New Roman" panose="02020603050405020304" pitchFamily="18" charset="0"/>
                <a:ea typeface="Montserrat Bold"/>
                <a:cs typeface="Times New Roman" panose="02020603050405020304" pitchFamily="18" charset="0"/>
                <a:sym typeface="Montserrat Bold"/>
              </a:rPr>
              <a:t>до 20 млн. грн. </a:t>
            </a:r>
            <a:r>
              <a:rPr lang="uk-UA" sz="2100" b="1" dirty="0">
                <a:latin typeface="Times New Roman" panose="02020603050405020304" pitchFamily="18" charset="0"/>
                <a:ea typeface="Montserrat Bold"/>
                <a:cs typeface="Times New Roman" panose="02020603050405020304" pitchFamily="18" charset="0"/>
                <a:sym typeface="Montserrat Bold"/>
              </a:rPr>
              <a:t>без застави і додаткових витрат;</a:t>
            </a:r>
          </a:p>
          <a:p>
            <a:pPr marL="685800" indent="-685800">
              <a:lnSpc>
                <a:spcPts val="5579"/>
              </a:lnSpc>
              <a:buFontTx/>
              <a:buChar char="-"/>
            </a:pPr>
            <a:r>
              <a:rPr lang="uk-UA" sz="2100" b="1" dirty="0">
                <a:latin typeface="Times New Roman" panose="02020603050405020304" pitchFamily="18" charset="0"/>
                <a:ea typeface="Montserrat Bold"/>
                <a:cs typeface="Times New Roman" panose="02020603050405020304" pitchFamily="18" charset="0"/>
                <a:sym typeface="Montserrat Bold"/>
              </a:rPr>
              <a:t>При таких великих сумах – відсутність комісії за видачу;</a:t>
            </a:r>
          </a:p>
          <a:p>
            <a:pPr marL="685800" indent="-685800">
              <a:lnSpc>
                <a:spcPts val="5579"/>
              </a:lnSpc>
              <a:buFontTx/>
              <a:buChar char="-"/>
            </a:pPr>
            <a:r>
              <a:rPr lang="uk-UA" sz="2100" b="1" dirty="0">
                <a:latin typeface="Times New Roman" panose="02020603050405020304" pitchFamily="18" charset="0"/>
                <a:ea typeface="Montserrat Bold"/>
                <a:cs typeface="Times New Roman" panose="02020603050405020304" pitchFamily="18" charset="0"/>
                <a:sym typeface="Montserrat Bold"/>
              </a:rPr>
              <a:t>Графік погашення в останні 2 місяці, або у зручний період для клієнта.</a:t>
            </a:r>
          </a:p>
          <a:p>
            <a:pPr marL="685800" indent="-685800">
              <a:lnSpc>
                <a:spcPts val="5579"/>
              </a:lnSpc>
              <a:buFontTx/>
              <a:buChar char="-"/>
            </a:pPr>
            <a:endParaRPr lang="uk-UA" sz="2100" b="1" dirty="0">
              <a:latin typeface="Times New Roman" panose="02020603050405020304" pitchFamily="18" charset="0"/>
              <a:ea typeface="Montserrat Bold"/>
              <a:cs typeface="Times New Roman" panose="02020603050405020304" pitchFamily="18" charset="0"/>
              <a:sym typeface="Montserrat Bold"/>
            </a:endParaRPr>
          </a:p>
          <a:p>
            <a:pPr marL="685800" indent="-685800">
              <a:lnSpc>
                <a:spcPts val="5579"/>
              </a:lnSpc>
              <a:buFontTx/>
              <a:buChar char="-"/>
            </a:pPr>
            <a:endParaRPr lang="uk-UA" sz="2100" b="1" dirty="0">
              <a:solidFill>
                <a:srgbClr val="43621A"/>
              </a:solidFill>
              <a:latin typeface="Times New Roman" panose="02020603050405020304" pitchFamily="18" charset="0"/>
              <a:ea typeface="Montserrat Bold"/>
              <a:cs typeface="Times New Roman" panose="02020603050405020304" pitchFamily="18" charset="0"/>
              <a:sym typeface="Montserrat Bold"/>
            </a:endParaRPr>
          </a:p>
          <a:p>
            <a:pPr marL="685800" indent="-685800">
              <a:lnSpc>
                <a:spcPts val="5579"/>
              </a:lnSpc>
              <a:buFontTx/>
              <a:buChar char="-"/>
            </a:pPr>
            <a:endParaRPr lang="uk-UA" sz="2100" b="1" dirty="0">
              <a:solidFill>
                <a:srgbClr val="43621A"/>
              </a:solidFill>
              <a:latin typeface="Times New Roman" panose="02020603050405020304" pitchFamily="18" charset="0"/>
              <a:ea typeface="Montserrat Bold"/>
              <a:cs typeface="Times New Roman" panose="02020603050405020304" pitchFamily="18" charset="0"/>
              <a:sym typeface="Montserrat Bold"/>
            </a:endParaRPr>
          </a:p>
          <a:p>
            <a:pPr marL="685800" indent="-685800">
              <a:lnSpc>
                <a:spcPts val="5579"/>
              </a:lnSpc>
              <a:buFontTx/>
              <a:buChar char="-"/>
            </a:pPr>
            <a:endParaRPr lang="uk-UA" sz="2100" b="1" dirty="0">
              <a:solidFill>
                <a:srgbClr val="43621A"/>
              </a:solidFill>
              <a:latin typeface="Times New Roman" panose="02020603050405020304" pitchFamily="18" charset="0"/>
              <a:ea typeface="Montserrat Bold"/>
              <a:cs typeface="Times New Roman" panose="02020603050405020304" pitchFamily="18" charset="0"/>
              <a:sym typeface="Montserrat Bold"/>
            </a:endParaRPr>
          </a:p>
          <a:p>
            <a:pPr marL="685800" indent="-685800">
              <a:lnSpc>
                <a:spcPts val="5579"/>
              </a:lnSpc>
              <a:buFontTx/>
              <a:buChar char="-"/>
            </a:pPr>
            <a:r>
              <a:rPr lang="uk-UA" sz="3984" b="1" dirty="0">
                <a:solidFill>
                  <a:srgbClr val="43621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 </a:t>
            </a:r>
            <a:endParaRPr lang="en-US" sz="3984" b="1" dirty="0">
              <a:solidFill>
                <a:srgbClr val="43621A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>
              <a:lnSpc>
                <a:spcPts val="5579"/>
              </a:lnSpc>
              <a:spcBef>
                <a:spcPct val="0"/>
              </a:spcBef>
            </a:pPr>
            <a:endParaRPr lang="en-US" sz="3984" b="1" dirty="0">
              <a:solidFill>
                <a:srgbClr val="43621A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570095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/>
          <p:cNvSpPr txBox="1"/>
          <p:nvPr/>
        </p:nvSpPr>
        <p:spPr>
          <a:xfrm>
            <a:off x="3276600" y="270981"/>
            <a:ext cx="11394076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119"/>
              </a:lnSpc>
            </a:pPr>
            <a:r>
              <a:rPr lang="uk-UA" sz="3999" b="1" dirty="0">
                <a:solidFill>
                  <a:srgbClr val="03090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Кредитування легкових </a:t>
            </a:r>
            <a:r>
              <a:rPr lang="uk-UA" sz="3999" b="1" dirty="0" err="1">
                <a:solidFill>
                  <a:srgbClr val="03090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автомобілей</a:t>
            </a:r>
            <a:r>
              <a:rPr lang="uk-UA" sz="3999" b="1" dirty="0">
                <a:solidFill>
                  <a:srgbClr val="03090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endParaRPr lang="en-US" sz="3999" b="1" dirty="0">
              <a:solidFill>
                <a:srgbClr val="030902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340303-D381-C379-AD55-10BB7800C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6" y="1273016"/>
            <a:ext cx="5505449" cy="68422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766FE6C-2C4E-CC81-26CB-97CDDC98F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974" y="2498884"/>
            <a:ext cx="5686425" cy="72771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E298E1A-1481-9BEC-FB15-B311C80F7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2400" y="1409700"/>
            <a:ext cx="5895975" cy="810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00153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306</TotalTime>
  <Words>415</Words>
  <Application>Microsoft Office PowerPoint</Application>
  <PresentationFormat>Довільний</PresentationFormat>
  <Paragraphs>78</Paragraphs>
  <Slides>14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23" baseType="lpstr">
      <vt:lpstr>Times New Roman</vt:lpstr>
      <vt:lpstr>Wingdings</vt:lpstr>
      <vt:lpstr>Montserrat Bold</vt:lpstr>
      <vt:lpstr>PT Serif Bold</vt:lpstr>
      <vt:lpstr>Arial</vt:lpstr>
      <vt:lpstr>Wingdings 3</vt:lpstr>
      <vt:lpstr>Trebuchet MS</vt:lpstr>
      <vt:lpstr>Calibri</vt:lpstr>
      <vt:lpstr>Грань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Кредитання фермерських господарст АТ “Ощадбанк”</dc:title>
  <dc:creator>Біла Іванна Василівна</dc:creator>
  <cp:lastModifiedBy>Біла Іванна Василівна</cp:lastModifiedBy>
  <cp:revision>58</cp:revision>
  <dcterms:created xsi:type="dcterms:W3CDTF">2006-08-16T00:00:00Z</dcterms:created>
  <dcterms:modified xsi:type="dcterms:W3CDTF">2026-02-19T14:26:00Z</dcterms:modified>
  <dc:identifier>DAGYUWc9DNc</dc:identifier>
</cp:coreProperties>
</file>