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441" r:id="rId4"/>
    <p:sldId id="413" r:id="rId5"/>
    <p:sldId id="442" r:id="rId6"/>
    <p:sldId id="443" r:id="rId7"/>
    <p:sldId id="444" r:id="rId8"/>
    <p:sldId id="445" r:id="rId9"/>
    <p:sldId id="447" r:id="rId10"/>
    <p:sldId id="421" r:id="rId11"/>
    <p:sldId id="423" r:id="rId12"/>
    <p:sldId id="448" r:id="rId13"/>
    <p:sldId id="403" r:id="rId14"/>
    <p:sldId id="409" r:id="rId15"/>
    <p:sldId id="473" r:id="rId16"/>
    <p:sldId id="471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C2D76-1EA6-49E5-B274-AACCDDF6B06A}" type="datetimeFigureOut">
              <a:rPr lang="uk-UA" smtClean="0"/>
              <a:t>23.02.2026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945FD-9017-4B93-B4B1-853BF6FCA230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4D2AE1-30DC-47CE-A2B5-1899F6B6D3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D2AE1-30DC-47CE-A2B5-1899F6B6D3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6450"/>
            <a:ext cx="7186613" cy="4043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D2AE1-30DC-47CE-A2B5-1899F6B6D3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8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t>23.02.2026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e.gov.ua/view/4af54c3f-5612-4c94-85b9-3a930b9c13c6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8354" y="0"/>
            <a:ext cx="10756291" cy="6783352"/>
            <a:chOff x="-1060424" y="-3"/>
            <a:chExt cx="19348424" cy="1028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60424" y="3430838"/>
              <a:ext cx="9052279" cy="6579715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1856" y="-3"/>
              <a:ext cx="10296144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3035" y="416051"/>
              <a:ext cx="8474964" cy="8897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2929" y="5851948"/>
              <a:ext cx="2710478" cy="2171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4588" y="-3"/>
              <a:ext cx="11353686" cy="10287000"/>
            </a:xfrm>
            <a:prstGeom prst="rect">
              <a:avLst/>
            </a:prstGeom>
          </p:spPr>
        </p:pic>
      </p:grpSp>
      <p:sp>
        <p:nvSpPr>
          <p:cNvPr id="9" name="Прямокутник 8"/>
          <p:cNvSpPr/>
          <p:nvPr/>
        </p:nvSpPr>
        <p:spPr>
          <a:xfrm>
            <a:off x="1181850" y="1246668"/>
            <a:ext cx="4368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ПРОГРАМИ ФІНАНСОВОЇ ПІДТРИМКИ СІЛЬСЬКОГОСПОДАРСЬКИХ ВИРОБНИКІВ У 2026 РОЦІ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95801" y="175785"/>
            <a:ext cx="63692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ДЕРЖАВНА ПРОГРАМА «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єРОБОТА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9" y="119264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1059985" y="98296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кутник 7"/>
          <p:cNvSpPr/>
          <p:nvPr/>
        </p:nvSpPr>
        <p:spPr>
          <a:xfrm>
            <a:off x="601706" y="991923"/>
            <a:ext cx="954620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НОВИЙ РІВЕНЬ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15887" y="1450565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Для юридичних осіб та фізичних осіб – підприємців 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Заявки подаються з бізнес-планом через Портал Дія.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01706" y="1981820"/>
            <a:ext cx="11406791" cy="2631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Розмір гранту: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до 8,0 млн. грн в розмірі до 50 % вартості проекту</a:t>
            </a:r>
          </a:p>
          <a:p>
            <a:r>
              <a:rPr lang="uk-UA" sz="1500" b="1" dirty="0" err="1">
                <a:solidFill>
                  <a:schemeClr val="accent1">
                    <a:lumMod val="75000"/>
                  </a:schemeClr>
                </a:solidFill>
              </a:rPr>
              <a:t>Співфінансування</a:t>
            </a: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не менше 50% вартості проекту власних або кредитних коштів  (у разі залучення кредиту власні кошти мають становити не менше 20 % вартості проекту).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Призначення коштів: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для створення одного нового переробного підприємства або для збільшення </a:t>
            </a:r>
            <a:r>
              <a:rPr lang="uk-UA" sz="1500" dirty="0" err="1">
                <a:solidFill>
                  <a:schemeClr val="accent1">
                    <a:lumMod val="75000"/>
                  </a:schemeClr>
                </a:solidFill>
              </a:rPr>
              <a:t>потужностей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існуючого підприємства:</a:t>
            </a:r>
          </a:p>
          <a:p>
            <a:pPr marL="285750" indent="-285750">
              <a:buFontTx/>
              <a:buChar char="-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придбання основних засобів (машини та обладнання);</a:t>
            </a:r>
          </a:p>
          <a:p>
            <a:pPr marL="285750" indent="-285750">
              <a:buFontTx/>
              <a:buChar char="-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доставка  та введення в експлуатацію основних засобів, включаючи програмне забезпечення.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Отримувач зобов’язується:</a:t>
            </a:r>
            <a:endParaRPr lang="uk-UA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сплачувати податки, збори та ЄСВ протягом 3 років;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створити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25 робочих місць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не менше як на 36 місяців;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протягом 6 місяців працевлаштувати не менше ніж 30% осіб,</a:t>
            </a:r>
          </a:p>
          <a:p>
            <a:pPr lvl="0" fontAlgn="base"/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та решета не пізніше ніж через 12 місяців з дати отримання гранту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01706" y="4787599"/>
            <a:ext cx="4965318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Кількість працевлаштованих залежно від розміру гранту</a:t>
            </a:r>
            <a:endParaRPr lang="uk-UA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Таблиця 18"/>
          <p:cNvGraphicFramePr>
            <a:graphicFrameLocks noGrp="1"/>
          </p:cNvGraphicFramePr>
          <p:nvPr/>
        </p:nvGraphicFramePr>
        <p:xfrm>
          <a:off x="702799" y="5188002"/>
          <a:ext cx="5098789" cy="1463040"/>
        </p:xfrm>
        <a:graphic>
          <a:graphicData uri="http://schemas.openxmlformats.org/drawingml/2006/table">
            <a:tbl>
              <a:tblPr/>
              <a:tblGrid>
                <a:gridCol w="216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Розмір гранту  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Кількість працевлаштованих, осіб</a:t>
                      </a:r>
                    </a:p>
                  </a:txBody>
                  <a:tcPr marL="7620" marR="7620" marT="7620" marB="762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 1, 6 млн. грн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t"/>
                      <a:r>
                        <a:rPr lang="uk-UA" sz="15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1,</a:t>
                      </a:r>
                      <a:r>
                        <a:rPr lang="uk-UA" sz="15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 </a:t>
                      </a:r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- 3,2</a:t>
                      </a:r>
                      <a:r>
                        <a:rPr lang="uk-UA" sz="15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млн. грн</a:t>
                      </a:r>
                      <a:endParaRPr lang="uk-UA" sz="15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3,</a:t>
                      </a:r>
                      <a:r>
                        <a:rPr lang="uk-UA" sz="15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– 4,8 млн. грн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4,8</a:t>
                      </a:r>
                      <a:r>
                        <a:rPr lang="uk-UA" sz="15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– 6,4 млн. грн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6,4</a:t>
                      </a:r>
                      <a:r>
                        <a:rPr lang="uk-UA" sz="15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– 8,0 млн. грн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defPPr>
                        <a:defRPr lang="uk-UA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t"/>
                      <a:r>
                        <a:rPr lang="uk-UA" sz="15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</a:p>
                  </a:txBody>
                  <a:tcPr marL="7620" marR="7620" marT="7620" marB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34" y="3581520"/>
            <a:ext cx="4516016" cy="31707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9" y="119264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1059985" y="169602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4C4919DF-BBAB-B90A-62AF-23732604B91D}"/>
              </a:ext>
            </a:extLst>
          </p:cNvPr>
          <p:cNvSpPr/>
          <p:nvPr/>
        </p:nvSpPr>
        <p:spPr>
          <a:xfrm>
            <a:off x="3610946" y="25626"/>
            <a:ext cx="849583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КОМПЛЕКСНА ПРОГРАМА ПІДТРИМКИ ТА РОЗВИТКУ СІЛЬСЬКОГО ГОСПОДАРСТВА У ЛЬВІВСЬКІЙ ОБЛАСТІ НА 2021-2026 РОКИ</a:t>
            </a:r>
            <a:endParaRPr kumimoji="0" lang="uk-UA" sz="22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B7171-A752-5A61-FACC-9B2F05DA1E96}"/>
              </a:ext>
            </a:extLst>
          </p:cNvPr>
          <p:cNvSpPr txBox="1"/>
          <p:nvPr/>
        </p:nvSpPr>
        <p:spPr>
          <a:xfrm>
            <a:off x="4746949" y="983669"/>
            <a:ext cx="6795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Розпорядження начальника ЛОВА від 31.12.2025 №1923/0/5-25ВА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55EC64D-C540-8EFF-F8BF-9D58211732B8}"/>
              </a:ext>
            </a:extLst>
          </p:cNvPr>
          <p:cNvSpPr/>
          <p:nvPr/>
        </p:nvSpPr>
        <p:spPr>
          <a:xfrm>
            <a:off x="267477" y="1658263"/>
            <a:ext cx="1154220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Мета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Комплексної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програми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підвищення ефективності сільськогосподарського виробництва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мікро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, малими та середніми суб’єктами підприємництва для забезпечення продовольчої безпеки регіону, підвищення зайнятості населення та розвитку галузі.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17F4DA4-7C11-F9D0-923C-067286E0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19" y="5064741"/>
            <a:ext cx="2842966" cy="17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2C9274-B436-85CE-1D21-55ADDFBC6F71}"/>
              </a:ext>
            </a:extLst>
          </p:cNvPr>
          <p:cNvSpPr txBox="1"/>
          <p:nvPr/>
        </p:nvSpPr>
        <p:spPr>
          <a:xfrm>
            <a:off x="267477" y="3028265"/>
            <a:ext cx="116757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 на фінансову підтримку мають суб’єкти підприємництва – юридичні особи або фізичні особи – підприємці: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основною діяльністю яких є виробництво сільськогосподарської продукції;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рівень середньомісячної заробітної плати за останній звітній квартал становить не нижче 13,5 тис грн. (окрім ФОП, членів ФГ, які заробітну плату не нараховують, а отримують дохід);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мають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протермінованої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заборгованості перед бюджетом;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перебувають у стані припинення діяльності або щодо яких порушено справу про банкрутство.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5" y="1052335"/>
            <a:ext cx="760886" cy="650207"/>
          </a:xfrm>
          <a:prstGeom prst="rect">
            <a:avLst/>
          </a:prstGeom>
        </p:spPr>
      </p:pic>
      <p:sp>
        <p:nvSpPr>
          <p:cNvPr id="19" name="Прямокутник 7"/>
          <p:cNvSpPr/>
          <p:nvPr/>
        </p:nvSpPr>
        <p:spPr>
          <a:xfrm>
            <a:off x="1194316" y="2956012"/>
            <a:ext cx="1015170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ВІДШКОДУВАННЯ ВАРТОСТІ ПЛЕМІННИХ НЕТЕЛЕЙ МОЛОЧНОГО, МОЛОЧНО-М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ЯСНОГО ТА ТЕЛИЦЬ І НЕТЕЛЕЙ 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ЯСНОГО НАПРЯМІВ ПРОДУКТИВНОСТІ –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5550,0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ТИС ГРН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кутник 19"/>
          <p:cNvSpPr/>
          <p:nvPr/>
        </p:nvSpPr>
        <p:spPr>
          <a:xfrm>
            <a:off x="1194316" y="2153929"/>
            <a:ext cx="1015170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ДОТАЦІЯ ЗА ПРИРІСТ ПОГОЛІВ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КОРІВ –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5500,0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ТИС ГРН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4"/>
          <p:cNvSpPr/>
          <p:nvPr/>
        </p:nvSpPr>
        <p:spPr>
          <a:xfrm>
            <a:off x="3200399" y="114052"/>
            <a:ext cx="849583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ЗАХОДИ КОМПЛЕКСНОЇ ПРОГРАМИ ПІДТРИМКИ ТА РОЗВИТКУ СІЛЬСЬКОГО ГОСПОДАРСТВА У ЛЬВІВСЬКІЙ ОБЛАСТІ  НА 2026 РІК</a:t>
            </a:r>
            <a:endParaRPr kumimoji="0" lang="uk-UA" sz="22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кутник 7"/>
          <p:cNvSpPr/>
          <p:nvPr/>
        </p:nvSpPr>
        <p:spPr>
          <a:xfrm>
            <a:off x="1194316" y="5063446"/>
            <a:ext cx="1015170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ЧАСТКОВЕ ВІДШКОДУВАННЯ ВАРТОСТІ ОСНОВНИХ ЗАСОБІВ ДЛЯ ВЕТЕРАНІВ/ЧАСНИКІВ АТО ООС, ЧЛЕНІВ ЇХ СІМЕЙ ТА ЧЛЕНІВ СІМЕЙ ЗАГИБЛИХ ВОЇНІВ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3000,0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ТИС ГРН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1" y="1996630"/>
            <a:ext cx="651481" cy="650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41" y="3002250"/>
            <a:ext cx="600093" cy="600093"/>
          </a:xfrm>
          <a:prstGeom prst="rect">
            <a:avLst/>
          </a:prstGeom>
        </p:spPr>
      </p:pic>
      <p:sp>
        <p:nvSpPr>
          <p:cNvPr id="25" name="Прямокутник 7"/>
          <p:cNvSpPr/>
          <p:nvPr/>
        </p:nvSpPr>
        <p:spPr>
          <a:xfrm>
            <a:off x="1194316" y="1213934"/>
            <a:ext cx="1015170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КОМПЕНСАЦІЯ ВІДСОТКІВ (КОМІСІЇ) ЗА СУПРОВОДЖЕННЯ ДОГОВОРІВ ФІНАНСОВОГО ЛІЗИНГУ –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3500,0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ТИС ГРН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69" y="5041213"/>
            <a:ext cx="648052" cy="649320"/>
          </a:xfrm>
          <a:prstGeom prst="rect">
            <a:avLst/>
          </a:prstGeom>
        </p:spPr>
      </p:pic>
      <p:sp>
        <p:nvSpPr>
          <p:cNvPr id="3" name="Прямокутник 7"/>
          <p:cNvSpPr/>
          <p:nvPr/>
        </p:nvSpPr>
        <p:spPr>
          <a:xfrm>
            <a:off x="1194316" y="4009729"/>
            <a:ext cx="1015170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ДОТАЦІЯ НА 1 ГА ВИРОЩУВАННЯ ОВОЧЕВИХ КУЛЬТУР (БЕЗ УРАХУВАННЯ КАРТОПЛІ), БАШТАННИХ І БОБОВИХ КУЛЬТУР (КРІМ СОЇ)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3400,0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ТИС ГРН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object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2" y="3913608"/>
            <a:ext cx="882459" cy="6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18D67-E13C-7F0D-80B8-76E61344FA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9" y="119264"/>
            <a:ext cx="617854" cy="582166"/>
          </a:xfrm>
          <a:prstGeom prst="rect">
            <a:avLst/>
          </a:prstGeom>
        </p:spPr>
      </p:pic>
      <p:grpSp>
        <p:nvGrpSpPr>
          <p:cNvPr id="9" name="Группа 13">
            <a:extLst>
              <a:ext uri="{FF2B5EF4-FFF2-40B4-BE49-F238E27FC236}">
                <a16:creationId xmlns:a16="http://schemas.microsoft.com/office/drawing/2014/main" id="{D65E3751-CDB6-B52E-B1A2-0D3D0AECB570}"/>
              </a:ext>
            </a:extLst>
          </p:cNvPr>
          <p:cNvGrpSpPr/>
          <p:nvPr/>
        </p:nvGrpSpPr>
        <p:grpSpPr>
          <a:xfrm>
            <a:off x="1059985" y="98296"/>
            <a:ext cx="1800199" cy="539154"/>
            <a:chOff x="971600" y="324998"/>
            <a:chExt cx="2016223" cy="565523"/>
          </a:xfrm>
        </p:grpSpPr>
        <p:sp>
          <p:nvSpPr>
            <p:cNvPr id="10" name="Прямоугольник 15">
              <a:extLst>
                <a:ext uri="{FF2B5EF4-FFF2-40B4-BE49-F238E27FC236}">
                  <a16:creationId xmlns:a16="http://schemas.microsoft.com/office/drawing/2014/main" id="{61ABF835-1270-2E33-975F-89DA939907E5}"/>
                </a:ext>
              </a:extLst>
            </p:cNvPr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единительная линия 16">
              <a:extLst>
                <a:ext uri="{FF2B5EF4-FFF2-40B4-BE49-F238E27FC236}">
                  <a16:creationId xmlns:a16="http://schemas.microsoft.com/office/drawing/2014/main" id="{B96DE7E6-41D4-0381-536A-79F015158710}"/>
                </a:ext>
              </a:extLst>
            </p:cNvPr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CBEFC6-5643-7099-35DC-2AAF3DE24B1F}"/>
              </a:ext>
            </a:extLst>
          </p:cNvPr>
          <p:cNvSpPr txBox="1"/>
          <p:nvPr/>
        </p:nvSpPr>
        <p:spPr>
          <a:xfrm>
            <a:off x="1194316" y="6117163"/>
            <a:ext cx="673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ВСЬОГО НА ФІНАНСОВУ ПІДТРИМКУ СПРЯМОВАНО 20,9 МЛН ГРН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8" y="119264"/>
            <a:ext cx="617854" cy="5821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878388" y="119264"/>
            <a:ext cx="1800199" cy="539154"/>
            <a:chOff x="971600" y="324998"/>
            <a:chExt cx="2016223" cy="565523"/>
          </a:xfrm>
        </p:grpSpPr>
        <p:sp>
          <p:nvSpPr>
            <p:cNvPr id="15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4"/>
          <p:cNvSpPr/>
          <p:nvPr/>
        </p:nvSpPr>
        <p:spPr>
          <a:xfrm>
            <a:off x="3672326" y="151884"/>
            <a:ext cx="80284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ПІДТРИМКА ГАЛУЗІ СКОТАРСТВА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7931" y="4812187"/>
            <a:ext cx="1087822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Відшкодування надається у розмірі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30 %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їх вартості (без податку на додану вартість), але не більше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15,0 тис грн.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одну голову.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Відшкодуванню підлягають закуплені у суб’єктів племінної справи у тваринництві у період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 1 жовтня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попереднього року до                   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вересня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поточного року племінні тварини вітчизняного походження та/або ввезені в режимі імпорту. 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Суб’єкти підприємництва, які одержали підтримку, зобов’язуються впродовж двох наступних років подавати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20 січня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інформацію про наявне поголів’я тварин станом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1 січня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тому числі тварин, вартість яких була частково відшкодована. 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 подаються впродовж поточного року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10 жовтня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519" y="1205308"/>
            <a:ext cx="108336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Дотація за приріст корів надається на безповоротній основі за кожну наявну прирощену корову або новостворене поголів’я корів, ідентифіковане та зареєстроване відповідно до законодавства, в розмірі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20 тис. грн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одну голову, але не більше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300,0 тис. грн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одному суб’єкту підприємництва.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Дотація нараховується на різницю між кількістю наявних корів станом на 01 січня поточного року  та кількістю корів, що утримувалася станом на 01 січня попереднього року, підтверджених витягом з Єдиного державного реєстру тварин.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 на отримання дотації мають суб'єкти підприємництва, у яких: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продуктивність корів за даними попереднього звітного року не нижче 5380 кг на корову;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середньодобовий приріст молодняка ВРХ  не нижче  600 грамів.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Отримувачі дотації зобов’язуються не зменшувати загальну кількість поголів'я основного стада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впродовж двох наступних років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(станом на 01 січня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 подаються з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 березня до 01 квітня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поточного року.</a:t>
            </a:r>
          </a:p>
        </p:txBody>
      </p:sp>
      <p:sp>
        <p:nvSpPr>
          <p:cNvPr id="18" name="Прямокутник 7"/>
          <p:cNvSpPr/>
          <p:nvPr/>
        </p:nvSpPr>
        <p:spPr>
          <a:xfrm>
            <a:off x="1340567" y="4205798"/>
            <a:ext cx="10210800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ЧАСТКОВЕ ВІДШКОДУВАННЯ ВАРТОСТІ ЗАКУПЛЕНИХ ПЛЕМІННИХ НЕТЕЛІВ МОЛОЧНОГО, МОЛОЧНО-М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ЯСНОГО ТА ТЕЛИЦЬ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І НЕТЕЙ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М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ЯСНОГО НАПРЯМІВ ПРОДУКТИВНОСТІ 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кутник 7"/>
          <p:cNvSpPr/>
          <p:nvPr/>
        </p:nvSpPr>
        <p:spPr>
          <a:xfrm>
            <a:off x="1281544" y="819670"/>
            <a:ext cx="10210800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ДОТАЦІЯ ЗА ПРИРІСТ ПОГОЛІВ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’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Я КОРІВ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8" y="1005770"/>
            <a:ext cx="1042082" cy="1040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68" y="4051614"/>
            <a:ext cx="1003841" cy="10038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4" y="1158627"/>
            <a:ext cx="1340424" cy="13271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2" y="48251"/>
            <a:ext cx="617854" cy="5821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987674" y="62483"/>
            <a:ext cx="1800199" cy="539154"/>
            <a:chOff x="971600" y="324998"/>
            <a:chExt cx="2016223" cy="565523"/>
          </a:xfrm>
        </p:grpSpPr>
        <p:sp>
          <p:nvSpPr>
            <p:cNvPr id="15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6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52929" y="-12338"/>
            <a:ext cx="6245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ВІДШКОДУВАННЯ ВАРТОСТІ ОСНОВНИХ ЗАСОБІВ ТА ПІДТРИМКА ОВОЧІВНИЦТВА</a:t>
            </a: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94691" y="1320694"/>
            <a:ext cx="10143406" cy="11310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Компенсація надається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розмірі півтора облікової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ставки НБУ (ставка НБУ – 15,0%),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 діє на дату нарахування відсотків,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комісії, винагороди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але не більше ставки, передбаченої угодою.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Максимальна сума фінансової підтримки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200,0 тис. грн.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 подаються впродовж поточного року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01 грудня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594691" y="912570"/>
            <a:ext cx="9703389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КОМПЕНСАЦІЯ ВІДСОТКІВ (КОМІСІЇ, ВИНАГОРОДИ) ЗА СУПРОВОДЖЕННЯ ДОГОВОРІВ ФІНАНСОВОГО ЛІЗИНГУ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665092" y="2648099"/>
            <a:ext cx="9975456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ЧАСТКОВЕ ВІДШКОДУВАННЯ ВАРТОСТІ ОСНОВНИХ ЗАСОБІВ ДЛЯ ВЕТЕРАНІВ/УЧАСНИКІВ АТО ООС, ЧЛЕНІВ ЇХ СІМЕЙ ТА ЧЛЕНІВ СІМЕЙ ЗАГИБЛИХ ВОЇНІВ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566511" y="3292097"/>
            <a:ext cx="10398451" cy="15927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Надається суб’єктам підприємництва, які провадять сільськогосподарську діяльність та засновником (одним із засновників) яких є учасник/ветерани війни (АТО, ООС), члени їх сімей, та члени сімей з числа загиблих у вигляді часткового відшкодування вартості основних засобів у розмірі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75 %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вартості, але не більше,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ніж 500 тис. грн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рік для одного суб’єкта.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Відшкодуванню підлягають нові основні засоби українського або іноземного виробництва, крім вироблених в </a:t>
            </a:r>
            <a:r>
              <a:rPr kumimoji="0" lang="uk-U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росії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білорусі.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Членами сім’ї розуміється чоловік, дружина, повнолітні діти.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 подаються впродовж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поточного року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01 грудня</a:t>
            </a: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C5E9094-A021-F1EA-FA2A-DE7EC41DA664}"/>
              </a:ext>
            </a:extLst>
          </p:cNvPr>
          <p:cNvSpPr/>
          <p:nvPr/>
        </p:nvSpPr>
        <p:spPr>
          <a:xfrm>
            <a:off x="1665092" y="5024468"/>
            <a:ext cx="989269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ДОТАЦІЯ НА 1 ГА ВИРОЩУВАННЯ ОВОЧЕВИХ КУЛЬТР (БЕЗ УРАХУВАННЯ КАРТОЛІ), БАШТАННИХ І БОБВИХ КУЛЬТУР (КРІМ СОЇ) 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ADBD3C7B-F7F7-9410-45B4-1DF4F016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0" y="4773062"/>
            <a:ext cx="1392780" cy="105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3B3C716-4F62-C554-CACC-A821123A35D8}"/>
              </a:ext>
            </a:extLst>
          </p:cNvPr>
          <p:cNvSpPr/>
          <p:nvPr/>
        </p:nvSpPr>
        <p:spPr>
          <a:xfrm>
            <a:off x="1627770" y="5691158"/>
            <a:ext cx="10337192" cy="9002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Дотація надається на безповоротній основі у розмірі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5000 грн на 1 га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посіву у поточному році овочів відкритого ґрунту, баштанних і  бобових  культур (крім сої), але не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більше 100,0 тис. грн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одному суб’єкту підприємництва.</a:t>
            </a:r>
          </a:p>
          <a:p>
            <a:pPr marL="0" marR="0" lvl="0" indent="0" algn="just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 подаються </a:t>
            </a: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 01 червня до 01 липня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поточного року</a:t>
            </a: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5112" y="1209617"/>
            <a:ext cx="487885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ДЯКУЮ ЗА УВАГУ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31100" y="2153335"/>
            <a:ext cx="525064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ЛЮДМИЛА ГОНЧАРЕНКО,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ДИРЕКТОР ДЕПАРТАМЕНТУ АГРОПРОМИСЛОВОГО РОЗВИТКУ ЛЬВІВСЬКОЇ ОДА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1100" y="3249038"/>
            <a:ext cx="531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Тел.:+ 38 (067) 802-85-20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81" y="1532749"/>
            <a:ext cx="1792984" cy="1689422"/>
          </a:xfrm>
          <a:prstGeom prst="rect">
            <a:avLst/>
          </a:prstGeom>
        </p:spPr>
      </p:pic>
      <p:cxnSp>
        <p:nvCxnSpPr>
          <p:cNvPr id="6" name="Пряма сполучна лінія 5"/>
          <p:cNvCxnSpPr/>
          <p:nvPr/>
        </p:nvCxnSpPr>
        <p:spPr>
          <a:xfrm>
            <a:off x="4264138" y="1521426"/>
            <a:ext cx="0" cy="1755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s://mail.ukr.net/attach/resize/16770821202401613736/1?size=preview_deskto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81" y="4174671"/>
            <a:ext cx="1982799" cy="19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30C66-2371-9A71-0765-16A8FCE44606}"/>
              </a:ext>
            </a:extLst>
          </p:cNvPr>
          <p:cNvSpPr txBox="1"/>
          <p:nvPr/>
        </p:nvSpPr>
        <p:spPr>
          <a:xfrm>
            <a:off x="2053490" y="6079671"/>
            <a:ext cx="2196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VIBER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АГРАРІЇ ЛЬВІВЩИНИ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A00D6AA-C60A-9D72-A9A7-EEF09675B8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A18CE7-93F5-A839-8B25-22A26C72D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893" y="4174671"/>
            <a:ext cx="1904999" cy="1904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08A81-1EC2-7815-BD47-1E9E53DE664B}"/>
              </a:ext>
            </a:extLst>
          </p:cNvPr>
          <p:cNvSpPr txBox="1"/>
          <p:nvPr/>
        </p:nvSpPr>
        <p:spPr>
          <a:xfrm>
            <a:off x="8671893" y="6079671"/>
            <a:ext cx="2151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КОМПЛЕКСНА ПРОГРАМА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4017099" y="78551"/>
            <a:ext cx="756840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sz="22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ФІНАНСОВА ПІДТРИМКА РОЗВИТКУ АГРАРНОГО СЕКТОРУ ЕКОНОМІКИ </a:t>
            </a:r>
            <a:r>
              <a:rPr lang="uk-UA" altLang="ru-RU" sz="2200" b="1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У 2026 РОЦІ </a:t>
            </a:r>
            <a:r>
              <a:rPr lang="uk-UA" altLang="ru-RU" sz="22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З ДЕРЖАВНОГО БЮДЖЕТУ</a:t>
            </a:r>
            <a:endParaRPr lang="uk-UA" sz="2200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826" y="1116024"/>
            <a:ext cx="82680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ФОНД РОЗВИТКУ ПІДПРИЄМНИЦТВА </a:t>
            </a:r>
            <a:r>
              <a:rPr lang="uk-UA" sz="1600" b="1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(Доступні кредити 5-7-9%)        </a:t>
            </a:r>
          </a:p>
          <a:p>
            <a:pPr>
              <a:defRPr/>
            </a:pPr>
            <a:r>
              <a:rPr lang="uk-UA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(Постанова КМУ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від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24.01.2020 №28 (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із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змінами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))</a:t>
            </a:r>
            <a:r>
              <a:rPr lang="uk-UA" sz="1200" b="1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     </a:t>
            </a:r>
            <a:endParaRPr lang="uk-UA" sz="1200" b="1" i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26" y="4330631"/>
            <a:ext cx="826805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ГРАНТИ ДЛЯ БІЗНЕСУ В РАМКАХ ДЕРЖАВНОЇ ПРОГРАМИ «</a:t>
            </a:r>
            <a:r>
              <a:rPr lang="uk-UA" sz="1600" b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єРОБОТА</a:t>
            </a: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»    </a:t>
            </a:r>
          </a:p>
          <a:p>
            <a:pPr>
              <a:defRPr/>
            </a:pP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(Постанова КМУ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від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21.06.2022 №738 (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із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змінами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) та Постанова КМУ 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від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24.06.2022 №739 (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із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змінами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)</a:t>
            </a:r>
            <a:endParaRPr lang="uk-UA" sz="1200" i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826" y="2746534"/>
            <a:ext cx="829858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БЮДЖЕТНА СУБСИДІЯ АГРАРІЯМ ЧЕРЕЗ ДАР</a:t>
            </a:r>
          </a:p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(</a:t>
            </a:r>
            <a:r>
              <a:rPr lang="uk-UA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Постанова КМУ від 16.08.2022 № 918</a:t>
            </a:r>
            <a:r>
              <a:rPr lang="en-US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)</a:t>
            </a:r>
            <a:endParaRPr lang="uk-UA" sz="1600" b="1" i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312813" y="1127612"/>
            <a:ext cx="1331641" cy="504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18,0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МЛРД.ГРН.</a:t>
            </a:r>
            <a:endParaRPr lang="uk-UA" sz="1400" b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826" y="1927950"/>
            <a:ext cx="82680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РОЗВИТОК ГАЛУЗІ ТВАРИННИЦТВА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Постанова КМУ від 06.08.2025 № 950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uk-UA" sz="1600" b="1" i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826" y="5094211"/>
            <a:ext cx="832497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ДЕРЖАВНА ПРОГРАМА ПІДТРИМКИ МІЛІОРАЦІЇ</a:t>
            </a:r>
          </a:p>
          <a:p>
            <a:pPr>
              <a:defRPr/>
            </a:pP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(Постанова КМУ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від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uk-UA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20.10.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2023 № 1110) </a:t>
            </a:r>
            <a:r>
              <a:rPr lang="uk-UA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uk-UA" sz="1200" i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826" y="5837247"/>
            <a:ext cx="832497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СТРАХУВАННЯ СІЛЬСЬКОГОСПОДАРСЬКОЇ ПРОДУКЦІЇ</a:t>
            </a:r>
          </a:p>
          <a:p>
            <a:pPr>
              <a:defRPr/>
            </a:pP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(Постанова КМУ </a:t>
            </a:r>
            <a:r>
              <a:rPr lang="ru-RU" sz="1200" i="1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від</a:t>
            </a:r>
            <a:r>
              <a:rPr lang="ru-RU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09.12.2021 №1342)</a:t>
            </a:r>
            <a:r>
              <a:rPr lang="uk-UA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  </a:t>
            </a:r>
            <a:endParaRPr lang="uk-UA" sz="1200" i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9297316" y="4365315"/>
            <a:ext cx="1331641" cy="494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1,4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МЛРД.ГРН.</a:t>
            </a:r>
            <a:endParaRPr lang="uk-UA" sz="1400" b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9336355" y="2749999"/>
            <a:ext cx="1331641" cy="577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2,5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МЛРД.ГРН.</a:t>
            </a:r>
            <a:endParaRPr lang="uk-UA" sz="1400" b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9328602" y="1935196"/>
            <a:ext cx="13316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5,2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МЛРД.ГРН.</a:t>
            </a:r>
            <a:endParaRPr lang="uk-UA" sz="1400" b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312813" y="5094211"/>
            <a:ext cx="1316144" cy="504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197,0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МЛН.ГРН.</a:t>
            </a:r>
            <a:endParaRPr lang="uk-UA" sz="1400" b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312813" y="5838825"/>
            <a:ext cx="1331641" cy="521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60,0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</a:t>
            </a:r>
          </a:p>
          <a:p>
            <a:pPr algn="ctr"/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МЛН.ГРН.</a:t>
            </a:r>
            <a:endParaRPr lang="uk-UA" sz="1400" b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827" y="3565118"/>
            <a:ext cx="826805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ЧАСТКОВА КОМПЕНСАЦІЯ ВАРТОСТІ СІЛЬСЬКОГОСПОДАРСЬКОЇ ТЕХНІКИ І ОБЛАДНАННЯ </a:t>
            </a:r>
            <a:r>
              <a:rPr lang="uk-UA" sz="1200" i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(Постанова КМУ від 01.03.2017 №130 (із змінами))</a:t>
            </a:r>
            <a:endParaRPr lang="uk-UA" sz="1200" i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344103" y="3574648"/>
            <a:ext cx="1316144" cy="504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1,8 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МЛРД.ГРН.</a:t>
            </a:r>
            <a:endParaRPr lang="uk-UA" sz="1400" b="1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Прямоугольник 15"/>
          <p:cNvSpPr/>
          <p:nvPr/>
        </p:nvSpPr>
        <p:spPr>
          <a:xfrm>
            <a:off x="944785" y="186656"/>
            <a:ext cx="1800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ДЕПАРТАМЕНТ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АГРОПРОМИСЛОВОГО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РОЗВИТКУ ЛЬВІВСЬКОЇ ОДА</a:t>
            </a:r>
            <a:endParaRPr lang="ru-RU" sz="900" dirty="0">
              <a:solidFill>
                <a:srgbClr val="1F497D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8" y="114928"/>
            <a:ext cx="617854" cy="582166"/>
          </a:xfrm>
          <a:prstGeom prst="rect">
            <a:avLst/>
          </a:prstGeom>
        </p:spPr>
      </p:pic>
      <p:cxnSp>
        <p:nvCxnSpPr>
          <p:cNvPr id="10" name="Прямая соединительная линия 16"/>
          <p:cNvCxnSpPr/>
          <p:nvPr/>
        </p:nvCxnSpPr>
        <p:spPr>
          <a:xfrm>
            <a:off x="903648" y="194308"/>
            <a:ext cx="0" cy="502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99" y="1670964"/>
            <a:ext cx="2789969" cy="1955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514" y="5266185"/>
            <a:ext cx="1500901" cy="1486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7768" y="105774"/>
            <a:ext cx="6657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ДЕРЖАВНІ ПРОГРАМИ У 2026 РОЦІ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" y="103811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920026" y="125317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кутник 7"/>
          <p:cNvSpPr/>
          <p:nvPr/>
        </p:nvSpPr>
        <p:spPr>
          <a:xfrm>
            <a:off x="344683" y="951286"/>
            <a:ext cx="102269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>
                <a:solidFill>
                  <a:srgbClr val="1F497D">
                    <a:lumMod val="75000"/>
                  </a:srgbClr>
                </a:solidFill>
                <a:latin typeface="Calibri" panose="020F0502020204030204"/>
                <a:cs typeface="Times New Roman" panose="02020603050405020304" pitchFamily="18" charset="0"/>
              </a:rPr>
              <a:t>БЮДЖЕТНА ПІДТРИМКА ЄС АГРАРІЯМ УКРАЇНИ - ДАР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344682" y="1388877"/>
            <a:ext cx="10600125" cy="7540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Бюджетна програма КПКВК 2801500 «Підтримка фермерських господарств та інших виробників сільськогосподарської продукції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Постанова КМУ від 16.08.2022 № 918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Заявки подаються </a:t>
            </a:r>
            <a: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через</a:t>
            </a:r>
            <a:r>
              <a:rPr lang="uk-UA" sz="14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Державний аграрний реєстр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44682" y="217305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Бюджетна субсидія надається в розмірі:</a:t>
            </a:r>
          </a:p>
          <a:p>
            <a: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- 4000 грн на 1 га  с/г угідь  ( до 120 га)</a:t>
            </a:r>
            <a:r>
              <a:rPr lang="en-US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;</a:t>
            </a:r>
            <a:endParaRPr lang="uk-UA" sz="1500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  <a:p>
            <a: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- 70</a:t>
            </a:r>
            <a:r>
              <a:rPr lang="en-US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00</a:t>
            </a:r>
            <a: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грн на 1 корову  усіх напрямів продуктивності. (3-100 корів);</a:t>
            </a:r>
            <a:b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</a:br>
            <a: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- 2000 </a:t>
            </a:r>
            <a:r>
              <a:rPr lang="uk-UA" sz="1500" dirty="0" err="1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грн</a:t>
            </a:r>
            <a: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 на 1 особину кіз та овець (до 500 голів)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995" y="3195599"/>
            <a:ext cx="100775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b="1" dirty="0">
                <a:solidFill>
                  <a:srgbClr val="C00000"/>
                </a:solidFill>
                <a:latin typeface="Calibri" panose="020F0502020204030204"/>
              </a:rPr>
              <a:t>Важливо! </a:t>
            </a:r>
          </a:p>
          <a:p>
            <a:r>
              <a:rPr lang="uk-UA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Для отримувачів 2025 року в Державному аграрному реєстрі зазначений напрям буде не активний</a:t>
            </a:r>
            <a:r>
              <a:rPr lang="ru-RU" sz="1500" dirty="0">
                <a:solidFill>
                  <a:srgbClr val="4F81BD">
                    <a:lumMod val="75000"/>
                  </a:srgbClr>
                </a:solidFill>
                <a:latin typeface="Calibri" panose="020F0502020204030204"/>
              </a:rPr>
              <a:t>. </a:t>
            </a:r>
            <a:endParaRPr lang="uk-UA" sz="1500" dirty="0">
              <a:solidFill>
                <a:srgbClr val="4F81BD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Прямокутник 7"/>
          <p:cNvSpPr/>
          <p:nvPr/>
        </p:nvSpPr>
        <p:spPr>
          <a:xfrm>
            <a:off x="344682" y="3916525"/>
            <a:ext cx="1022690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ДЕРЖАВНА ПРОГРАМА ЧАСТКОВОЇ КОМПЕНСАЦІЇ ВАРТОСТІ СІЛЬСЬКОГОСПОДАРСЬКОЇ ТЕХНІКИ ТА ОБЛАДНАННЯ</a:t>
            </a:r>
            <a:endParaRPr lang="uk-UA" sz="16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585" y="4097967"/>
            <a:ext cx="1049927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Компенсація надається в розмірі 25 % від вартості  (без урахування ПДВ) придбаної у вітчизняних виробників техніки й обладнання для агропромислового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комплексу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5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400000" algn="l"/>
              </a:tabLst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Щоб скористатися державною програмою підтримки, </a:t>
            </a:r>
            <a:r>
              <a:rPr kumimoji="0" lang="uk-U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агровиробник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має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0" algn="l"/>
              </a:tabLst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Зареєструватися у Державному агарному реєстрі (ДАР)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0" algn="l"/>
              </a:tabLst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Вибрати постачальника з переліку на сайті Мінекономіки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/>
              </a:rPr>
              <a:t>https://me.gov.ua/view/4af54c3f-5612-4c94-85b9-3a930b9c13c6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0" algn="l"/>
              </a:tabLst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Придбати техніку у відповідного постачальника.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0" algn="l"/>
              </a:tabLst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Оплату за придбану техніку провести через  уповноважений банк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0" algn="l"/>
              </a:tabLst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Подати заявку на компенсацію до уповноваженого банку разом з підтвердними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документами.</a:t>
            </a: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7768" y="105774"/>
            <a:ext cx="6657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ДЕРЖАВНІ ПРОГРАМИ У 2026 РОЦІ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" y="103811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920026" y="125317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кутник 7"/>
          <p:cNvSpPr/>
          <p:nvPr/>
        </p:nvSpPr>
        <p:spPr>
          <a:xfrm>
            <a:off x="562743" y="978554"/>
            <a:ext cx="1066529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ЧАСТКОВЕ ВІДШКОДУВАННЯ ВАРТОСТІ БУДІВНИЦТВА ТА/АБО РЕКОНСТРУКЦІЇ ТВАРИННИЦЬКИХ ФЕРМ І КОМПЛЕКСІВ</a:t>
            </a:r>
            <a:endParaRPr lang="uk-UA" sz="16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245" y="1408082"/>
            <a:ext cx="1045961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Компенсація  </a:t>
            </a: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до 25 % вартості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(без ПДВ) об’єктів, будівництво та/або реконструкція яких розпочалися не раніше 24 лютого 2022 р., у т. ч. вартості обладнання, побудованих та/або реконструйованих і прийнятих в експлуатацію у жовтні — грудні попереднього року та січні — вересні поточного року об’єктів (черг та/або пускових комплексів) для утримання (вирощування та розведення) ВРХ, доїльних залів та </a:t>
            </a:r>
            <a:r>
              <a:rPr lang="uk-UA" sz="1500" dirty="0" err="1">
                <a:solidFill>
                  <a:schemeClr val="accent1">
                    <a:lumMod val="75000"/>
                  </a:schemeClr>
                </a:solidFill>
              </a:rPr>
              <a:t>потужностей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(об’єктів) з переробки побічних продуктів тваринного походження у галузі скотарства, що належать до ІІ і ІІІ категорії.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82179" y="3717580"/>
            <a:ext cx="1066529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ДЕРЖАВНА ПІДІДТРИМКА СІЛЬСЬКОГОСПОДАРСБКИХ ТОВАРОВИРОБНИКІВ, ЯКІ ВИКОРИСТОВУЮТЬ МІЛІОРОВАНІ ЗЕМЛІ</a:t>
            </a:r>
            <a:endParaRPr lang="uk-UA" sz="16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6244" y="4171286"/>
            <a:ext cx="104750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Бюджетна дотація надається  організаціям водокористувачів (</a:t>
            </a:r>
            <a:r>
              <a:rPr lang="uk-UA" sz="1500" noProof="0" dirty="0" err="1">
                <a:solidFill>
                  <a:schemeClr val="accent1">
                    <a:lumMod val="75000"/>
                  </a:schemeClr>
                </a:solidFill>
              </a:rPr>
              <a:t>неприбутков</a:t>
            </a:r>
            <a:r>
              <a:rPr lang="uk-UA" sz="1500" dirty="0" err="1">
                <a:solidFill>
                  <a:schemeClr val="accent1">
                    <a:lumMod val="75000"/>
                  </a:schemeClr>
                </a:solidFill>
              </a:rPr>
              <a:t>им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юридичним особам, створеним власниками та/або користувачами земельних ділянок сільськогосподарського призначення для експлуатації та обслуговування меліоративних систем і надання послуг з гідротехнічної меліорації на відповідній території)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 на безповоротній основі у розмірі </a:t>
            </a:r>
            <a:r>
              <a:rPr lang="uk-UA" sz="1500" b="1" noProof="0" dirty="0">
                <a:solidFill>
                  <a:schemeClr val="accent1">
                    <a:lumMod val="75000"/>
                  </a:schemeClr>
                </a:solidFill>
              </a:rPr>
              <a:t>до 50% вартості витрат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 (без урахування ПДВ), здійснених відповідно до затвердженої в установленому порядку проектної документації робіт з відновлення, реконструкції, модернізації, капітального ремонту насосних </a:t>
            </a:r>
            <a:r>
              <a:rPr lang="uk-UA" sz="1500" noProof="0" dirty="0" smtClean="0">
                <a:solidFill>
                  <a:schemeClr val="accent1">
                    <a:lumMod val="75000"/>
                  </a:schemeClr>
                </a:solidFill>
              </a:rPr>
              <a:t>станцій (не більш як 26 500 гривень на 1 гектар оброблюваних угідь, на яких здійснюється гідротехнічна меліорація). </a:t>
            </a:r>
            <a:endParaRPr lang="uk-UA" sz="1500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2" descr="Сучасні технології будівництва молочно-товарних ферм | Компанія Рау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2" y="1517917"/>
            <a:ext cx="1229555" cy="10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7861" y="2644170"/>
            <a:ext cx="113834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Часткове відшкодування надається за об’єкти, строк будівництва та/або реконструкції яких становить не менше ніж шість місяців від початку будівництва та/або реконструкції об’єкта до дати прийняття в експлуатацію закінченого будівництвом об’єкта.</a:t>
            </a:r>
          </a:p>
          <a:p>
            <a:pPr algn="just">
              <a:lnSpc>
                <a:spcPct val="50000"/>
              </a:lnSpc>
            </a:pPr>
            <a:endParaRPr lang="uk-UA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Заявки подаються до 20 жовтня поточного року через Державний аграрний реєстр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311" y="5672495"/>
            <a:ext cx="1133089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500" noProof="0" dirty="0" smtClean="0">
                <a:solidFill>
                  <a:schemeClr val="accent1">
                    <a:lumMod val="75000"/>
                  </a:schemeClr>
                </a:solidFill>
              </a:rPr>
              <a:t> Дотація 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надається за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введені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 в експлуатацію насосні станції у період з 1 листопада попереднього року до 31 жовтня поточного року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sz="15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50000"/>
              </a:lnSpc>
            </a:pPr>
            <a:endParaRPr lang="uk-UA" sz="15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Заявки </a:t>
            </a:r>
            <a:r>
              <a:rPr lang="uk-UA" sz="1500" b="1" noProof="0" dirty="0">
                <a:solidFill>
                  <a:schemeClr val="accent1">
                    <a:lumMod val="75000"/>
                  </a:schemeClr>
                </a:solidFill>
              </a:rPr>
              <a:t>подаються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 через </a:t>
            </a:r>
            <a:r>
              <a:rPr lang="uk-UA" sz="1500" b="1" noProof="0" dirty="0">
                <a:solidFill>
                  <a:schemeClr val="accent1">
                    <a:lumMod val="75000"/>
                  </a:schemeClr>
                </a:solidFill>
              </a:rPr>
              <a:t>Державний аграрний реєстр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Меліорацію землі в Україні будуть підтримувати на державному рівні —  АГРОПОЛІ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3" y="4198061"/>
            <a:ext cx="1272992" cy="9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7768" y="105774"/>
            <a:ext cx="6657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ДЕРЖАВНІ ПРОГРАМИ У 2026 РОЦІ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" y="103811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920026" y="125317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кутник 7"/>
          <p:cNvSpPr/>
          <p:nvPr/>
        </p:nvSpPr>
        <p:spPr>
          <a:xfrm>
            <a:off x="791106" y="1017893"/>
            <a:ext cx="1036931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СТРАХУВАННЯ СІЛЬСЬКОГОСПОДАРСЬКОЇ ПРОДУКЦІЇ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5686" y="1472405"/>
            <a:ext cx="10351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Підтримка надаватиметься шляхом компенсації </a:t>
            </a: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45%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частини сплачених страхових премій за страхування озимих зернових (пшениця, жито, ячмінь) — на період перезимівлі, повного циклу вирощування та весняно-літній період. </a:t>
            </a:r>
          </a:p>
          <a:p>
            <a:pPr algn="just"/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Сума компенсації, що надається на одного страхувальника протягом бюджетного періоду не може перевищувати </a:t>
            </a: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10 тисяч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розмірів мінімальної заробітної плати, встановленої на 1 січня відповідного року.</a:t>
            </a:r>
          </a:p>
        </p:txBody>
      </p:sp>
      <p:pic>
        <p:nvPicPr>
          <p:cNvPr id="2054" name="Picture 6" descr="Страхування сільгосппродукції: правові питання надання держпідтримки —  Агробізнес сьогод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2" y="1514530"/>
            <a:ext cx="1262475" cy="9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5686" y="2524984"/>
            <a:ext cx="7561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Страхування здійснюватиметься через уповноважені страхові компанії:</a:t>
            </a:r>
          </a:p>
          <a:p>
            <a:pPr marL="285750" indent="-285750" algn="just">
              <a:buFontTx/>
              <a:buChar char="-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АТ «Страхова компанія «ІНГО»;</a:t>
            </a:r>
          </a:p>
          <a:p>
            <a:pPr marL="285750" indent="-285750" algn="just">
              <a:buFontTx/>
              <a:buChar char="-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ПАТ «Страхова компанія «Універсальна».</a:t>
            </a:r>
          </a:p>
          <a:p>
            <a:pPr marL="285750" indent="-285750" algn="just">
              <a:buFontTx/>
              <a:buChar char="-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Страхова компанія “ВУСО”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1041" y="3540647"/>
            <a:ext cx="109190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Заявки </a:t>
            </a: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для отримання компенсації за укладеним договором страхування подаються уповноваженій страховій компанії  </a:t>
            </a:r>
            <a:endParaRPr lang="uk-UA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F7C030-AE09-9404-086A-9F2963FF8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" y="4541593"/>
            <a:ext cx="1217318" cy="86183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ED703DC-8517-F916-031B-529C22A759F2}"/>
              </a:ext>
            </a:extLst>
          </p:cNvPr>
          <p:cNvSpPr/>
          <p:nvPr/>
        </p:nvSpPr>
        <p:spPr>
          <a:xfrm>
            <a:off x="1501040" y="4638765"/>
            <a:ext cx="10426593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Кредити надаються:</a:t>
            </a:r>
          </a:p>
          <a:p>
            <a:pPr fontAlgn="base">
              <a:tabLst>
                <a:tab pos="88900" algn="l"/>
              </a:tabLst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на інвестиційні цілі для мікро та малих підприємств на рівні 9% річних з можливістю зменшення до 5%;</a:t>
            </a:r>
          </a:p>
          <a:p>
            <a:pPr marL="88900" indent="-88900" fontAlgn="base">
              <a:buFontTx/>
              <a:buChar char="-"/>
              <a:tabLst>
                <a:tab pos="88900" algn="l"/>
              </a:tabLst>
            </a:pP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на поповнення оборотного капіталу для всіх підприємств - встановлення компенсаційної ставки  13%- 15% річних;</a:t>
            </a:r>
          </a:p>
          <a:p>
            <a:pPr marL="88900" indent="-88900" fontAlgn="base">
              <a:buFontTx/>
              <a:buChar char="-"/>
              <a:tabLst>
                <a:tab pos="88900" algn="l"/>
              </a:tabLst>
            </a:pP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рефінансування заборгованості за наданими кредитами.</a:t>
            </a:r>
          </a:p>
          <a:p>
            <a:pPr fontAlgn="base"/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Кредит можна залучити у банківських установах, які мають укладену угоду про співпрацю з Фондом розвитку підприємництва</a:t>
            </a:r>
          </a:p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Розмір кредиту: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 від 100 тис. грн до 150 млн. грн. </a:t>
            </a:r>
          </a:p>
          <a:p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0D5B237-8117-0F86-A1E2-8309D1860901}"/>
              </a:ext>
            </a:extLst>
          </p:cNvPr>
          <p:cNvSpPr/>
          <p:nvPr/>
        </p:nvSpPr>
        <p:spPr>
          <a:xfrm>
            <a:off x="791106" y="4070392"/>
            <a:ext cx="1036931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ДЕРЖАВНА ПРОГРАМА 5-7-9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7768" y="105774"/>
            <a:ext cx="6657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ДЕРЖАВНА ПРОГРАМА «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єРОБОТА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" y="103811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920026" y="125317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кутник 7"/>
          <p:cNvSpPr/>
          <p:nvPr/>
        </p:nvSpPr>
        <p:spPr>
          <a:xfrm>
            <a:off x="482179" y="992695"/>
            <a:ext cx="877378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СВІЙ САД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51958" y="2021629"/>
            <a:ext cx="6788597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Розмір гранту: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від 140 тис. до 400 тис. грн. за гектар, але не більше 10,0 млн грн</a:t>
            </a:r>
          </a:p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Умови: 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50% вартості проекту висадки - грант, 50% - власні/кредитні кошти одержувача, створення робочих місць, мати у власності або праві користування землю строком не менше 7 років.</a:t>
            </a:r>
          </a:p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Строк реалізації проекту: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18 місяців з часу отримання бюджетних коштів.</a:t>
            </a:r>
          </a:p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Призначення коштів: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для висадки та облаштування нового саду, ягіднику, винограднику площею від 1 до 25 га з встановленням системи зрошення та водозабору. </a:t>
            </a:r>
          </a:p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Садивний матеріал: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сорти включені до  Реєстру сортів рослин України або Реєстру патентів.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51958" y="4627563"/>
            <a:ext cx="6574285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Отримувач зобов’язується:</a:t>
            </a:r>
            <a:endParaRPr lang="uk-UA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вести діяльність не менше 5 років та сплатити за цей термін </a:t>
            </a:r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50%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гранту  у вигляді податків, зборів та ЄСВ;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створити робочі місця з урахуванням культур насаджень (додаток № 1 до постанови), постійні на стадії висадки (від 5 до 10 осіб), сезонні під час вступу саду у фазу товарного плодоношення але не пізніше 5-го року після висадки (від 125 до 425 осіб)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99" y="1828875"/>
            <a:ext cx="4634777" cy="386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0"/>
          <p:cNvSpPr txBox="1"/>
          <p:nvPr/>
        </p:nvSpPr>
        <p:spPr>
          <a:xfrm>
            <a:off x="7574819" y="1475990"/>
            <a:ext cx="416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Граничні суми співфінансування на гектар, 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</a:rPr>
              <a:t>тис.грн</a:t>
            </a:r>
            <a:endParaRPr lang="uk-UA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451958" y="1376357"/>
            <a:ext cx="9187695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Для  юридичних осіб та фізичних осіб – підприємців 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Заявки подаються через Портал «Дія»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7768" y="105774"/>
            <a:ext cx="6657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ДЕРЖАВНА ПРОГРАМА «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єРОБОТА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" y="103811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920026" y="125317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кутник 7"/>
          <p:cNvSpPr/>
          <p:nvPr/>
        </p:nvSpPr>
        <p:spPr>
          <a:xfrm>
            <a:off x="482179" y="992695"/>
            <a:ext cx="877378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СВОЯ ТЕПЛИЦЯ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451958" y="1376357"/>
            <a:ext cx="9187695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Для  юридичних осіб та фізичних осіб – підприємців 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Заявки подаються через Портал «Дія»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451958" y="1944685"/>
            <a:ext cx="11649846" cy="2631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Розмір гранту: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0,4 - 0,6 га - 2  млн. грн;</a:t>
            </a:r>
          </a:p>
          <a:p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                            0,8 - 1,2 га - 3,5 млн. грн;</a:t>
            </a:r>
          </a:p>
          <a:p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                            1,6 - 2,4 га - 7 млн. грн.</a:t>
            </a:r>
          </a:p>
          <a:p>
            <a:pPr algn="just"/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Умови: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гранти в розмірі 50 % від вартості проекту; </a:t>
            </a:r>
          </a:p>
          <a:p>
            <a:pPr algn="just"/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              право власності або користування землею не менше 7 років;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типовий </a:t>
            </a:r>
            <a:r>
              <a:rPr lang="uk-UA" sz="1500" noProof="0" dirty="0" err="1">
                <a:solidFill>
                  <a:schemeClr val="accent1">
                    <a:lumMod val="75000"/>
                  </a:schemeClr>
                </a:solidFill>
              </a:rPr>
              <a:t>проект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 модульної теплиці затверджується Мінекономіки та розміщується  на офіційному веб-сайті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              вирощування рослин які включені до Реєстру сортів рослин України або  Реєстру патентів    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Строк реалізації проекту: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12 місяців </a:t>
            </a:r>
            <a:r>
              <a:rPr lang="uk-UA" sz="1500" i="1" dirty="0">
                <a:solidFill>
                  <a:schemeClr val="accent1">
                    <a:lumMod val="75000"/>
                  </a:schemeClr>
                </a:solidFill>
              </a:rPr>
              <a:t>(н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евикористаний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залишок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коштів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рахунку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отримувача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завершення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12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місяців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з моменту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зарахування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гранту на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такий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рахунок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i="1" dirty="0" err="1">
                <a:solidFill>
                  <a:schemeClr val="accent1">
                    <a:lumMod val="75000"/>
                  </a:schemeClr>
                </a:solidFill>
              </a:rPr>
              <a:t>повертається</a:t>
            </a:r>
            <a:r>
              <a:rPr lang="ru-RU" sz="1500" i="1" dirty="0">
                <a:solidFill>
                  <a:schemeClr val="accent1">
                    <a:lumMod val="75000"/>
                  </a:schemeClr>
                </a:solidFill>
              </a:rPr>
              <a:t> до державного бюджету)</a:t>
            </a:r>
            <a:endParaRPr lang="uk-UA" sz="15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Призначення: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на будівництво (встановлення) модульної теплиці типового проекту, придбання засобів виробництва (садивного матеріалу, насіння, технологічного обладнання), витрат на введення в експлуатацію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51958" y="4605907"/>
            <a:ext cx="7563038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Отримувач зобов’язується:</a:t>
            </a:r>
            <a:endParaRPr lang="uk-UA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створити не менше 4 постійних та 10 сезонних робочих місць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 на 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1 гектар модульних теплиць, </a:t>
            </a:r>
            <a:r>
              <a:rPr lang="uk-UA" sz="1500" noProof="0" dirty="0">
                <a:solidFill>
                  <a:schemeClr val="accent1">
                    <a:lumMod val="75000"/>
                  </a:schemeClr>
                </a:solidFill>
              </a:rPr>
              <a:t>або залучення до роботи у фермерському господарстві нових членів господарств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 (період працевлаштування сезонних працівників повинен складати не менше 8 місяців протягом року), обов'язкова виплата мінімальної заробітної плати.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забезпечити модульну теплицю джерелом водозабору та зрошенням;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провадити діяльність після закінчення будівництва протягом не менше 3-ох років і сплатити </a:t>
            </a:r>
            <a:r>
              <a:rPr lang="uk-UA" sz="1500" b="1" u="sng" dirty="0">
                <a:solidFill>
                  <a:schemeClr val="accent1">
                    <a:lumMod val="75000"/>
                  </a:schemeClr>
                </a:solidFill>
              </a:rPr>
              <a:t>100%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від суми гранту в державний бюджет у вигляді податків, зборів та </a:t>
            </a:r>
            <a:r>
              <a:rPr lang="uk-UA" sz="1500" dirty="0" err="1">
                <a:solidFill>
                  <a:schemeClr val="accent1">
                    <a:lumMod val="75000"/>
                  </a:schemeClr>
                </a:solidFill>
              </a:rPr>
              <a:t>ЄСВ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0"/>
            <a:endParaRPr lang="uk-UA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3" y="4357492"/>
            <a:ext cx="3150676" cy="24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7768" y="105774"/>
            <a:ext cx="6657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ДЕРЖАВНА ПРОГРАМА «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єРОБОТА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" y="103811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920026" y="125317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кутник 7"/>
          <p:cNvSpPr/>
          <p:nvPr/>
        </p:nvSpPr>
        <p:spPr>
          <a:xfrm>
            <a:off x="482179" y="992695"/>
            <a:ext cx="877378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ГРАНТИ НА БУДІВНИЦТВО НОВИХ ОВОЧЕ- ТА ФРУКТОСХОВИЩ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482179" y="1458709"/>
            <a:ext cx="9187695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Для  юридичних осіб та фізичних осіб – підприємців 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Заявки подаються через Портал «Дія»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957" y="2140167"/>
            <a:ext cx="1150988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Грант надається на безповоротній основі виключно для будівництва одного овочесховища/фруктосховища  відповідно до </a:t>
            </a:r>
            <a:r>
              <a:rPr lang="uk-UA" sz="1500" dirty="0" err="1">
                <a:solidFill>
                  <a:schemeClr val="accent1">
                    <a:lumMod val="75000"/>
                  </a:schemeClr>
                </a:solidFill>
              </a:rPr>
              <a:t>проектної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документації, що передбачає завершення об’єкта будівництва в межах одної черги будівництва (без розподілу на пускові комплекси). </a:t>
            </a:r>
          </a:p>
          <a:p>
            <a:endParaRPr lang="uk-UA" sz="1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Розмір гранту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: до 20,0 млн грн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Умови: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 30% вартості проєкту нового будівництва - грант, 70% - власні/кредитні кошти одержувача; </a:t>
            </a:r>
          </a:p>
          <a:p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               право власності або користування землею не менше 7 років.</a:t>
            </a: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Строк реалізації проєкту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: від 6 до 18 місяців з моменту отримання гранту.</a:t>
            </a:r>
          </a:p>
          <a:p>
            <a:endParaRPr lang="uk-UA" sz="1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Отримувач зобов'язується створити нові робочі місця: </a:t>
            </a:r>
          </a:p>
          <a:p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- для сховищ місткістю від 3 до 6 тис. </a:t>
            </a:r>
            <a:r>
              <a:rPr lang="uk-UA" sz="1500" dirty="0" err="1">
                <a:solidFill>
                  <a:schemeClr val="accent1">
                    <a:lumMod val="75000"/>
                  </a:schemeClr>
                </a:solidFill>
              </a:rPr>
              <a:t>тонн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— не менше 12 постійних працівників;</a:t>
            </a:r>
          </a:p>
          <a:p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- для сховищ місткістю понад 6 тис. </a:t>
            </a:r>
            <a:r>
              <a:rPr lang="uk-UA" sz="1500" dirty="0" err="1">
                <a:solidFill>
                  <a:schemeClr val="accent1">
                    <a:lumMod val="75000"/>
                  </a:schemeClr>
                </a:solidFill>
              </a:rPr>
              <a:t>тонн</a:t>
            </a:r>
            <a:r>
              <a:rPr lang="uk-UA" sz="1500" dirty="0">
                <a:solidFill>
                  <a:schemeClr val="accent1">
                    <a:lumMod val="75000"/>
                  </a:schemeClr>
                </a:solidFill>
              </a:rPr>
              <a:t> — не менше 16 постійних працівників.</a:t>
            </a:r>
          </a:p>
        </p:txBody>
      </p:sp>
      <p:pic>
        <p:nvPicPr>
          <p:cNvPr id="3074" name="Picture 2" descr="Будівництво овочесховищ та фруктосховищ - ТОВ &quot;Каркас Груп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53" y="3977062"/>
            <a:ext cx="4460033" cy="25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60" y="5279518"/>
            <a:ext cx="1636785" cy="13705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5801" y="105774"/>
            <a:ext cx="63692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ДЕРЖАВНА ПРОГРАМА «</a:t>
            </a:r>
            <a:r>
              <a:rPr lang="uk-UA" sz="24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єРОБОТА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9" y="45523"/>
            <a:ext cx="617854" cy="582166"/>
          </a:xfrm>
          <a:prstGeom prst="rect">
            <a:avLst/>
          </a:prstGeom>
        </p:spPr>
      </p:pic>
      <p:grpSp>
        <p:nvGrpSpPr>
          <p:cNvPr id="13" name="Группа 13"/>
          <p:cNvGrpSpPr/>
          <p:nvPr/>
        </p:nvGrpSpPr>
        <p:grpSpPr>
          <a:xfrm>
            <a:off x="985340" y="86721"/>
            <a:ext cx="1800199" cy="539154"/>
            <a:chOff x="971600" y="324998"/>
            <a:chExt cx="2016223" cy="565523"/>
          </a:xfrm>
        </p:grpSpPr>
        <p:sp>
          <p:nvSpPr>
            <p:cNvPr id="14" name="Прямоугольник 15"/>
            <p:cNvSpPr/>
            <p:nvPr/>
          </p:nvSpPr>
          <p:spPr>
            <a:xfrm>
              <a:off x="971600" y="357853"/>
              <a:ext cx="2016223" cy="532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ДЕПАРТАМЕНТ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АГРОПРОМИСЛОВОГО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900" dirty="0">
                  <a:solidFill>
                    <a:srgbClr val="1F497D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РОЗВИТКУ ЛЬВІВСЬКОЇ ОДА</a:t>
              </a:r>
              <a:endParaRPr lang="ru-RU" sz="900" dirty="0">
                <a:solidFill>
                  <a:srgbClr val="1F497D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6"/>
            <p:cNvCxnSpPr/>
            <p:nvPr/>
          </p:nvCxnSpPr>
          <p:spPr>
            <a:xfrm>
              <a:off x="971600" y="324998"/>
              <a:ext cx="0" cy="527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кутник 7"/>
          <p:cNvSpPr/>
          <p:nvPr/>
        </p:nvSpPr>
        <p:spPr>
          <a:xfrm>
            <a:off x="601706" y="742750"/>
            <a:ext cx="990456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ВЛАСНА СПРАВА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590072" y="1100114"/>
            <a:ext cx="919410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</a:rPr>
              <a:t>СММП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 (фізичні особи, фізичні особи-підприємці та юридичні особи)</a:t>
            </a:r>
          </a:p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Заявки подаються з бізнес-планом через Портал Дія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25" y="4603605"/>
            <a:ext cx="2538973" cy="177159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601706" y="1657257"/>
            <a:ext cx="11406792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Розмір гранту: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від 50 тис. грн до 100 тис. грн у разі зобов'язання зареєструватися ФОП протягом 20 робочих днів з дня отримання позитивного рішення про надання гранту</a:t>
            </a:r>
          </a:p>
          <a:p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                            від 100 тис. грн. до 200 тис грн за умови створення 1-го робочого місця після </a:t>
            </a:r>
          </a:p>
          <a:p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                            до 350 тис. грн. за умови створення не менше 2-ох робочих місць</a:t>
            </a:r>
          </a:p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Для молоді віком від 18 до 25 років 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- 200 тис. грн у разі зобов'язання зареєструватися ФОП</a:t>
            </a:r>
          </a:p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Строк реалізації проекту: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6 місяців з часу отримання бюджетних коштів.</a:t>
            </a:r>
          </a:p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Призначення коштів: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на створення або розвиток власного бізнесу.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601706" y="5998173"/>
            <a:ext cx="6248872" cy="7540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b="1" dirty="0">
                <a:solidFill>
                  <a:schemeClr val="accent1">
                    <a:lumMod val="75000"/>
                  </a:schemeClr>
                </a:solidFill>
              </a:rPr>
              <a:t>Отримувачі зобов’язується:</a:t>
            </a:r>
            <a:endParaRPr lang="uk-UA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створити протягом 6 місяців робочі місця на строк не менш як на 24 місяці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сплатити протягом 36 місяців 100% гранту  у вигляді податків, зборів та </a:t>
            </a:r>
            <a:r>
              <a:rPr lang="uk-UA" sz="1400" dirty="0" err="1">
                <a:solidFill>
                  <a:schemeClr val="accent1">
                    <a:lumMod val="75000"/>
                  </a:schemeClr>
                </a:solidFill>
              </a:rPr>
              <a:t>ЄСВ</a:t>
            </a:r>
            <a:endParaRPr lang="uk-U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590072" y="3600306"/>
            <a:ext cx="10051257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Розмір гранту: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1) для члена </a:t>
            </a:r>
            <a:r>
              <a:rPr lang="uk-UA" sz="1400" b="1" noProof="0" dirty="0">
                <a:solidFill>
                  <a:schemeClr val="accent1">
                    <a:lumMod val="75000"/>
                  </a:schemeClr>
                </a:solidFill>
              </a:rPr>
              <a:t>сім’ї у разі зобов’язання створити:</a:t>
            </a:r>
          </a:p>
          <a:p>
            <a:pPr marL="1165225"/>
            <a:r>
              <a:rPr lang="uk-UA" sz="1400" noProof="0" dirty="0">
                <a:solidFill>
                  <a:schemeClr val="accent1">
                    <a:lumMod val="75000"/>
                  </a:schemeClr>
                </a:solidFill>
              </a:rPr>
              <a:t>одне робоче місце - до 250 тис. гривень;</a:t>
            </a:r>
          </a:p>
          <a:p>
            <a:pPr marL="1165225"/>
            <a:r>
              <a:rPr lang="uk-UA" sz="1400" noProof="0" dirty="0">
                <a:solidFill>
                  <a:schemeClr val="accent1">
                    <a:lumMod val="75000"/>
                  </a:schemeClr>
                </a:solidFill>
              </a:rPr>
              <a:t>два робочих місця - від 250 тис. до 500 тис. гривень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165225"/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2) для учасника бойових дій та/або особи з інвалідністю внаслідок війни, зареєстрованих як фізична особа - підприємець, у разі зобов’язання створити:</a:t>
            </a:r>
          </a:p>
          <a:p>
            <a:pPr marL="1165225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одне робоче місце - до 250 тис. гривень;</a:t>
            </a:r>
          </a:p>
          <a:p>
            <a:pPr marL="1165225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два робочих місця - від 250 тис. до 500 тис. гривень;</a:t>
            </a:r>
          </a:p>
          <a:p>
            <a:pPr marL="1165225"/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чотири робочих місця - від 500 тис. до 1000 тис. гривень.</a:t>
            </a:r>
          </a:p>
          <a:p>
            <a:r>
              <a:rPr lang="uk-UA" sz="1400" noProof="0" dirty="0">
                <a:solidFill>
                  <a:schemeClr val="accent1">
                    <a:lumMod val="75000"/>
                  </a:schemeClr>
                </a:solidFill>
              </a:rPr>
              <a:t>Гранти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від 500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до 1000 тис. грн. за </a:t>
            </a:r>
            <a:r>
              <a:rPr lang="uk-UA" sz="1400" noProof="0" dirty="0">
                <a:solidFill>
                  <a:schemeClr val="accent1">
                    <a:lumMod val="75000"/>
                  </a:schemeClr>
                </a:solidFill>
              </a:rPr>
              <a:t>умови співфінансування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не ме</a:t>
            </a:r>
            <a:r>
              <a:rPr lang="uk-UA" sz="1400" noProof="0" dirty="0" err="1">
                <a:solidFill>
                  <a:schemeClr val="accent1">
                    <a:lumMod val="75000"/>
                  </a:schemeClr>
                </a:solidFill>
              </a:rPr>
              <a:t>нше</a:t>
            </a:r>
            <a:r>
              <a:rPr lang="uk-UA" sz="1400" noProof="0" dirty="0">
                <a:solidFill>
                  <a:schemeClr val="accent1">
                    <a:lumMod val="75000"/>
                  </a:schemeClr>
                </a:solidFill>
              </a:rPr>
              <a:t> 30 % власними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коштами</a:t>
            </a:r>
            <a:endParaRPr lang="uk-UA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Строк реалізації проекту: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36 місяців з часу отримання бюджетних коштів.</a:t>
            </a:r>
          </a:p>
          <a:p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Призначення коштів: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на створення або розвиток власного бізнесу</a:t>
            </a:r>
          </a:p>
        </p:txBody>
      </p:sp>
      <p:sp>
        <p:nvSpPr>
          <p:cNvPr id="9" name="Прямокутник 7"/>
          <p:cNvSpPr/>
          <p:nvPr/>
        </p:nvSpPr>
        <p:spPr>
          <a:xfrm>
            <a:off x="590072" y="3261752"/>
            <a:ext cx="9904563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ВЛАСНА СПРАВА ДЛЯ УЧАСНИКІВ БОЙОВИХ ДІЙ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2635</Words>
  <Application>Microsoft Office PowerPoint</Application>
  <PresentationFormat>Широкий екран</PresentationFormat>
  <Paragraphs>261</Paragraphs>
  <Slides>15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Bookman Old Style</vt:lpstr>
      <vt:lpstr>Calibri</vt:lpstr>
      <vt:lpstr>Calibri Light</vt:lpstr>
      <vt:lpstr>Tahoma</vt:lpstr>
      <vt:lpstr>Times New Roman</vt:lpstr>
      <vt:lpstr>Wingdings</vt:lpstr>
      <vt:lpstr>Office Theme</vt:lpstr>
      <vt:lpstr>9_Тема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Департамент АПР</cp:lastModifiedBy>
  <cp:revision>17</cp:revision>
  <cp:lastPrinted>2026-02-23T14:13:13Z</cp:lastPrinted>
  <dcterms:created xsi:type="dcterms:W3CDTF">2026-02-12T08:36:00Z</dcterms:created>
  <dcterms:modified xsi:type="dcterms:W3CDTF">2026-02-23T15:51:49Z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B4A289E51E404E739DA1B650A25F10B4_12</vt:lpwstr>
  </property>
  <property fmtid="{D5CDD505-2E9C-101B-9397-08002B2CF9AE}" pid="3" name="KSOProductBuildVer">
    <vt:lpwstr>1033-12.2.0.22222</vt:lpwstr>
  </property>
</Properties>
</file>