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86" r:id="rId2"/>
    <p:sldId id="342" r:id="rId3"/>
    <p:sldId id="290" r:id="rId4"/>
    <p:sldId id="293" r:id="rId5"/>
    <p:sldId id="294" r:id="rId6"/>
    <p:sldId id="295" r:id="rId7"/>
    <p:sldId id="341" r:id="rId8"/>
    <p:sldId id="296" r:id="rId9"/>
    <p:sldId id="343" r:id="rId10"/>
    <p:sldId id="312" r:id="rId11"/>
    <p:sldId id="340" r:id="rId12"/>
  </p:sldIdLst>
  <p:sldSz cx="18288000" cy="10287000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Open Sans ExtraBold" charset="0"/>
      <p:bold r:id="rId18"/>
      <p:italic r:id="rId19"/>
      <p:boldItalic r:id="rId20"/>
    </p:embeddedFont>
    <p:embeddedFont>
      <p:font typeface="Open Sans Bold" charset="0"/>
      <p:regular r:id="rId21"/>
      <p:bold r:id="rId22"/>
    </p:embeddedFont>
    <p:embeddedFont>
      <p:font typeface="Open Sans SemiBold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358"/>
    <a:srgbClr val="5A6B58"/>
    <a:srgbClr val="4F81BD"/>
    <a:srgbClr val="CEEB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66144" autoAdjust="0"/>
  </p:normalViewPr>
  <p:slideViewPr>
    <p:cSldViewPr>
      <p:cViewPr varScale="1">
        <p:scale>
          <a:sx n="50" d="100"/>
          <a:sy n="50" d="100"/>
        </p:scale>
        <p:origin x="-191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8A179-965D-44BA-8412-DAFA371641AF}" type="datetimeFigureOut">
              <a:rPr lang="uk-UA" smtClean="0"/>
              <a:t>24.02.2026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A6CF9-9031-490F-97EB-29308731046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6119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Що для вас означає «кооператив»? Яке ваше ставлення до кооперації? Які ризики Ви вбачаєте у створенні кооперативів?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A6CF9-9031-490F-97EB-29308731046A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453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Які основні виклики стоять перед вашим бізнесом/виробництвом сьогодні?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A6CF9-9031-490F-97EB-29308731046A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2259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Що саме бракує для розвитку бізнесу або кооперації ?( навчання, експертний супровід чи якихось ресурсів)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A6CF9-9031-490F-97EB-29308731046A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2696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A6CF9-9031-490F-97EB-29308731046A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912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9246"/>
            <a:ext cx="17259300" cy="10188509"/>
            <a:chOff x="0" y="0"/>
            <a:chExt cx="23012400" cy="13584678"/>
          </a:xfrm>
        </p:grpSpPr>
        <p:sp>
          <p:nvSpPr>
            <p:cNvPr id="3" name="TextBox 3"/>
            <p:cNvSpPr txBox="1"/>
            <p:nvPr/>
          </p:nvSpPr>
          <p:spPr>
            <a:xfrm>
              <a:off x="0" y="3978449"/>
              <a:ext cx="16681732" cy="2338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85"/>
                </a:lnSpc>
                <a:spcBef>
                  <a:spcPct val="0"/>
                </a:spcBef>
              </a:pPr>
              <a:r>
                <a:rPr lang="uk-UA" sz="5132" b="1" noProof="1">
                  <a:solidFill>
                    <a:srgbClr val="56152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Вшанування внеску сільських жінок в агропродовольчі системи України</a:t>
              </a:r>
            </a:p>
          </p:txBody>
        </p:sp>
        <p:sp>
          <p:nvSpPr>
            <p:cNvPr id="4" name="Freeform 4"/>
            <p:cNvSpPr/>
            <p:nvPr/>
          </p:nvSpPr>
          <p:spPr>
            <a:xfrm rot="-10800000" flipV="1">
              <a:off x="19560069" y="10044450"/>
              <a:ext cx="3452331" cy="3540228"/>
            </a:xfrm>
            <a:custGeom>
              <a:avLst/>
              <a:gdLst/>
              <a:ahLst/>
              <a:cxnLst/>
              <a:rect l="l" t="t" r="r" b="b"/>
              <a:pathLst>
                <a:path w="3452331" h="3540228">
                  <a:moveTo>
                    <a:pt x="0" y="3540228"/>
                  </a:moveTo>
                  <a:lnTo>
                    <a:pt x="3452331" y="3540228"/>
                  </a:lnTo>
                  <a:lnTo>
                    <a:pt x="3452331" y="0"/>
                  </a:lnTo>
                  <a:lnTo>
                    <a:pt x="0" y="0"/>
                  </a:lnTo>
                  <a:lnTo>
                    <a:pt x="0" y="3540228"/>
                  </a:lnTo>
                  <a:close/>
                </a:path>
              </a:pathLst>
            </a:custGeom>
            <a:blipFill>
              <a:blip r:embed="rId2"/>
              <a:stretch>
                <a:fillRect l="-381934" t="-274431" r="-58757" b="-371261"/>
              </a:stretch>
            </a:blipFill>
          </p:spPr>
          <p:txBody>
            <a:bodyPr/>
            <a:lstStyle/>
            <a:p>
              <a:endParaRPr lang="uk-UA" noProof="1"/>
            </a:p>
          </p:txBody>
        </p:sp>
        <p:sp>
          <p:nvSpPr>
            <p:cNvPr id="5" name="Freeform 5"/>
            <p:cNvSpPr/>
            <p:nvPr/>
          </p:nvSpPr>
          <p:spPr>
            <a:xfrm rot="-10800000" flipV="1">
              <a:off x="13565898" y="9460141"/>
              <a:ext cx="2486460" cy="2026843"/>
            </a:xfrm>
            <a:custGeom>
              <a:avLst/>
              <a:gdLst/>
              <a:ahLst/>
              <a:cxnLst/>
              <a:rect l="l" t="t" r="r" b="b"/>
              <a:pathLst>
                <a:path w="2486460" h="2026843">
                  <a:moveTo>
                    <a:pt x="0" y="2026843"/>
                  </a:moveTo>
                  <a:lnTo>
                    <a:pt x="2486460" y="2026843"/>
                  </a:lnTo>
                  <a:lnTo>
                    <a:pt x="2486460" y="0"/>
                  </a:lnTo>
                  <a:lnTo>
                    <a:pt x="0" y="0"/>
                  </a:lnTo>
                  <a:lnTo>
                    <a:pt x="0" y="2026843"/>
                  </a:lnTo>
                  <a:close/>
                </a:path>
              </a:pathLst>
            </a:custGeom>
            <a:blipFill>
              <a:blip r:embed="rId2"/>
              <a:stretch>
                <a:fillRect l="-216012" t="-605258" r="-631917" b="-939366"/>
              </a:stretch>
            </a:blipFill>
          </p:spPr>
          <p:txBody>
            <a:bodyPr/>
            <a:lstStyle/>
            <a:p>
              <a:endParaRPr lang="uk-UA" noProof="1"/>
            </a:p>
          </p:txBody>
        </p:sp>
        <p:sp>
          <p:nvSpPr>
            <p:cNvPr id="6" name="Freeform 6"/>
            <p:cNvSpPr/>
            <p:nvPr/>
          </p:nvSpPr>
          <p:spPr>
            <a:xfrm rot="-10800000" flipV="1">
              <a:off x="19560069" y="5651344"/>
              <a:ext cx="3307575" cy="3990125"/>
            </a:xfrm>
            <a:custGeom>
              <a:avLst/>
              <a:gdLst/>
              <a:ahLst/>
              <a:cxnLst/>
              <a:rect l="l" t="t" r="r" b="b"/>
              <a:pathLst>
                <a:path w="3307575" h="3990125">
                  <a:moveTo>
                    <a:pt x="0" y="3990125"/>
                  </a:moveTo>
                  <a:lnTo>
                    <a:pt x="3307575" y="3990125"/>
                  </a:lnTo>
                  <a:lnTo>
                    <a:pt x="3307575" y="0"/>
                  </a:lnTo>
                  <a:lnTo>
                    <a:pt x="0" y="0"/>
                  </a:lnTo>
                  <a:lnTo>
                    <a:pt x="0" y="3990125"/>
                  </a:lnTo>
                  <a:close/>
                </a:path>
              </a:pathLst>
            </a:custGeom>
            <a:blipFill>
              <a:blip r:embed="rId2"/>
              <a:stretch>
                <a:fillRect l="-567525" t="-558361" r="-450880" b="-652787"/>
              </a:stretch>
            </a:blipFill>
          </p:spPr>
          <p:txBody>
            <a:bodyPr/>
            <a:lstStyle/>
            <a:p>
              <a:endParaRPr lang="uk-UA" noProof="1"/>
            </a:p>
          </p:txBody>
        </p:sp>
        <p:sp>
          <p:nvSpPr>
            <p:cNvPr id="7" name="Freeform 7"/>
            <p:cNvSpPr/>
            <p:nvPr/>
          </p:nvSpPr>
          <p:spPr>
            <a:xfrm rot="5400000" flipV="1">
              <a:off x="12241958" y="9489740"/>
              <a:ext cx="1813156" cy="5807644"/>
            </a:xfrm>
            <a:custGeom>
              <a:avLst/>
              <a:gdLst/>
              <a:ahLst/>
              <a:cxnLst/>
              <a:rect l="l" t="t" r="r" b="b"/>
              <a:pathLst>
                <a:path w="1813156" h="5807644">
                  <a:moveTo>
                    <a:pt x="0" y="5807644"/>
                  </a:moveTo>
                  <a:lnTo>
                    <a:pt x="1813156" y="5807644"/>
                  </a:lnTo>
                  <a:lnTo>
                    <a:pt x="1813156" y="0"/>
                  </a:lnTo>
                  <a:lnTo>
                    <a:pt x="0" y="0"/>
                  </a:lnTo>
                  <a:lnTo>
                    <a:pt x="0" y="5807644"/>
                  </a:lnTo>
                  <a:close/>
                </a:path>
              </a:pathLst>
            </a:custGeom>
            <a:blipFill>
              <a:blip r:embed="rId3"/>
              <a:stretch>
                <a:fillRect l="-820163" t="-299859" r="-950870" b="-426265"/>
              </a:stretch>
            </a:blipFill>
          </p:spPr>
          <p:txBody>
            <a:bodyPr/>
            <a:lstStyle/>
            <a:p>
              <a:endParaRPr lang="uk-UA" noProof="1"/>
            </a:p>
          </p:txBody>
        </p:sp>
        <p:sp>
          <p:nvSpPr>
            <p:cNvPr id="8" name="Freeform 8"/>
            <p:cNvSpPr/>
            <p:nvPr/>
          </p:nvSpPr>
          <p:spPr>
            <a:xfrm rot="10800000" flipV="1">
              <a:off x="19425876" y="3388175"/>
              <a:ext cx="3586524" cy="2006631"/>
            </a:xfrm>
            <a:custGeom>
              <a:avLst/>
              <a:gdLst/>
              <a:ahLst/>
              <a:cxnLst/>
              <a:rect l="l" t="t" r="r" b="b"/>
              <a:pathLst>
                <a:path w="3586524" h="2006631">
                  <a:moveTo>
                    <a:pt x="0" y="2006631"/>
                  </a:moveTo>
                  <a:lnTo>
                    <a:pt x="3586524" y="2006631"/>
                  </a:lnTo>
                  <a:lnTo>
                    <a:pt x="3586524" y="0"/>
                  </a:lnTo>
                  <a:lnTo>
                    <a:pt x="0" y="0"/>
                  </a:lnTo>
                  <a:lnTo>
                    <a:pt x="0" y="2006631"/>
                  </a:lnTo>
                  <a:close/>
                </a:path>
              </a:pathLst>
            </a:custGeom>
            <a:blipFill>
              <a:blip r:embed="rId2"/>
              <a:stretch>
                <a:fillRect l="-117787" t="-559201" r="-298555" b="-645990"/>
              </a:stretch>
            </a:blipFill>
          </p:spPr>
          <p:txBody>
            <a:bodyPr/>
            <a:lstStyle/>
            <a:p>
              <a:endParaRPr lang="uk-UA" noProof="1"/>
            </a:p>
          </p:txBody>
        </p:sp>
        <p:sp>
          <p:nvSpPr>
            <p:cNvPr id="9" name="Freeform 9"/>
            <p:cNvSpPr/>
            <p:nvPr/>
          </p:nvSpPr>
          <p:spPr>
            <a:xfrm rot="-10800000" flipV="1">
              <a:off x="19560069" y="0"/>
              <a:ext cx="3173381" cy="3378013"/>
            </a:xfrm>
            <a:custGeom>
              <a:avLst/>
              <a:gdLst/>
              <a:ahLst/>
              <a:cxnLst/>
              <a:rect l="l" t="t" r="r" b="b"/>
              <a:pathLst>
                <a:path w="3173381" h="3378013">
                  <a:moveTo>
                    <a:pt x="0" y="3378013"/>
                  </a:moveTo>
                  <a:lnTo>
                    <a:pt x="3173382" y="3378013"/>
                  </a:lnTo>
                  <a:lnTo>
                    <a:pt x="3173382" y="0"/>
                  </a:lnTo>
                  <a:lnTo>
                    <a:pt x="0" y="0"/>
                  </a:lnTo>
                  <a:lnTo>
                    <a:pt x="0" y="3378013"/>
                  </a:lnTo>
                  <a:close/>
                </a:path>
              </a:pathLst>
            </a:custGeom>
            <a:blipFill>
              <a:blip r:embed="rId2"/>
              <a:stretch>
                <a:fillRect l="-398925" t="-572127" r="-674910" b="-887416"/>
              </a:stretch>
            </a:blipFill>
          </p:spPr>
          <p:txBody>
            <a:bodyPr/>
            <a:lstStyle/>
            <a:p>
              <a:endParaRPr lang="uk-UA" noProof="1"/>
            </a:p>
          </p:txBody>
        </p:sp>
        <p:sp>
          <p:nvSpPr>
            <p:cNvPr id="10" name="Freeform 10"/>
            <p:cNvSpPr/>
            <p:nvPr/>
          </p:nvSpPr>
          <p:spPr>
            <a:xfrm rot="-10800000" flipH="1" flipV="1">
              <a:off x="15726076" y="9726764"/>
              <a:ext cx="3699800" cy="3857914"/>
            </a:xfrm>
            <a:custGeom>
              <a:avLst/>
              <a:gdLst/>
              <a:ahLst/>
              <a:cxnLst/>
              <a:rect l="l" t="t" r="r" b="b"/>
              <a:pathLst>
                <a:path w="3699800" h="3857914">
                  <a:moveTo>
                    <a:pt x="3699800" y="3857914"/>
                  </a:moveTo>
                  <a:lnTo>
                    <a:pt x="0" y="3857914"/>
                  </a:lnTo>
                  <a:lnTo>
                    <a:pt x="0" y="0"/>
                  </a:lnTo>
                  <a:lnTo>
                    <a:pt x="3699800" y="0"/>
                  </a:lnTo>
                  <a:lnTo>
                    <a:pt x="3699800" y="3857914"/>
                  </a:lnTo>
                  <a:close/>
                </a:path>
              </a:pathLst>
            </a:custGeom>
            <a:blipFill>
              <a:blip r:embed="rId2"/>
              <a:stretch>
                <a:fillRect l="-605690" t="-583072" r="-297305" b="-677288"/>
              </a:stretch>
            </a:blipFill>
          </p:spPr>
          <p:txBody>
            <a:bodyPr/>
            <a:lstStyle/>
            <a:p>
              <a:endParaRPr lang="uk-UA" noProof="1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1531083"/>
              <a:ext cx="8340866" cy="2061716"/>
            </a:xfrm>
            <a:custGeom>
              <a:avLst/>
              <a:gdLst/>
              <a:ahLst/>
              <a:cxnLst/>
              <a:rect l="l" t="t" r="r" b="b"/>
              <a:pathLst>
                <a:path w="8340866" h="2061716">
                  <a:moveTo>
                    <a:pt x="0" y="0"/>
                  </a:moveTo>
                  <a:lnTo>
                    <a:pt x="8340866" y="0"/>
                  </a:lnTo>
                  <a:lnTo>
                    <a:pt x="8340866" y="2061716"/>
                  </a:lnTo>
                  <a:lnTo>
                    <a:pt x="0" y="20617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2599" t="-265348" r="-19974" b="-393171"/>
              </a:stretch>
            </a:blipFill>
          </p:spPr>
          <p:txBody>
            <a:bodyPr/>
            <a:lstStyle/>
            <a:p>
              <a:endParaRPr lang="uk-UA" noProof="1"/>
            </a:p>
          </p:txBody>
        </p:sp>
      </p:grpSp>
      <p:grpSp>
        <p:nvGrpSpPr>
          <p:cNvPr id="12" name="Group 8">
            <a:extLst>
              <a:ext uri="{FF2B5EF4-FFF2-40B4-BE49-F238E27FC236}">
                <a16:creationId xmlns:a16="http://schemas.microsoft.com/office/drawing/2014/main" xmlns="" id="{90176C99-9AC4-550D-0D74-0DBC4E376776}"/>
              </a:ext>
            </a:extLst>
          </p:cNvPr>
          <p:cNvGrpSpPr/>
          <p:nvPr/>
        </p:nvGrpSpPr>
        <p:grpSpPr>
          <a:xfrm>
            <a:off x="905759" y="5581188"/>
            <a:ext cx="13477602" cy="1148365"/>
            <a:chOff x="0" y="0"/>
            <a:chExt cx="17970136" cy="1531154"/>
          </a:xfrm>
        </p:grpSpPr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xmlns="" id="{3CCC7816-1FC9-AD96-43C7-E81C2C705575}"/>
                </a:ext>
              </a:extLst>
            </p:cNvPr>
            <p:cNvSpPr/>
            <p:nvPr/>
          </p:nvSpPr>
          <p:spPr>
            <a:xfrm>
              <a:off x="0" y="0"/>
              <a:ext cx="3607364" cy="1329123"/>
            </a:xfrm>
            <a:custGeom>
              <a:avLst/>
              <a:gdLst/>
              <a:ahLst/>
              <a:cxnLst/>
              <a:rect l="l" t="t" r="r" b="b"/>
              <a:pathLst>
                <a:path w="3607364" h="1329123">
                  <a:moveTo>
                    <a:pt x="0" y="0"/>
                  </a:moveTo>
                  <a:lnTo>
                    <a:pt x="3607364" y="0"/>
                  </a:lnTo>
                  <a:lnTo>
                    <a:pt x="3607364" y="1329123"/>
                  </a:lnTo>
                  <a:lnTo>
                    <a:pt x="0" y="13291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858" t="-14425" b="-498"/>
              </a:stretch>
            </a:blipFill>
          </p:spPr>
          <p:txBody>
            <a:bodyPr/>
            <a:lstStyle/>
            <a:p>
              <a:endParaRPr lang="uk-UA" noProof="1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xmlns="" id="{D127177D-2B4B-C126-9CB1-7A6A61236EA0}"/>
                </a:ext>
              </a:extLst>
            </p:cNvPr>
            <p:cNvSpPr/>
            <p:nvPr/>
          </p:nvSpPr>
          <p:spPr>
            <a:xfrm>
              <a:off x="13356100" y="250736"/>
              <a:ext cx="4614036" cy="911564"/>
            </a:xfrm>
            <a:custGeom>
              <a:avLst/>
              <a:gdLst/>
              <a:ahLst/>
              <a:cxnLst/>
              <a:rect l="l" t="t" r="r" b="b"/>
              <a:pathLst>
                <a:path w="4614036" h="911564">
                  <a:moveTo>
                    <a:pt x="0" y="0"/>
                  </a:moveTo>
                  <a:lnTo>
                    <a:pt x="4614036" y="0"/>
                  </a:lnTo>
                  <a:lnTo>
                    <a:pt x="4614036" y="911564"/>
                  </a:lnTo>
                  <a:lnTo>
                    <a:pt x="0" y="911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498" b="-498"/>
              </a:stretch>
            </a:blipFill>
          </p:spPr>
          <p:txBody>
            <a:bodyPr/>
            <a:lstStyle/>
            <a:p>
              <a:endParaRPr lang="uk-UA" noProof="1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xmlns="" id="{1502FAD8-DE84-A32B-0D57-22DE48FFCDAA}"/>
                </a:ext>
              </a:extLst>
            </p:cNvPr>
            <p:cNvSpPr/>
            <p:nvPr/>
          </p:nvSpPr>
          <p:spPr>
            <a:xfrm>
              <a:off x="8323168" y="79918"/>
              <a:ext cx="4579282" cy="1451236"/>
            </a:xfrm>
            <a:custGeom>
              <a:avLst/>
              <a:gdLst/>
              <a:ahLst/>
              <a:cxnLst/>
              <a:rect l="l" t="t" r="r" b="b"/>
              <a:pathLst>
                <a:path w="4579282" h="1451236">
                  <a:moveTo>
                    <a:pt x="0" y="0"/>
                  </a:moveTo>
                  <a:lnTo>
                    <a:pt x="4579281" y="0"/>
                  </a:lnTo>
                  <a:lnTo>
                    <a:pt x="4579281" y="1451236"/>
                  </a:lnTo>
                  <a:lnTo>
                    <a:pt x="0" y="1451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0570" t="-149509" r="-3782" b="-231604"/>
              </a:stretch>
            </a:blipFill>
          </p:spPr>
          <p:txBody>
            <a:bodyPr/>
            <a:lstStyle/>
            <a:p>
              <a:endParaRPr lang="uk-UA" noProof="1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xmlns="" id="{09CFFAB7-098A-63CD-947F-F2D7AD4E10E3}"/>
                </a:ext>
              </a:extLst>
            </p:cNvPr>
            <p:cNvSpPr/>
            <p:nvPr/>
          </p:nvSpPr>
          <p:spPr>
            <a:xfrm>
              <a:off x="4056285" y="159369"/>
              <a:ext cx="3571863" cy="1292334"/>
            </a:xfrm>
            <a:custGeom>
              <a:avLst/>
              <a:gdLst/>
              <a:ahLst/>
              <a:cxnLst/>
              <a:rect l="l" t="t" r="r" b="b"/>
              <a:pathLst>
                <a:path w="3571863" h="1292334">
                  <a:moveTo>
                    <a:pt x="0" y="0"/>
                  </a:moveTo>
                  <a:lnTo>
                    <a:pt x="3571863" y="0"/>
                  </a:lnTo>
                  <a:lnTo>
                    <a:pt x="3571863" y="1292334"/>
                  </a:lnTo>
                  <a:lnTo>
                    <a:pt x="0" y="1292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31119" b="-24348"/>
              </a:stretch>
            </a:blipFill>
          </p:spPr>
          <p:txBody>
            <a:bodyPr/>
            <a:lstStyle/>
            <a:p>
              <a:endParaRPr lang="uk-UA" noProof="1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0843136" y="3390445"/>
            <a:ext cx="5612638" cy="6708169"/>
          </a:xfrm>
          <a:custGeom>
            <a:avLst/>
            <a:gdLst/>
            <a:ahLst/>
            <a:cxnLst/>
            <a:rect l="l" t="t" r="r" b="b"/>
            <a:pathLst>
              <a:path w="5612638" h="6708169">
                <a:moveTo>
                  <a:pt x="0" y="0"/>
                </a:moveTo>
                <a:lnTo>
                  <a:pt x="5612638" y="0"/>
                </a:lnTo>
                <a:lnTo>
                  <a:pt x="5612638" y="6708169"/>
                </a:lnTo>
                <a:lnTo>
                  <a:pt x="0" y="67081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999"/>
            </a:blip>
            <a:stretch>
              <a:fillRect l="-555927" t="-404667" r="-444870" b="-797132"/>
            </a:stretch>
          </a:blipFill>
        </p:spPr>
        <p:txBody>
          <a:bodyPr/>
          <a:lstStyle/>
          <a:p>
            <a:endParaRPr lang="uk-UA" noProof="1"/>
          </a:p>
        </p:txBody>
      </p:sp>
      <p:sp>
        <p:nvSpPr>
          <p:cNvPr id="4" name="TextBox 4"/>
          <p:cNvSpPr txBox="1"/>
          <p:nvPr/>
        </p:nvSpPr>
        <p:spPr>
          <a:xfrm>
            <a:off x="1170084" y="1025915"/>
            <a:ext cx="14303191" cy="8740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89714" lvl="1" indent="-294857" algn="l">
              <a:lnSpc>
                <a:spcPts val="3823"/>
              </a:lnSpc>
              <a:buFont typeface="Arial"/>
              <a:buChar char="•"/>
            </a:pPr>
            <a:endParaRPr lang="uk-UA" sz="2731" b="1" noProof="1">
              <a:solidFill>
                <a:srgbClr val="205358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589714" lvl="1" indent="-294857" algn="l">
              <a:lnSpc>
                <a:spcPts val="3823"/>
              </a:lnSpc>
              <a:buFont typeface="Arial"/>
              <a:buChar char="•"/>
            </a:pPr>
            <a:r>
              <a:rPr lang="uk-UA" sz="2731" b="1" noProof="1">
                <a:solidFill>
                  <a:srgbClr val="20535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uk-UA" sz="3200" b="1" noProof="1">
                <a:solidFill>
                  <a:srgbClr val="20535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Інформаційна кампанія </a:t>
            </a:r>
          </a:p>
          <a:p>
            <a:pPr marL="294857" lvl="1" algn="l">
              <a:lnSpc>
                <a:spcPts val="3823"/>
              </a:lnSpc>
            </a:pPr>
            <a:r>
              <a:rPr lang="uk-UA" sz="2731" b="1" noProof="1">
                <a:solidFill>
                  <a:srgbClr val="20535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«Економічна безпека сільських жінок» — як захистити себе, свої права і уникати насильства чи шахрайства</a:t>
            </a:r>
          </a:p>
          <a:p>
            <a:pPr marL="294857" lvl="1" algn="l">
              <a:lnSpc>
                <a:spcPts val="3823"/>
              </a:lnSpc>
            </a:pPr>
            <a:endParaRPr lang="uk-UA" sz="2731" b="1" noProof="1">
              <a:solidFill>
                <a:srgbClr val="205358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589714" lvl="1" indent="-294857" algn="l">
              <a:lnSpc>
                <a:spcPts val="3823"/>
              </a:lnSpc>
              <a:buFont typeface="Arial"/>
              <a:buChar char="•"/>
            </a:pPr>
            <a:r>
              <a:rPr lang="uk-UA" sz="3200" b="1" noProof="1">
                <a:solidFill>
                  <a:srgbClr val="20535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Бізнес-майстерні та навчання</a:t>
            </a:r>
          </a:p>
          <a:p>
            <a:pPr marL="294857" lvl="1" algn="l">
              <a:lnSpc>
                <a:spcPts val="3823"/>
              </a:lnSpc>
            </a:pPr>
            <a:r>
              <a:rPr lang="uk-UA" sz="2731" b="1" noProof="1">
                <a:solidFill>
                  <a:srgbClr val="20535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Практичні знання: як рахувати прибуток, продавати, розвивати агробізнес, ставати лідерками</a:t>
            </a:r>
          </a:p>
          <a:p>
            <a:pPr marL="294857" lvl="1" algn="l">
              <a:lnSpc>
                <a:spcPts val="3823"/>
              </a:lnSpc>
            </a:pPr>
            <a:endParaRPr lang="uk-UA" sz="3200" b="1" noProof="1">
              <a:solidFill>
                <a:srgbClr val="205358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589714" lvl="1" indent="-294857" algn="l">
              <a:lnSpc>
                <a:spcPts val="3823"/>
              </a:lnSpc>
              <a:buFont typeface="Arial"/>
              <a:buChar char="•"/>
            </a:pPr>
            <a:r>
              <a:rPr lang="uk-UA" sz="3200" b="1" noProof="1">
                <a:solidFill>
                  <a:srgbClr val="20535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Вишколи зі створення кооперативів</a:t>
            </a:r>
          </a:p>
          <a:p>
            <a:pPr marL="294857" lvl="1" algn="l">
              <a:lnSpc>
                <a:spcPts val="3823"/>
              </a:lnSpc>
            </a:pPr>
            <a:r>
              <a:rPr lang="uk-UA" sz="2731" b="1" noProof="1">
                <a:solidFill>
                  <a:srgbClr val="20535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Як працювати разом, щоб більше виробляти і більше заробляти</a:t>
            </a:r>
          </a:p>
          <a:p>
            <a:pPr marL="294857" lvl="1" algn="l">
              <a:lnSpc>
                <a:spcPts val="3823"/>
              </a:lnSpc>
            </a:pPr>
            <a:endParaRPr lang="uk-UA" sz="2731" b="1" noProof="1">
              <a:solidFill>
                <a:srgbClr val="205358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52057" lvl="1" indent="-457200" algn="l">
              <a:lnSpc>
                <a:spcPts val="3823"/>
              </a:lnSpc>
              <a:buFont typeface="Arial" panose="020B0604020202020204" pitchFamily="34" charset="0"/>
              <a:buChar char="•"/>
            </a:pPr>
            <a:r>
              <a:rPr lang="uk-UA" sz="3200" b="1" noProof="1">
                <a:solidFill>
                  <a:srgbClr val="20535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Курс “Стійкість бізнесу через культуру миру”</a:t>
            </a:r>
          </a:p>
          <a:p>
            <a:pPr marL="294857" lvl="1" algn="l">
              <a:lnSpc>
                <a:spcPts val="3823"/>
              </a:lnSpc>
            </a:pPr>
            <a:r>
              <a:rPr lang="uk-UA" sz="2731" b="1" noProof="1">
                <a:solidFill>
                  <a:srgbClr val="20535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Як будувати довіру, домовлятися, вирішувати конфлікти без втрат</a:t>
            </a:r>
          </a:p>
          <a:p>
            <a:pPr marL="294857" lvl="1" algn="l">
              <a:lnSpc>
                <a:spcPts val="3823"/>
              </a:lnSpc>
            </a:pPr>
            <a:endParaRPr lang="uk-UA" sz="3200" b="1" noProof="1">
              <a:solidFill>
                <a:srgbClr val="205358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52057" lvl="1" indent="-457200" algn="l">
              <a:lnSpc>
                <a:spcPts val="3823"/>
              </a:lnSpc>
              <a:buFont typeface="Arial" panose="020B0604020202020204" pitchFamily="34" charset="0"/>
              <a:buChar char="•"/>
            </a:pPr>
            <a:r>
              <a:rPr lang="uk-UA" sz="3200" b="1" noProof="1">
                <a:solidFill>
                  <a:srgbClr val="20535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Щорічні форуми та зустрічі</a:t>
            </a:r>
          </a:p>
          <a:p>
            <a:pPr marL="294857" lvl="1" algn="l">
              <a:lnSpc>
                <a:spcPts val="3823"/>
              </a:lnSpc>
            </a:pPr>
            <a:r>
              <a:rPr lang="uk-UA" sz="2731" b="1" noProof="1">
                <a:solidFill>
                  <a:srgbClr val="20535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Обмін досвідом, нові знайомства, партнери, підтримка та можливості для розвитку</a:t>
            </a:r>
          </a:p>
        </p:txBody>
      </p:sp>
      <p:sp>
        <p:nvSpPr>
          <p:cNvPr id="5" name="Freeform 5"/>
          <p:cNvSpPr/>
          <p:nvPr/>
        </p:nvSpPr>
        <p:spPr>
          <a:xfrm>
            <a:off x="-1600200" y="4986247"/>
            <a:ext cx="7111818" cy="7186739"/>
          </a:xfrm>
          <a:custGeom>
            <a:avLst/>
            <a:gdLst/>
            <a:ahLst/>
            <a:cxnLst/>
            <a:rect l="l" t="t" r="r" b="b"/>
            <a:pathLst>
              <a:path w="7111818" h="7186739">
                <a:moveTo>
                  <a:pt x="0" y="0"/>
                </a:moveTo>
                <a:lnTo>
                  <a:pt x="7111818" y="0"/>
                </a:lnTo>
                <a:lnTo>
                  <a:pt x="7111818" y="7186739"/>
                </a:lnTo>
                <a:lnTo>
                  <a:pt x="0" y="71867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</a:blip>
            <a:stretch>
              <a:fillRect l="-387818" t="-403634" r="-660198" b="-1102088"/>
            </a:stretch>
          </a:blipFill>
        </p:spPr>
        <p:txBody>
          <a:bodyPr/>
          <a:lstStyle/>
          <a:p>
            <a:endParaRPr lang="uk-UA" noProof="1"/>
          </a:p>
        </p:txBody>
      </p:sp>
      <p:sp>
        <p:nvSpPr>
          <p:cNvPr id="7" name="Freeform 7"/>
          <p:cNvSpPr/>
          <p:nvPr/>
        </p:nvSpPr>
        <p:spPr>
          <a:xfrm>
            <a:off x="14250197" y="-2691645"/>
            <a:ext cx="6399707" cy="6467127"/>
          </a:xfrm>
          <a:custGeom>
            <a:avLst/>
            <a:gdLst/>
            <a:ahLst/>
            <a:cxnLst/>
            <a:rect l="l" t="t" r="r" b="b"/>
            <a:pathLst>
              <a:path w="6399707" h="6467127">
                <a:moveTo>
                  <a:pt x="0" y="0"/>
                </a:moveTo>
                <a:lnTo>
                  <a:pt x="6399707" y="0"/>
                </a:lnTo>
                <a:lnTo>
                  <a:pt x="6399707" y="6467127"/>
                </a:lnTo>
                <a:lnTo>
                  <a:pt x="0" y="64671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</a:blip>
            <a:stretch>
              <a:fillRect l="-387818" t="-403634" r="-660198" b="-1102088"/>
            </a:stretch>
          </a:blipFill>
        </p:spPr>
        <p:txBody>
          <a:bodyPr/>
          <a:lstStyle/>
          <a:p>
            <a:endParaRPr lang="uk-UA" noProof="1"/>
          </a:p>
        </p:txBody>
      </p:sp>
      <p:sp>
        <p:nvSpPr>
          <p:cNvPr id="8" name="Freeform 8"/>
          <p:cNvSpPr/>
          <p:nvPr/>
        </p:nvSpPr>
        <p:spPr>
          <a:xfrm rot="7275689">
            <a:off x="10438623" y="1615449"/>
            <a:ext cx="15698753" cy="13101566"/>
          </a:xfrm>
          <a:custGeom>
            <a:avLst/>
            <a:gdLst/>
            <a:ahLst/>
            <a:cxnLst/>
            <a:rect l="l" t="t" r="r" b="b"/>
            <a:pathLst>
              <a:path w="15698753" h="13101566">
                <a:moveTo>
                  <a:pt x="0" y="0"/>
                </a:moveTo>
                <a:lnTo>
                  <a:pt x="15698754" y="0"/>
                </a:lnTo>
                <a:lnTo>
                  <a:pt x="15698754" y="13101566"/>
                </a:lnTo>
                <a:lnTo>
                  <a:pt x="0" y="131015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281" r="-14109" b="-7606"/>
            </a:stretch>
          </a:blipFill>
        </p:spPr>
        <p:txBody>
          <a:bodyPr/>
          <a:lstStyle/>
          <a:p>
            <a:endParaRPr lang="uk-UA" noProof="1"/>
          </a:p>
        </p:txBody>
      </p:sp>
      <p:sp>
        <p:nvSpPr>
          <p:cNvPr id="9" name="Freeform 9"/>
          <p:cNvSpPr/>
          <p:nvPr/>
        </p:nvSpPr>
        <p:spPr>
          <a:xfrm>
            <a:off x="16655858" y="3515295"/>
            <a:ext cx="1632142" cy="1649337"/>
          </a:xfrm>
          <a:custGeom>
            <a:avLst/>
            <a:gdLst/>
            <a:ahLst/>
            <a:cxnLst/>
            <a:rect l="l" t="t" r="r" b="b"/>
            <a:pathLst>
              <a:path w="1632142" h="1649337">
                <a:moveTo>
                  <a:pt x="0" y="0"/>
                </a:moveTo>
                <a:lnTo>
                  <a:pt x="1632142" y="0"/>
                </a:lnTo>
                <a:lnTo>
                  <a:pt x="1632142" y="1649337"/>
                </a:lnTo>
                <a:lnTo>
                  <a:pt x="0" y="16493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87818" t="-403634" r="-660198" b="-1102088"/>
            </a:stretch>
          </a:blipFill>
        </p:spPr>
        <p:txBody>
          <a:bodyPr/>
          <a:lstStyle/>
          <a:p>
            <a:endParaRPr lang="uk-UA" noProof="1"/>
          </a:p>
        </p:txBody>
      </p:sp>
      <p:sp>
        <p:nvSpPr>
          <p:cNvPr id="10" name="Freeform 10"/>
          <p:cNvSpPr/>
          <p:nvPr/>
        </p:nvSpPr>
        <p:spPr>
          <a:xfrm>
            <a:off x="16699614" y="5164632"/>
            <a:ext cx="1588386" cy="1997350"/>
          </a:xfrm>
          <a:custGeom>
            <a:avLst/>
            <a:gdLst/>
            <a:ahLst/>
            <a:cxnLst/>
            <a:rect l="l" t="t" r="r" b="b"/>
            <a:pathLst>
              <a:path w="1588386" h="1997350">
                <a:moveTo>
                  <a:pt x="0" y="0"/>
                </a:moveTo>
                <a:lnTo>
                  <a:pt x="1588386" y="0"/>
                </a:lnTo>
                <a:lnTo>
                  <a:pt x="1588386" y="1997350"/>
                </a:lnTo>
                <a:lnTo>
                  <a:pt x="0" y="1997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84764" t="-398554" r="-651072" b="-778152"/>
            </a:stretch>
          </a:blipFill>
        </p:spPr>
        <p:txBody>
          <a:bodyPr/>
          <a:lstStyle/>
          <a:p>
            <a:endParaRPr lang="uk-UA" noProof="1"/>
          </a:p>
        </p:txBody>
      </p:sp>
      <p:sp>
        <p:nvSpPr>
          <p:cNvPr id="11" name="Freeform 11"/>
          <p:cNvSpPr/>
          <p:nvPr/>
        </p:nvSpPr>
        <p:spPr>
          <a:xfrm>
            <a:off x="16655858" y="8579617"/>
            <a:ext cx="1632142" cy="1707383"/>
          </a:xfrm>
          <a:custGeom>
            <a:avLst/>
            <a:gdLst/>
            <a:ahLst/>
            <a:cxnLst/>
            <a:rect l="l" t="t" r="r" b="b"/>
            <a:pathLst>
              <a:path w="1632142" h="1707383">
                <a:moveTo>
                  <a:pt x="0" y="0"/>
                </a:moveTo>
                <a:lnTo>
                  <a:pt x="1632142" y="0"/>
                </a:lnTo>
                <a:lnTo>
                  <a:pt x="1632142" y="1707383"/>
                </a:lnTo>
                <a:lnTo>
                  <a:pt x="0" y="17073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9752" t="-394383" r="-627252" b="-771641"/>
            </a:stretch>
          </a:blipFill>
        </p:spPr>
        <p:txBody>
          <a:bodyPr/>
          <a:lstStyle/>
          <a:p>
            <a:endParaRPr lang="uk-UA" noProof="1"/>
          </a:p>
        </p:txBody>
      </p:sp>
      <p:sp>
        <p:nvSpPr>
          <p:cNvPr id="12" name="Freeform 12"/>
          <p:cNvSpPr/>
          <p:nvPr/>
        </p:nvSpPr>
        <p:spPr>
          <a:xfrm>
            <a:off x="16655858" y="7161982"/>
            <a:ext cx="1588386" cy="1417635"/>
          </a:xfrm>
          <a:custGeom>
            <a:avLst/>
            <a:gdLst/>
            <a:ahLst/>
            <a:cxnLst/>
            <a:rect l="l" t="t" r="r" b="b"/>
            <a:pathLst>
              <a:path w="1588386" h="1417635">
                <a:moveTo>
                  <a:pt x="0" y="0"/>
                </a:moveTo>
                <a:lnTo>
                  <a:pt x="1588385" y="0"/>
                </a:lnTo>
                <a:lnTo>
                  <a:pt x="1588385" y="1417635"/>
                </a:lnTo>
                <a:lnTo>
                  <a:pt x="0" y="14176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0236" t="-416790" r="-706733" b="-1141266"/>
            </a:stretch>
          </a:blipFill>
        </p:spPr>
        <p:txBody>
          <a:bodyPr/>
          <a:lstStyle/>
          <a:p>
            <a:endParaRPr lang="uk-UA" noProof="1"/>
          </a:p>
        </p:txBody>
      </p:sp>
      <p:sp>
        <p:nvSpPr>
          <p:cNvPr id="13" name="Freeform 13"/>
          <p:cNvSpPr/>
          <p:nvPr/>
        </p:nvSpPr>
        <p:spPr>
          <a:xfrm>
            <a:off x="16699614" y="0"/>
            <a:ext cx="1544629" cy="1544320"/>
          </a:xfrm>
          <a:custGeom>
            <a:avLst/>
            <a:gdLst/>
            <a:ahLst/>
            <a:cxnLst/>
            <a:rect l="l" t="t" r="r" b="b"/>
            <a:pathLst>
              <a:path w="1544629" h="1544320">
                <a:moveTo>
                  <a:pt x="0" y="0"/>
                </a:moveTo>
                <a:lnTo>
                  <a:pt x="1544629" y="0"/>
                </a:lnTo>
                <a:lnTo>
                  <a:pt x="1544629" y="1544320"/>
                </a:lnTo>
                <a:lnTo>
                  <a:pt x="0" y="15443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19421" t="-431082" r="-493639" b="-1183832"/>
            </a:stretch>
          </a:blipFill>
        </p:spPr>
        <p:txBody>
          <a:bodyPr/>
          <a:lstStyle/>
          <a:p>
            <a:endParaRPr lang="uk-UA" noProof="1"/>
          </a:p>
        </p:txBody>
      </p:sp>
      <p:sp>
        <p:nvSpPr>
          <p:cNvPr id="14" name="Freeform 14"/>
          <p:cNvSpPr/>
          <p:nvPr/>
        </p:nvSpPr>
        <p:spPr>
          <a:xfrm>
            <a:off x="16699614" y="1544320"/>
            <a:ext cx="1544629" cy="1846125"/>
          </a:xfrm>
          <a:custGeom>
            <a:avLst/>
            <a:gdLst/>
            <a:ahLst/>
            <a:cxnLst/>
            <a:rect l="l" t="t" r="r" b="b"/>
            <a:pathLst>
              <a:path w="1544629" h="1846125">
                <a:moveTo>
                  <a:pt x="0" y="0"/>
                </a:moveTo>
                <a:lnTo>
                  <a:pt x="1544629" y="0"/>
                </a:lnTo>
                <a:lnTo>
                  <a:pt x="1544629" y="1846125"/>
                </a:lnTo>
                <a:lnTo>
                  <a:pt x="0" y="18461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55927" t="-404667" r="-444870" b="-797132"/>
            </a:stretch>
          </a:blipFill>
        </p:spPr>
        <p:txBody>
          <a:bodyPr/>
          <a:lstStyle/>
          <a:p>
            <a:endParaRPr lang="uk-UA" noProof="1"/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xmlns="" id="{3DEF66E1-75AD-28FE-3ED2-57970ABD6B36}"/>
              </a:ext>
            </a:extLst>
          </p:cNvPr>
          <p:cNvSpPr txBox="1"/>
          <p:nvPr/>
        </p:nvSpPr>
        <p:spPr>
          <a:xfrm>
            <a:off x="5767403" y="412306"/>
            <a:ext cx="9520725" cy="622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90"/>
              </a:lnSpc>
              <a:spcBef>
                <a:spcPct val="0"/>
              </a:spcBef>
            </a:pPr>
            <a:r>
              <a:rPr lang="uk-UA" sz="3707" b="1" noProof="1">
                <a:solidFill>
                  <a:srgbClr val="20535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ЩО САМЕ ЧЕКАЄ НА ЖІНОК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1343" y="-660431"/>
            <a:ext cx="17259300" cy="10773654"/>
            <a:chOff x="0" y="0"/>
            <a:chExt cx="23012400" cy="14364872"/>
          </a:xfrm>
        </p:grpSpPr>
        <p:sp>
          <p:nvSpPr>
            <p:cNvPr id="3" name="Freeform 3"/>
            <p:cNvSpPr/>
            <p:nvPr/>
          </p:nvSpPr>
          <p:spPr>
            <a:xfrm flipH="1" flipV="1">
              <a:off x="663704" y="0"/>
              <a:ext cx="1415106" cy="5640976"/>
            </a:xfrm>
            <a:custGeom>
              <a:avLst/>
              <a:gdLst/>
              <a:ahLst/>
              <a:cxnLst/>
              <a:rect l="l" t="t" r="r" b="b"/>
              <a:pathLst>
                <a:path w="1415106" h="5640976">
                  <a:moveTo>
                    <a:pt x="1415106" y="5640976"/>
                  </a:moveTo>
                  <a:lnTo>
                    <a:pt x="0" y="5640976"/>
                  </a:lnTo>
                  <a:lnTo>
                    <a:pt x="0" y="0"/>
                  </a:lnTo>
                  <a:lnTo>
                    <a:pt x="1415106" y="0"/>
                  </a:lnTo>
                  <a:lnTo>
                    <a:pt x="1415106" y="5640976"/>
                  </a:lnTo>
                  <a:close/>
                </a:path>
              </a:pathLst>
            </a:custGeom>
            <a:blipFill>
              <a:blip r:embed="rId2"/>
              <a:stretch>
                <a:fillRect l="-916511" t="-269629" r="-1052026" b="-364254"/>
              </a:stretch>
            </a:blipFill>
          </p:spPr>
          <p:txBody>
            <a:bodyPr/>
            <a:lstStyle/>
            <a:p>
              <a:endParaRPr lang="uk-UA" noProof="1"/>
            </a:p>
          </p:txBody>
        </p:sp>
        <p:sp>
          <p:nvSpPr>
            <p:cNvPr id="4" name="Freeform 4"/>
            <p:cNvSpPr/>
            <p:nvPr/>
          </p:nvSpPr>
          <p:spPr>
            <a:xfrm rot="-10800000" flipH="1" flipV="1">
              <a:off x="2831708" y="3243018"/>
              <a:ext cx="1415106" cy="5640976"/>
            </a:xfrm>
            <a:custGeom>
              <a:avLst/>
              <a:gdLst/>
              <a:ahLst/>
              <a:cxnLst/>
              <a:rect l="l" t="t" r="r" b="b"/>
              <a:pathLst>
                <a:path w="1415106" h="5640976">
                  <a:moveTo>
                    <a:pt x="1415107" y="5640976"/>
                  </a:moveTo>
                  <a:lnTo>
                    <a:pt x="0" y="5640976"/>
                  </a:lnTo>
                  <a:lnTo>
                    <a:pt x="0" y="0"/>
                  </a:lnTo>
                  <a:lnTo>
                    <a:pt x="1415107" y="0"/>
                  </a:lnTo>
                  <a:lnTo>
                    <a:pt x="1415107" y="5640976"/>
                  </a:lnTo>
                  <a:close/>
                </a:path>
              </a:pathLst>
            </a:custGeom>
            <a:blipFill>
              <a:blip r:embed="rId2"/>
              <a:stretch>
                <a:fillRect l="-916511" t="-269629" r="-1052026" b="-364254"/>
              </a:stretch>
            </a:blipFill>
          </p:spPr>
          <p:txBody>
            <a:bodyPr/>
            <a:lstStyle/>
            <a:p>
              <a:endParaRPr lang="uk-UA" noProof="1"/>
            </a:p>
          </p:txBody>
        </p:sp>
        <p:sp>
          <p:nvSpPr>
            <p:cNvPr id="5" name="Freeform 5"/>
            <p:cNvSpPr/>
            <p:nvPr/>
          </p:nvSpPr>
          <p:spPr>
            <a:xfrm rot="-10800000" flipV="1">
              <a:off x="2230480" y="1527171"/>
              <a:ext cx="1842458" cy="1530843"/>
            </a:xfrm>
            <a:custGeom>
              <a:avLst/>
              <a:gdLst/>
              <a:ahLst/>
              <a:cxnLst/>
              <a:rect l="l" t="t" r="r" b="b"/>
              <a:pathLst>
                <a:path w="1842458" h="1530843">
                  <a:moveTo>
                    <a:pt x="0" y="1530843"/>
                  </a:moveTo>
                  <a:lnTo>
                    <a:pt x="1842458" y="1530843"/>
                  </a:lnTo>
                  <a:lnTo>
                    <a:pt x="1842458" y="0"/>
                  </a:lnTo>
                  <a:lnTo>
                    <a:pt x="0" y="0"/>
                  </a:lnTo>
                  <a:lnTo>
                    <a:pt x="0" y="1530843"/>
                  </a:lnTo>
                  <a:close/>
                </a:path>
              </a:pathLst>
            </a:custGeom>
            <a:blipFill>
              <a:blip r:embed="rId2"/>
              <a:stretch>
                <a:fillRect l="-222898" t="-616450" r="-655388" b="-948733"/>
              </a:stretch>
            </a:blipFill>
          </p:spPr>
          <p:txBody>
            <a:bodyPr/>
            <a:lstStyle/>
            <a:p>
              <a:endParaRPr lang="uk-UA" noProof="1"/>
            </a:p>
          </p:txBody>
        </p:sp>
        <p:sp>
          <p:nvSpPr>
            <p:cNvPr id="6" name="Freeform 6"/>
            <p:cNvSpPr/>
            <p:nvPr/>
          </p:nvSpPr>
          <p:spPr>
            <a:xfrm rot="-5400000" flipH="1" flipV="1">
              <a:off x="6948295" y="12228070"/>
              <a:ext cx="1415106" cy="2455946"/>
            </a:xfrm>
            <a:custGeom>
              <a:avLst/>
              <a:gdLst/>
              <a:ahLst/>
              <a:cxnLst/>
              <a:rect l="l" t="t" r="r" b="b"/>
              <a:pathLst>
                <a:path w="1415106" h="2455946">
                  <a:moveTo>
                    <a:pt x="1415107" y="2455946"/>
                  </a:moveTo>
                  <a:lnTo>
                    <a:pt x="0" y="2455946"/>
                  </a:lnTo>
                  <a:lnTo>
                    <a:pt x="0" y="0"/>
                  </a:lnTo>
                  <a:lnTo>
                    <a:pt x="1415107" y="0"/>
                  </a:lnTo>
                  <a:lnTo>
                    <a:pt x="1415107" y="2455946"/>
                  </a:lnTo>
                  <a:close/>
                </a:path>
              </a:pathLst>
            </a:custGeom>
            <a:blipFill>
              <a:blip r:embed="rId2"/>
              <a:stretch>
                <a:fillRect l="-916511" t="-619303" r="-1052026" b="-966329"/>
              </a:stretch>
            </a:blipFill>
          </p:spPr>
          <p:txBody>
            <a:bodyPr/>
            <a:lstStyle/>
            <a:p>
              <a:endParaRPr lang="uk-UA" noProof="1"/>
            </a:p>
          </p:txBody>
        </p:sp>
        <p:sp>
          <p:nvSpPr>
            <p:cNvPr id="7" name="Freeform 7"/>
            <p:cNvSpPr/>
            <p:nvPr/>
          </p:nvSpPr>
          <p:spPr>
            <a:xfrm rot="-10800000" flipV="1">
              <a:off x="0" y="5880180"/>
              <a:ext cx="2831708" cy="5346626"/>
            </a:xfrm>
            <a:custGeom>
              <a:avLst/>
              <a:gdLst/>
              <a:ahLst/>
              <a:cxnLst/>
              <a:rect l="l" t="t" r="r" b="b"/>
              <a:pathLst>
                <a:path w="2831708" h="5346626">
                  <a:moveTo>
                    <a:pt x="0" y="5346626"/>
                  </a:moveTo>
                  <a:lnTo>
                    <a:pt x="2831708" y="5346626"/>
                  </a:lnTo>
                  <a:lnTo>
                    <a:pt x="2831708" y="0"/>
                  </a:lnTo>
                  <a:lnTo>
                    <a:pt x="0" y="0"/>
                  </a:lnTo>
                  <a:lnTo>
                    <a:pt x="0" y="5346626"/>
                  </a:lnTo>
                  <a:close/>
                </a:path>
              </a:pathLst>
            </a:custGeom>
            <a:blipFill>
              <a:blip r:embed="rId2"/>
              <a:stretch>
                <a:fillRect l="-467492" t="-257492" r="-372615" b="-346675"/>
              </a:stretch>
            </a:blipFill>
          </p:spPr>
          <p:txBody>
            <a:bodyPr/>
            <a:lstStyle/>
            <a:p>
              <a:endParaRPr lang="uk-UA" noProof="1"/>
            </a:p>
          </p:txBody>
        </p:sp>
        <p:sp>
          <p:nvSpPr>
            <p:cNvPr id="8" name="Freeform 8"/>
            <p:cNvSpPr/>
            <p:nvPr/>
          </p:nvSpPr>
          <p:spPr>
            <a:xfrm>
              <a:off x="2126469" y="7624269"/>
              <a:ext cx="5529379" cy="5662680"/>
            </a:xfrm>
            <a:custGeom>
              <a:avLst/>
              <a:gdLst/>
              <a:ahLst/>
              <a:cxnLst/>
              <a:rect l="l" t="t" r="r" b="b"/>
              <a:pathLst>
                <a:path w="5529379" h="5662680">
                  <a:moveTo>
                    <a:pt x="0" y="0"/>
                  </a:moveTo>
                  <a:lnTo>
                    <a:pt x="5529380" y="0"/>
                  </a:lnTo>
                  <a:lnTo>
                    <a:pt x="5529380" y="5662680"/>
                  </a:lnTo>
                  <a:lnTo>
                    <a:pt x="0" y="56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8146" t="-119935" r="-185460" b="-198888"/>
              </a:stretch>
            </a:blipFill>
          </p:spPr>
          <p:txBody>
            <a:bodyPr/>
            <a:lstStyle/>
            <a:p>
              <a:endParaRPr lang="uk-UA" noProof="1"/>
            </a:p>
          </p:txBody>
        </p:sp>
        <p:sp>
          <p:nvSpPr>
            <p:cNvPr id="9" name="Freeform 9"/>
            <p:cNvSpPr/>
            <p:nvPr/>
          </p:nvSpPr>
          <p:spPr>
            <a:xfrm rot="-10800000" flipV="1">
              <a:off x="4866507" y="11132109"/>
              <a:ext cx="3108552" cy="3232763"/>
            </a:xfrm>
            <a:custGeom>
              <a:avLst/>
              <a:gdLst/>
              <a:ahLst/>
              <a:cxnLst/>
              <a:rect l="l" t="t" r="r" b="b"/>
              <a:pathLst>
                <a:path w="3108552" h="3232763">
                  <a:moveTo>
                    <a:pt x="0" y="3232763"/>
                  </a:moveTo>
                  <a:lnTo>
                    <a:pt x="3108552" y="3232763"/>
                  </a:lnTo>
                  <a:lnTo>
                    <a:pt x="3108552" y="0"/>
                  </a:lnTo>
                  <a:lnTo>
                    <a:pt x="0" y="0"/>
                  </a:lnTo>
                  <a:lnTo>
                    <a:pt x="0" y="3232763"/>
                  </a:lnTo>
                  <a:close/>
                </a:path>
              </a:pathLst>
            </a:custGeom>
            <a:blipFill>
              <a:blip r:embed="rId2"/>
              <a:stretch>
                <a:fillRect l="-386935" t="-566192" r="-651640" b="-882181"/>
              </a:stretch>
            </a:blipFill>
          </p:spPr>
          <p:txBody>
            <a:bodyPr/>
            <a:lstStyle/>
            <a:p>
              <a:endParaRPr lang="uk-UA" noProof="1"/>
            </a:p>
          </p:txBody>
        </p:sp>
        <p:sp>
          <p:nvSpPr>
            <p:cNvPr id="10" name="Freeform 10"/>
            <p:cNvSpPr/>
            <p:nvPr/>
          </p:nvSpPr>
          <p:spPr>
            <a:xfrm rot="-10800000" flipV="1">
              <a:off x="291213" y="12018078"/>
              <a:ext cx="1287231" cy="1297000"/>
            </a:xfrm>
            <a:custGeom>
              <a:avLst/>
              <a:gdLst/>
              <a:ahLst/>
              <a:cxnLst/>
              <a:rect l="l" t="t" r="r" b="b"/>
              <a:pathLst>
                <a:path w="1287231" h="1297000">
                  <a:moveTo>
                    <a:pt x="0" y="1297000"/>
                  </a:moveTo>
                  <a:lnTo>
                    <a:pt x="1287231" y="1297000"/>
                  </a:lnTo>
                  <a:lnTo>
                    <a:pt x="1287231" y="0"/>
                  </a:lnTo>
                  <a:lnTo>
                    <a:pt x="0" y="0"/>
                  </a:lnTo>
                  <a:lnTo>
                    <a:pt x="0" y="1297000"/>
                  </a:lnTo>
                  <a:close/>
                </a:path>
              </a:pathLst>
            </a:custGeom>
            <a:blipFill>
              <a:blip r:embed="rId2"/>
              <a:stretch>
                <a:fillRect l="-1020313" t="-648818" r="-137801" b="-1017082"/>
              </a:stretch>
            </a:blipFill>
          </p:spPr>
          <p:txBody>
            <a:bodyPr/>
            <a:lstStyle/>
            <a:p>
              <a:endParaRPr lang="uk-UA" noProof="1"/>
            </a:p>
          </p:txBody>
        </p:sp>
        <p:sp>
          <p:nvSpPr>
            <p:cNvPr id="11" name="Freeform 11"/>
            <p:cNvSpPr/>
            <p:nvPr/>
          </p:nvSpPr>
          <p:spPr>
            <a:xfrm rot="-10800000" flipV="1">
              <a:off x="1578444" y="12876176"/>
              <a:ext cx="1477483" cy="1488696"/>
            </a:xfrm>
            <a:custGeom>
              <a:avLst/>
              <a:gdLst/>
              <a:ahLst/>
              <a:cxnLst/>
              <a:rect l="l" t="t" r="r" b="b"/>
              <a:pathLst>
                <a:path w="1477483" h="1488696">
                  <a:moveTo>
                    <a:pt x="0" y="1488696"/>
                  </a:moveTo>
                  <a:lnTo>
                    <a:pt x="1477483" y="1488696"/>
                  </a:lnTo>
                  <a:lnTo>
                    <a:pt x="1477483" y="0"/>
                  </a:lnTo>
                  <a:lnTo>
                    <a:pt x="0" y="0"/>
                  </a:lnTo>
                  <a:lnTo>
                    <a:pt x="0" y="1488696"/>
                  </a:lnTo>
                  <a:close/>
                </a:path>
              </a:pathLst>
            </a:custGeom>
            <a:blipFill>
              <a:blip r:embed="rId2"/>
              <a:stretch>
                <a:fillRect l="-1020313" t="-648818" r="-137801" b="-1017082"/>
              </a:stretch>
            </a:blipFill>
          </p:spPr>
          <p:txBody>
            <a:bodyPr/>
            <a:lstStyle/>
            <a:p>
              <a:endParaRPr lang="uk-UA" noProof="1"/>
            </a:p>
          </p:txBody>
        </p:sp>
        <p:sp>
          <p:nvSpPr>
            <p:cNvPr id="12" name="Freeform 12"/>
            <p:cNvSpPr/>
            <p:nvPr/>
          </p:nvSpPr>
          <p:spPr>
            <a:xfrm rot="-10800000" flipV="1">
              <a:off x="9429922" y="12944030"/>
              <a:ext cx="1650894" cy="1371678"/>
            </a:xfrm>
            <a:custGeom>
              <a:avLst/>
              <a:gdLst/>
              <a:ahLst/>
              <a:cxnLst/>
              <a:rect l="l" t="t" r="r" b="b"/>
              <a:pathLst>
                <a:path w="1650894" h="1371678">
                  <a:moveTo>
                    <a:pt x="0" y="1371678"/>
                  </a:moveTo>
                  <a:lnTo>
                    <a:pt x="1650893" y="1371678"/>
                  </a:lnTo>
                  <a:lnTo>
                    <a:pt x="1650893" y="0"/>
                  </a:lnTo>
                  <a:lnTo>
                    <a:pt x="0" y="0"/>
                  </a:lnTo>
                  <a:lnTo>
                    <a:pt x="0" y="1371678"/>
                  </a:lnTo>
                  <a:close/>
                </a:path>
              </a:pathLst>
            </a:custGeom>
            <a:blipFill>
              <a:blip r:embed="rId2"/>
              <a:stretch>
                <a:fillRect l="-222898" t="-616450" r="-655388" b="-948733"/>
              </a:stretch>
            </a:blipFill>
          </p:spPr>
          <p:txBody>
            <a:bodyPr/>
            <a:lstStyle/>
            <a:p>
              <a:endParaRPr lang="uk-UA" noProof="1"/>
            </a:p>
          </p:txBody>
        </p:sp>
        <p:sp>
          <p:nvSpPr>
            <p:cNvPr id="13" name="Freeform 13"/>
            <p:cNvSpPr/>
            <p:nvPr/>
          </p:nvSpPr>
          <p:spPr>
            <a:xfrm rot="-10800000" flipV="1">
              <a:off x="10887580" y="11865377"/>
              <a:ext cx="2123667" cy="1764491"/>
            </a:xfrm>
            <a:custGeom>
              <a:avLst/>
              <a:gdLst/>
              <a:ahLst/>
              <a:cxnLst/>
              <a:rect l="l" t="t" r="r" b="b"/>
              <a:pathLst>
                <a:path w="2123667" h="1764491">
                  <a:moveTo>
                    <a:pt x="0" y="1764492"/>
                  </a:moveTo>
                  <a:lnTo>
                    <a:pt x="2123667" y="1764492"/>
                  </a:lnTo>
                  <a:lnTo>
                    <a:pt x="2123667" y="0"/>
                  </a:lnTo>
                  <a:lnTo>
                    <a:pt x="0" y="0"/>
                  </a:lnTo>
                  <a:lnTo>
                    <a:pt x="0" y="1764492"/>
                  </a:lnTo>
                  <a:close/>
                </a:path>
              </a:pathLst>
            </a:custGeom>
            <a:blipFill>
              <a:blip r:embed="rId2"/>
              <a:stretch>
                <a:fillRect l="-222898" t="-616450" r="-655388" b="-948733"/>
              </a:stretch>
            </a:blipFill>
          </p:spPr>
          <p:txBody>
            <a:bodyPr/>
            <a:lstStyle/>
            <a:p>
              <a:endParaRPr lang="uk-UA" noProof="1"/>
            </a:p>
          </p:txBody>
        </p:sp>
        <p:sp>
          <p:nvSpPr>
            <p:cNvPr id="14" name="Freeform 14"/>
            <p:cNvSpPr/>
            <p:nvPr/>
          </p:nvSpPr>
          <p:spPr>
            <a:xfrm rot="-10800000" flipV="1">
              <a:off x="8587941" y="10733801"/>
              <a:ext cx="2087129" cy="2102969"/>
            </a:xfrm>
            <a:custGeom>
              <a:avLst/>
              <a:gdLst/>
              <a:ahLst/>
              <a:cxnLst/>
              <a:rect l="l" t="t" r="r" b="b"/>
              <a:pathLst>
                <a:path w="2087129" h="2102969">
                  <a:moveTo>
                    <a:pt x="0" y="2102969"/>
                  </a:moveTo>
                  <a:lnTo>
                    <a:pt x="2087129" y="2102969"/>
                  </a:lnTo>
                  <a:lnTo>
                    <a:pt x="2087129" y="0"/>
                  </a:lnTo>
                  <a:lnTo>
                    <a:pt x="0" y="0"/>
                  </a:lnTo>
                  <a:lnTo>
                    <a:pt x="0" y="2102969"/>
                  </a:lnTo>
                  <a:close/>
                </a:path>
              </a:pathLst>
            </a:custGeom>
            <a:blipFill>
              <a:blip r:embed="rId2"/>
              <a:stretch>
                <a:fillRect l="-1020313" t="-648818" r="-137801" b="-1017082"/>
              </a:stretch>
            </a:blipFill>
          </p:spPr>
          <p:txBody>
            <a:bodyPr/>
            <a:lstStyle/>
            <a:p>
              <a:endParaRPr lang="uk-UA" noProof="1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5219227" y="1548308"/>
              <a:ext cx="3571840" cy="1316035"/>
            </a:xfrm>
            <a:custGeom>
              <a:avLst/>
              <a:gdLst/>
              <a:ahLst/>
              <a:cxnLst/>
              <a:rect l="l" t="t" r="r" b="b"/>
              <a:pathLst>
                <a:path w="3571840" h="1316035">
                  <a:moveTo>
                    <a:pt x="0" y="0"/>
                  </a:moveTo>
                  <a:lnTo>
                    <a:pt x="3571840" y="0"/>
                  </a:lnTo>
                  <a:lnTo>
                    <a:pt x="3571840" y="1316035"/>
                  </a:lnTo>
                  <a:lnTo>
                    <a:pt x="0" y="1316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858" t="-14425" b="-498"/>
              </a:stretch>
            </a:blipFill>
          </p:spPr>
          <p:txBody>
            <a:bodyPr/>
            <a:lstStyle/>
            <a:p>
              <a:endParaRPr lang="uk-UA" noProof="1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8443801" y="1796575"/>
              <a:ext cx="4568599" cy="902587"/>
            </a:xfrm>
            <a:custGeom>
              <a:avLst/>
              <a:gdLst/>
              <a:ahLst/>
              <a:cxnLst/>
              <a:rect l="l" t="t" r="r" b="b"/>
              <a:pathLst>
                <a:path w="4568599" h="902587">
                  <a:moveTo>
                    <a:pt x="0" y="0"/>
                  </a:moveTo>
                  <a:lnTo>
                    <a:pt x="4568599" y="0"/>
                  </a:lnTo>
                  <a:lnTo>
                    <a:pt x="4568599" y="902587"/>
                  </a:lnTo>
                  <a:lnTo>
                    <a:pt x="0" y="902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498" b="-498"/>
              </a:stretch>
            </a:blipFill>
          </p:spPr>
          <p:txBody>
            <a:bodyPr/>
            <a:lstStyle/>
            <a:p>
              <a:endParaRPr lang="uk-UA" noProof="1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3460431" y="1627439"/>
              <a:ext cx="4534187" cy="1436944"/>
            </a:xfrm>
            <a:custGeom>
              <a:avLst/>
              <a:gdLst/>
              <a:ahLst/>
              <a:cxnLst/>
              <a:rect l="l" t="t" r="r" b="b"/>
              <a:pathLst>
                <a:path w="4534187" h="1436944">
                  <a:moveTo>
                    <a:pt x="0" y="0"/>
                  </a:moveTo>
                  <a:lnTo>
                    <a:pt x="4534186" y="0"/>
                  </a:lnTo>
                  <a:lnTo>
                    <a:pt x="4534186" y="1436944"/>
                  </a:lnTo>
                  <a:lnTo>
                    <a:pt x="0" y="14369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0570" t="-149509" r="-3782" b="-231604"/>
              </a:stretch>
            </a:blipFill>
          </p:spPr>
          <p:txBody>
            <a:bodyPr/>
            <a:lstStyle/>
            <a:p>
              <a:endParaRPr lang="uk-UA" noProof="1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9235567" y="1706108"/>
              <a:ext cx="3536688" cy="1279607"/>
            </a:xfrm>
            <a:custGeom>
              <a:avLst/>
              <a:gdLst/>
              <a:ahLst/>
              <a:cxnLst/>
              <a:rect l="l" t="t" r="r" b="b"/>
              <a:pathLst>
                <a:path w="3536688" h="1279607">
                  <a:moveTo>
                    <a:pt x="0" y="0"/>
                  </a:moveTo>
                  <a:lnTo>
                    <a:pt x="3536689" y="0"/>
                  </a:lnTo>
                  <a:lnTo>
                    <a:pt x="3536689" y="1279607"/>
                  </a:lnTo>
                  <a:lnTo>
                    <a:pt x="0" y="12796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31119" b="-24348"/>
              </a:stretch>
            </a:blipFill>
          </p:spPr>
          <p:txBody>
            <a:bodyPr/>
            <a:lstStyle/>
            <a:p>
              <a:endParaRPr lang="uk-UA" noProof="1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6073943" y="3386036"/>
              <a:ext cx="16205361" cy="1918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33"/>
                </a:lnSpc>
                <a:spcBef>
                  <a:spcPct val="0"/>
                </a:spcBef>
              </a:pPr>
              <a:r>
                <a:rPr lang="uk-UA" sz="8595" b="1" noProof="1">
                  <a:solidFill>
                    <a:srgbClr val="56152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Приєднуйтесь!</a:t>
              </a:r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1F59BD27-2748-D989-F680-9305332FE63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8205" t="24967" r="16795" b="25716"/>
          <a:stretch>
            <a:fillRect/>
          </a:stretch>
        </p:blipFill>
        <p:spPr>
          <a:xfrm>
            <a:off x="13178856" y="4255199"/>
            <a:ext cx="4242205" cy="402327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45A4D48-8581-9D3C-96D8-8DFAC1EE5FA1}"/>
              </a:ext>
            </a:extLst>
          </p:cNvPr>
          <p:cNvSpPr txBox="1"/>
          <p:nvPr/>
        </p:nvSpPr>
        <p:spPr>
          <a:xfrm>
            <a:off x="14051316" y="3502478"/>
            <a:ext cx="25844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Facebook</a:t>
            </a:r>
            <a:endParaRPr lang="uk-UA" sz="4400" b="1" dirty="0"/>
          </a:p>
        </p:txBody>
      </p:sp>
      <p:pic>
        <p:nvPicPr>
          <p:cNvPr id="23" name="Рисунок 22" descr="Зображення, що містить текст, білий, візерунок&#10;&#10;Вміст на основі ШІ може бути неправильним.">
            <a:extLst>
              <a:ext uri="{FF2B5EF4-FFF2-40B4-BE49-F238E27FC236}">
                <a16:creationId xmlns:a16="http://schemas.microsoft.com/office/drawing/2014/main" xmlns="" id="{44D2D8F8-D650-EDD3-2E2C-C61A5C761B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9" t="25686" r="14565" b="25365"/>
          <a:stretch>
            <a:fillRect/>
          </a:stretch>
        </p:blipFill>
        <p:spPr>
          <a:xfrm>
            <a:off x="8357664" y="4321701"/>
            <a:ext cx="4358031" cy="392906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AFD1DA2-3EB4-093A-C5FC-BD640D646A92}"/>
              </a:ext>
            </a:extLst>
          </p:cNvPr>
          <p:cNvSpPr txBox="1"/>
          <p:nvPr/>
        </p:nvSpPr>
        <p:spPr>
          <a:xfrm>
            <a:off x="9159240" y="3502478"/>
            <a:ext cx="3126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Instagram</a:t>
            </a:r>
            <a:endParaRPr lang="uk-UA" sz="4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F5F5113-7979-BB31-DD00-FE55A45F4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14AF0689-8E8B-5DF3-A599-3468B4281642}"/>
              </a:ext>
            </a:extLst>
          </p:cNvPr>
          <p:cNvSpPr/>
          <p:nvPr/>
        </p:nvSpPr>
        <p:spPr>
          <a:xfrm rot="-10800000" flipV="1">
            <a:off x="957524" y="254530"/>
            <a:ext cx="1538882" cy="6437934"/>
          </a:xfrm>
          <a:custGeom>
            <a:avLst/>
            <a:gdLst/>
            <a:ahLst/>
            <a:cxnLst/>
            <a:rect l="l" t="t" r="r" b="b"/>
            <a:pathLst>
              <a:path w="1538882" h="6437934">
                <a:moveTo>
                  <a:pt x="0" y="6437934"/>
                </a:moveTo>
                <a:lnTo>
                  <a:pt x="1538882" y="6437934"/>
                </a:lnTo>
                <a:lnTo>
                  <a:pt x="1538882" y="0"/>
                </a:lnTo>
                <a:lnTo>
                  <a:pt x="0" y="0"/>
                </a:lnTo>
                <a:lnTo>
                  <a:pt x="0" y="6437934"/>
                </a:lnTo>
                <a:close/>
              </a:path>
            </a:pathLst>
          </a:custGeom>
          <a:blipFill>
            <a:blip r:embed="rId2"/>
            <a:stretch>
              <a:fillRect l="-943676" t="-155281" r="-1111494" b="-473286"/>
            </a:stretch>
          </a:blipFill>
        </p:spPr>
        <p:txBody>
          <a:bodyPr/>
          <a:lstStyle/>
          <a:p>
            <a:endParaRPr lang="uk-UA" noProof="1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xmlns="" id="{C9D03461-7C5F-D95D-06F8-835DC1248279}"/>
              </a:ext>
            </a:extLst>
          </p:cNvPr>
          <p:cNvSpPr/>
          <p:nvPr/>
        </p:nvSpPr>
        <p:spPr>
          <a:xfrm rot="-10800000" flipV="1">
            <a:off x="743886" y="5736650"/>
            <a:ext cx="2011467" cy="4639832"/>
          </a:xfrm>
          <a:custGeom>
            <a:avLst/>
            <a:gdLst/>
            <a:ahLst/>
            <a:cxnLst/>
            <a:rect l="l" t="t" r="r" b="b"/>
            <a:pathLst>
              <a:path w="2011467" h="4639832">
                <a:moveTo>
                  <a:pt x="0" y="4639832"/>
                </a:moveTo>
                <a:lnTo>
                  <a:pt x="2011467" y="4639832"/>
                </a:lnTo>
                <a:lnTo>
                  <a:pt x="2011467" y="0"/>
                </a:lnTo>
                <a:lnTo>
                  <a:pt x="0" y="0"/>
                </a:lnTo>
                <a:lnTo>
                  <a:pt x="0" y="4639832"/>
                </a:lnTo>
                <a:close/>
              </a:path>
            </a:pathLst>
          </a:custGeom>
          <a:blipFill>
            <a:blip r:embed="rId2"/>
            <a:stretch>
              <a:fillRect l="-567393" t="-147291" r="-460432" b="-444192"/>
            </a:stretch>
          </a:blipFill>
        </p:spPr>
        <p:txBody>
          <a:bodyPr/>
          <a:lstStyle/>
          <a:p>
            <a:endParaRPr lang="uk-UA" noProof="1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xmlns="" id="{8B31657A-1BB6-7F3C-4BB8-96EF01863994}"/>
              </a:ext>
            </a:extLst>
          </p:cNvPr>
          <p:cNvSpPr/>
          <p:nvPr/>
        </p:nvSpPr>
        <p:spPr>
          <a:xfrm rot="-10800000" flipV="1">
            <a:off x="4271742" y="6051304"/>
            <a:ext cx="1992511" cy="2019206"/>
          </a:xfrm>
          <a:custGeom>
            <a:avLst/>
            <a:gdLst/>
            <a:ahLst/>
            <a:cxnLst/>
            <a:rect l="l" t="t" r="r" b="b"/>
            <a:pathLst>
              <a:path w="1992511" h="2019206">
                <a:moveTo>
                  <a:pt x="0" y="2019206"/>
                </a:moveTo>
                <a:lnTo>
                  <a:pt x="1992510" y="2019206"/>
                </a:lnTo>
                <a:lnTo>
                  <a:pt x="1992510" y="0"/>
                </a:lnTo>
                <a:lnTo>
                  <a:pt x="0" y="0"/>
                </a:lnTo>
                <a:lnTo>
                  <a:pt x="0" y="2019206"/>
                </a:lnTo>
                <a:close/>
              </a:path>
            </a:pathLst>
          </a:custGeom>
          <a:blipFill>
            <a:blip r:embed="rId2"/>
            <a:stretch>
              <a:fillRect l="-377468" t="-338454" r="-661087" b="-1150471"/>
            </a:stretch>
          </a:blipFill>
        </p:spPr>
        <p:txBody>
          <a:bodyPr/>
          <a:lstStyle/>
          <a:p>
            <a:endParaRPr lang="uk-UA" noProof="1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xmlns="" id="{1C4B8041-CE92-7405-FA03-66F2B55B8F6A}"/>
              </a:ext>
            </a:extLst>
          </p:cNvPr>
          <p:cNvSpPr/>
          <p:nvPr/>
        </p:nvSpPr>
        <p:spPr>
          <a:xfrm rot="-10800000" flipV="1">
            <a:off x="2827876" y="5212443"/>
            <a:ext cx="1125987" cy="3980808"/>
          </a:xfrm>
          <a:custGeom>
            <a:avLst/>
            <a:gdLst/>
            <a:ahLst/>
            <a:cxnLst/>
            <a:rect l="l" t="t" r="r" b="b"/>
            <a:pathLst>
              <a:path w="1125987" h="3980808">
                <a:moveTo>
                  <a:pt x="0" y="3980808"/>
                </a:moveTo>
                <a:lnTo>
                  <a:pt x="1125988" y="3980808"/>
                </a:lnTo>
                <a:lnTo>
                  <a:pt x="1125988" y="0"/>
                </a:lnTo>
                <a:lnTo>
                  <a:pt x="0" y="0"/>
                </a:lnTo>
                <a:lnTo>
                  <a:pt x="0" y="3980808"/>
                </a:lnTo>
                <a:close/>
              </a:path>
            </a:pathLst>
          </a:custGeom>
          <a:blipFill>
            <a:blip r:embed="rId2"/>
            <a:stretch>
              <a:fillRect l="-943676" t="-183748" r="-1111494" b="-578382"/>
            </a:stretch>
          </a:blipFill>
        </p:spPr>
        <p:txBody>
          <a:bodyPr/>
          <a:lstStyle/>
          <a:p>
            <a:endParaRPr lang="uk-UA" noProof="1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xmlns="" id="{B863E8A3-4C54-5221-C2CF-7BAB8F891140}"/>
              </a:ext>
            </a:extLst>
          </p:cNvPr>
          <p:cNvSpPr/>
          <p:nvPr/>
        </p:nvSpPr>
        <p:spPr>
          <a:xfrm rot="-10800000" flipV="1">
            <a:off x="2697068" y="-2189481"/>
            <a:ext cx="1152194" cy="4073457"/>
          </a:xfrm>
          <a:custGeom>
            <a:avLst/>
            <a:gdLst/>
            <a:ahLst/>
            <a:cxnLst/>
            <a:rect l="l" t="t" r="r" b="b"/>
            <a:pathLst>
              <a:path w="1152194" h="4073457">
                <a:moveTo>
                  <a:pt x="0" y="4073457"/>
                </a:moveTo>
                <a:lnTo>
                  <a:pt x="1152194" y="4073457"/>
                </a:lnTo>
                <a:lnTo>
                  <a:pt x="1152194" y="0"/>
                </a:lnTo>
                <a:lnTo>
                  <a:pt x="0" y="0"/>
                </a:lnTo>
                <a:lnTo>
                  <a:pt x="0" y="4073457"/>
                </a:lnTo>
                <a:close/>
              </a:path>
            </a:pathLst>
          </a:custGeom>
          <a:blipFill>
            <a:blip r:embed="rId2"/>
            <a:stretch>
              <a:fillRect l="-943676" t="-183748" r="-1111494" b="-578382"/>
            </a:stretch>
          </a:blipFill>
        </p:spPr>
        <p:txBody>
          <a:bodyPr/>
          <a:lstStyle/>
          <a:p>
            <a:endParaRPr lang="uk-UA" noProof="1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xmlns="" id="{F831738A-1863-0D40-DA10-941EB21C43AC}"/>
              </a:ext>
            </a:extLst>
          </p:cNvPr>
          <p:cNvSpPr txBox="1"/>
          <p:nvPr/>
        </p:nvSpPr>
        <p:spPr>
          <a:xfrm>
            <a:off x="8077200" y="1504640"/>
            <a:ext cx="10538189" cy="1439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39"/>
              </a:lnSpc>
              <a:spcBef>
                <a:spcPct val="0"/>
              </a:spcBef>
            </a:pPr>
            <a:r>
              <a:rPr lang="uk-UA" sz="4171" b="1" noProof="1">
                <a:solidFill>
                  <a:srgbClr val="20535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ПРОГРАМА ПІДТРИМКИ </a:t>
            </a:r>
          </a:p>
          <a:p>
            <a:pPr>
              <a:lnSpc>
                <a:spcPts val="5839"/>
              </a:lnSpc>
              <a:spcBef>
                <a:spcPct val="0"/>
              </a:spcBef>
            </a:pPr>
            <a:r>
              <a:rPr lang="uk-UA" sz="4171" b="1" noProof="1">
                <a:solidFill>
                  <a:srgbClr val="20535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РОЗВИТКУ КООПЕРАТИВІВ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xmlns="" id="{9D9F6771-C6E7-63E9-9BE5-32EC381694E8}"/>
              </a:ext>
            </a:extLst>
          </p:cNvPr>
          <p:cNvSpPr txBox="1"/>
          <p:nvPr/>
        </p:nvSpPr>
        <p:spPr>
          <a:xfrm>
            <a:off x="8077200" y="6819900"/>
            <a:ext cx="10538189" cy="1439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39"/>
              </a:lnSpc>
              <a:spcBef>
                <a:spcPct val="0"/>
              </a:spcBef>
            </a:pPr>
            <a:r>
              <a:rPr lang="uk-UA" sz="4171" b="1" noProof="1">
                <a:solidFill>
                  <a:srgbClr val="20535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ПРОГРАМА ПІДТРИМКИ </a:t>
            </a:r>
          </a:p>
          <a:p>
            <a:pPr>
              <a:lnSpc>
                <a:spcPts val="5839"/>
              </a:lnSpc>
              <a:spcBef>
                <a:spcPct val="0"/>
              </a:spcBef>
            </a:pPr>
            <a:r>
              <a:rPr lang="uk-UA" sz="4171" b="1" noProof="1">
                <a:solidFill>
                  <a:srgbClr val="20535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РОЗВИТКУ СІМЕЙНИХ ФЕРМ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xmlns="" id="{D08D3A82-019A-CC70-8FED-281A09047E81}"/>
              </a:ext>
            </a:extLst>
          </p:cNvPr>
          <p:cNvSpPr txBox="1"/>
          <p:nvPr/>
        </p:nvSpPr>
        <p:spPr>
          <a:xfrm>
            <a:off x="8077200" y="3867757"/>
            <a:ext cx="10538189" cy="2183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39"/>
              </a:lnSpc>
              <a:spcBef>
                <a:spcPct val="0"/>
              </a:spcBef>
            </a:pPr>
            <a:r>
              <a:rPr lang="uk-UA" sz="4171" b="1" noProof="1">
                <a:solidFill>
                  <a:srgbClr val="20535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ПРОГРАМА ПІДТРИМКИ ПІДПРИЄМНИЦТВА </a:t>
            </a:r>
          </a:p>
          <a:p>
            <a:pPr>
              <a:lnSpc>
                <a:spcPts val="5839"/>
              </a:lnSpc>
              <a:spcBef>
                <a:spcPct val="0"/>
              </a:spcBef>
            </a:pPr>
            <a:r>
              <a:rPr lang="uk-UA" sz="4171" b="1" noProof="1">
                <a:solidFill>
                  <a:srgbClr val="20535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СІЛЬСЬКИХ ЖІНОК</a:t>
            </a: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xmlns="" id="{43AABFC9-2CE8-0C4A-16A0-9316A6512297}"/>
              </a:ext>
            </a:extLst>
          </p:cNvPr>
          <p:cNvSpPr/>
          <p:nvPr/>
        </p:nvSpPr>
        <p:spPr>
          <a:xfrm>
            <a:off x="2755354" y="2933700"/>
            <a:ext cx="4026446" cy="990600"/>
          </a:xfrm>
          <a:custGeom>
            <a:avLst/>
            <a:gdLst/>
            <a:ahLst/>
            <a:cxnLst/>
            <a:rect l="l" t="t" r="r" b="b"/>
            <a:pathLst>
              <a:path w="8340866" h="2061716">
                <a:moveTo>
                  <a:pt x="0" y="0"/>
                </a:moveTo>
                <a:lnTo>
                  <a:pt x="8340866" y="0"/>
                </a:lnTo>
                <a:lnTo>
                  <a:pt x="8340866" y="2061716"/>
                </a:lnTo>
                <a:lnTo>
                  <a:pt x="0" y="20617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599" t="-265348" r="-19974" b="-393171"/>
            </a:stretch>
          </a:blipFill>
        </p:spPr>
        <p:txBody>
          <a:bodyPr/>
          <a:lstStyle/>
          <a:p>
            <a:endParaRPr lang="uk-UA" noProof="1"/>
          </a:p>
        </p:txBody>
      </p:sp>
    </p:spTree>
    <p:extLst>
      <p:ext uri="{BB962C8B-B14F-4D97-AF65-F5344CB8AC3E}">
        <p14:creationId xmlns:p14="http://schemas.microsoft.com/office/powerpoint/2010/main" val="2456234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86376" y="4543212"/>
            <a:ext cx="10244318" cy="4158254"/>
            <a:chOff x="0" y="0"/>
            <a:chExt cx="2698092" cy="10951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98092" cy="1095178"/>
            </a:xfrm>
            <a:custGeom>
              <a:avLst/>
              <a:gdLst/>
              <a:ahLst/>
              <a:cxnLst/>
              <a:rect l="l" t="t" r="r" b="b"/>
              <a:pathLst>
                <a:path w="2698092" h="1095178">
                  <a:moveTo>
                    <a:pt x="38542" y="0"/>
                  </a:moveTo>
                  <a:lnTo>
                    <a:pt x="2659550" y="0"/>
                  </a:lnTo>
                  <a:cubicBezTo>
                    <a:pt x="2680836" y="0"/>
                    <a:pt x="2698092" y="17256"/>
                    <a:pt x="2698092" y="38542"/>
                  </a:cubicBezTo>
                  <a:lnTo>
                    <a:pt x="2698092" y="1056636"/>
                  </a:lnTo>
                  <a:cubicBezTo>
                    <a:pt x="2698092" y="1077922"/>
                    <a:pt x="2680836" y="1095178"/>
                    <a:pt x="2659550" y="1095178"/>
                  </a:cubicBezTo>
                  <a:lnTo>
                    <a:pt x="38542" y="1095178"/>
                  </a:lnTo>
                  <a:cubicBezTo>
                    <a:pt x="17256" y="1095178"/>
                    <a:pt x="0" y="1077922"/>
                    <a:pt x="0" y="1056636"/>
                  </a:cubicBezTo>
                  <a:lnTo>
                    <a:pt x="0" y="38542"/>
                  </a:lnTo>
                  <a:cubicBezTo>
                    <a:pt x="0" y="17256"/>
                    <a:pt x="17256" y="0"/>
                    <a:pt x="38542" y="0"/>
                  </a:cubicBezTo>
                  <a:close/>
                </a:path>
              </a:pathLst>
            </a:custGeom>
            <a:solidFill>
              <a:srgbClr val="C0C696"/>
            </a:solidFill>
          </p:spPr>
          <p:txBody>
            <a:bodyPr/>
            <a:lstStyle/>
            <a:p>
              <a:endParaRPr lang="uk-UA" noProof="1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698092" cy="11428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uk-UA" noProof="1"/>
            </a:p>
          </p:txBody>
        </p:sp>
      </p:grpSp>
      <p:sp>
        <p:nvSpPr>
          <p:cNvPr id="5" name="Freeform 5"/>
          <p:cNvSpPr/>
          <p:nvPr/>
        </p:nvSpPr>
        <p:spPr>
          <a:xfrm rot="-10800000" flipV="1">
            <a:off x="2286376" y="6840756"/>
            <a:ext cx="1986960" cy="6354172"/>
          </a:xfrm>
          <a:custGeom>
            <a:avLst/>
            <a:gdLst/>
            <a:ahLst/>
            <a:cxnLst/>
            <a:rect l="l" t="t" r="r" b="b"/>
            <a:pathLst>
              <a:path w="1986960" h="6354172">
                <a:moveTo>
                  <a:pt x="0" y="6354172"/>
                </a:moveTo>
                <a:lnTo>
                  <a:pt x="1986960" y="6354172"/>
                </a:lnTo>
                <a:lnTo>
                  <a:pt x="1986960" y="0"/>
                </a:lnTo>
                <a:lnTo>
                  <a:pt x="0" y="0"/>
                </a:lnTo>
                <a:lnTo>
                  <a:pt x="0" y="6354172"/>
                </a:lnTo>
                <a:close/>
              </a:path>
            </a:pathLst>
          </a:custGeom>
          <a:blipFill>
            <a:blip r:embed="rId3">
              <a:alphaModFix amt="41000"/>
            </a:blip>
            <a:stretch>
              <a:fillRect l="-709012" t="-265221" r="-822457" b="-356282"/>
            </a:stretch>
          </a:blipFill>
        </p:spPr>
        <p:txBody>
          <a:bodyPr/>
          <a:lstStyle/>
          <a:p>
            <a:endParaRPr lang="uk-UA" noProof="1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10999518" y="2441602"/>
            <a:ext cx="1531176" cy="5014599"/>
          </a:xfrm>
          <a:custGeom>
            <a:avLst/>
            <a:gdLst/>
            <a:ahLst/>
            <a:cxnLst/>
            <a:rect l="l" t="t" r="r" b="b"/>
            <a:pathLst>
              <a:path w="1531176" h="5014599">
                <a:moveTo>
                  <a:pt x="0" y="5014600"/>
                </a:moveTo>
                <a:lnTo>
                  <a:pt x="1531176" y="5014600"/>
                </a:lnTo>
                <a:lnTo>
                  <a:pt x="1531176" y="0"/>
                </a:lnTo>
                <a:lnTo>
                  <a:pt x="0" y="0"/>
                </a:lnTo>
                <a:lnTo>
                  <a:pt x="0" y="5014600"/>
                </a:lnTo>
                <a:close/>
              </a:path>
            </a:pathLst>
          </a:custGeom>
          <a:blipFill>
            <a:blip r:embed="rId3">
              <a:alphaModFix amt="41000"/>
            </a:blip>
            <a:stretch>
              <a:fillRect l="-892814" t="-317819" r="-1009313" b="-446770"/>
            </a:stretch>
          </a:blipFill>
        </p:spPr>
        <p:txBody>
          <a:bodyPr/>
          <a:lstStyle/>
          <a:p>
            <a:endParaRPr lang="uk-UA" noProof="1"/>
          </a:p>
        </p:txBody>
      </p:sp>
      <p:sp>
        <p:nvSpPr>
          <p:cNvPr id="7" name="TextBox 7"/>
          <p:cNvSpPr txBox="1"/>
          <p:nvPr/>
        </p:nvSpPr>
        <p:spPr>
          <a:xfrm>
            <a:off x="1101032" y="2126170"/>
            <a:ext cx="9841638" cy="2119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698" lvl="1" indent="-323849" algn="l">
              <a:lnSpc>
                <a:spcPts val="4199"/>
              </a:lnSpc>
              <a:spcBef>
                <a:spcPct val="0"/>
              </a:spcBef>
              <a:buFont typeface="Arial"/>
              <a:buChar char="•"/>
            </a:pPr>
            <a:r>
              <a:rPr lang="uk-UA" sz="2999" b="1" noProof="1">
                <a:solidFill>
                  <a:srgbClr val="4E593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50  кооперативів </a:t>
            </a:r>
          </a:p>
          <a:p>
            <a:pPr marL="647698" lvl="1" indent="-323849" algn="l">
              <a:lnSpc>
                <a:spcPts val="4199"/>
              </a:lnSpc>
              <a:spcBef>
                <a:spcPct val="0"/>
              </a:spcBef>
              <a:buFont typeface="Arial"/>
              <a:buChar char="•"/>
            </a:pPr>
            <a:r>
              <a:rPr lang="uk-UA" sz="2999" b="1" noProof="1">
                <a:solidFill>
                  <a:srgbClr val="4E593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2,700 членів кооперативів</a:t>
            </a:r>
          </a:p>
          <a:p>
            <a:pPr marL="647698" lvl="1" indent="-323849" algn="l">
              <a:lnSpc>
                <a:spcPts val="4199"/>
              </a:lnSpc>
              <a:spcBef>
                <a:spcPct val="0"/>
              </a:spcBef>
              <a:buFont typeface="Arial"/>
              <a:buChar char="•"/>
            </a:pPr>
            <a:r>
              <a:rPr lang="uk-UA" sz="2999" b="1" noProof="1">
                <a:solidFill>
                  <a:srgbClr val="4E593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робота на всій підконтрольній території України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4109204" y="447520"/>
            <a:ext cx="13477602" cy="1148365"/>
            <a:chOff x="0" y="0"/>
            <a:chExt cx="17970136" cy="153115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07364" cy="1329123"/>
            </a:xfrm>
            <a:custGeom>
              <a:avLst/>
              <a:gdLst/>
              <a:ahLst/>
              <a:cxnLst/>
              <a:rect l="l" t="t" r="r" b="b"/>
              <a:pathLst>
                <a:path w="3607364" h="1329123">
                  <a:moveTo>
                    <a:pt x="0" y="0"/>
                  </a:moveTo>
                  <a:lnTo>
                    <a:pt x="3607364" y="0"/>
                  </a:lnTo>
                  <a:lnTo>
                    <a:pt x="3607364" y="1329123"/>
                  </a:lnTo>
                  <a:lnTo>
                    <a:pt x="0" y="13291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858" t="-14425" b="-498"/>
              </a:stretch>
            </a:blipFill>
          </p:spPr>
          <p:txBody>
            <a:bodyPr/>
            <a:lstStyle/>
            <a:p>
              <a:endParaRPr lang="uk-UA" noProof="1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3356100" y="250736"/>
              <a:ext cx="4614036" cy="911564"/>
            </a:xfrm>
            <a:custGeom>
              <a:avLst/>
              <a:gdLst/>
              <a:ahLst/>
              <a:cxnLst/>
              <a:rect l="l" t="t" r="r" b="b"/>
              <a:pathLst>
                <a:path w="4614036" h="911564">
                  <a:moveTo>
                    <a:pt x="0" y="0"/>
                  </a:moveTo>
                  <a:lnTo>
                    <a:pt x="4614036" y="0"/>
                  </a:lnTo>
                  <a:lnTo>
                    <a:pt x="4614036" y="911564"/>
                  </a:lnTo>
                  <a:lnTo>
                    <a:pt x="0" y="911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498" b="-498"/>
              </a:stretch>
            </a:blipFill>
          </p:spPr>
          <p:txBody>
            <a:bodyPr/>
            <a:lstStyle/>
            <a:p>
              <a:endParaRPr lang="uk-UA" noProof="1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8323168" y="79918"/>
              <a:ext cx="4579282" cy="1451236"/>
            </a:xfrm>
            <a:custGeom>
              <a:avLst/>
              <a:gdLst/>
              <a:ahLst/>
              <a:cxnLst/>
              <a:rect l="l" t="t" r="r" b="b"/>
              <a:pathLst>
                <a:path w="4579282" h="1451236">
                  <a:moveTo>
                    <a:pt x="0" y="0"/>
                  </a:moveTo>
                  <a:lnTo>
                    <a:pt x="4579281" y="0"/>
                  </a:lnTo>
                  <a:lnTo>
                    <a:pt x="4579281" y="1451236"/>
                  </a:lnTo>
                  <a:lnTo>
                    <a:pt x="0" y="1451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0570" t="-149509" r="-3782" b="-231604"/>
              </a:stretch>
            </a:blipFill>
          </p:spPr>
          <p:txBody>
            <a:bodyPr/>
            <a:lstStyle/>
            <a:p>
              <a:endParaRPr lang="uk-UA" noProof="1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4056285" y="159369"/>
              <a:ext cx="3571863" cy="1292334"/>
            </a:xfrm>
            <a:custGeom>
              <a:avLst/>
              <a:gdLst/>
              <a:ahLst/>
              <a:cxnLst/>
              <a:rect l="l" t="t" r="r" b="b"/>
              <a:pathLst>
                <a:path w="3571863" h="1292334">
                  <a:moveTo>
                    <a:pt x="0" y="0"/>
                  </a:moveTo>
                  <a:lnTo>
                    <a:pt x="3571863" y="0"/>
                  </a:lnTo>
                  <a:lnTo>
                    <a:pt x="3571863" y="1292334"/>
                  </a:lnTo>
                  <a:lnTo>
                    <a:pt x="0" y="1292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31119" b="-24348"/>
              </a:stretch>
            </a:blipFill>
          </p:spPr>
          <p:txBody>
            <a:bodyPr/>
            <a:lstStyle/>
            <a:p>
              <a:endParaRPr lang="uk-UA" noProof="1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3672347" y="2205485"/>
            <a:ext cx="3914459" cy="7612966"/>
          </a:xfrm>
          <a:custGeom>
            <a:avLst/>
            <a:gdLst/>
            <a:ahLst/>
            <a:cxnLst/>
            <a:rect l="l" t="t" r="r" b="b"/>
            <a:pathLst>
              <a:path w="3914459" h="7612966">
                <a:moveTo>
                  <a:pt x="0" y="0"/>
                </a:moveTo>
                <a:lnTo>
                  <a:pt x="3914459" y="0"/>
                </a:lnTo>
                <a:lnTo>
                  <a:pt x="3914459" y="7612965"/>
                </a:lnTo>
                <a:lnTo>
                  <a:pt x="0" y="761296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664" r="-23123" b="-3629"/>
            </a:stretch>
          </a:blipFill>
        </p:spPr>
        <p:txBody>
          <a:bodyPr/>
          <a:lstStyle/>
          <a:p>
            <a:endParaRPr lang="uk-UA" noProof="1"/>
          </a:p>
        </p:txBody>
      </p:sp>
      <p:sp>
        <p:nvSpPr>
          <p:cNvPr id="14" name="Freeform 14"/>
          <p:cNvSpPr/>
          <p:nvPr/>
        </p:nvSpPr>
        <p:spPr>
          <a:xfrm rot="-10800000" flipV="1">
            <a:off x="13849349" y="8559897"/>
            <a:ext cx="1297214" cy="1072938"/>
          </a:xfrm>
          <a:custGeom>
            <a:avLst/>
            <a:gdLst/>
            <a:ahLst/>
            <a:cxnLst/>
            <a:rect l="l" t="t" r="r" b="b"/>
            <a:pathLst>
              <a:path w="1297214" h="1072938">
                <a:moveTo>
                  <a:pt x="0" y="1072938"/>
                </a:moveTo>
                <a:lnTo>
                  <a:pt x="1297214" y="1072938"/>
                </a:lnTo>
                <a:lnTo>
                  <a:pt x="1297214" y="0"/>
                </a:lnTo>
                <a:lnTo>
                  <a:pt x="0" y="0"/>
                </a:lnTo>
                <a:lnTo>
                  <a:pt x="0" y="1072938"/>
                </a:lnTo>
                <a:close/>
              </a:path>
            </a:pathLst>
          </a:custGeom>
          <a:blipFill>
            <a:blip r:embed="rId3"/>
            <a:stretch>
              <a:fillRect l="-214037" t="-590661" r="-630641" b="-924628"/>
            </a:stretch>
          </a:blipFill>
        </p:spPr>
        <p:txBody>
          <a:bodyPr/>
          <a:lstStyle/>
          <a:p>
            <a:endParaRPr lang="uk-UA" noProof="1"/>
          </a:p>
        </p:txBody>
      </p:sp>
      <p:sp>
        <p:nvSpPr>
          <p:cNvPr id="15" name="Freeform 15"/>
          <p:cNvSpPr/>
          <p:nvPr/>
        </p:nvSpPr>
        <p:spPr>
          <a:xfrm rot="-10800000" flipV="1">
            <a:off x="13866041" y="3352042"/>
            <a:ext cx="1280522" cy="1323316"/>
          </a:xfrm>
          <a:custGeom>
            <a:avLst/>
            <a:gdLst/>
            <a:ahLst/>
            <a:cxnLst/>
            <a:rect l="l" t="t" r="r" b="b"/>
            <a:pathLst>
              <a:path w="1280522" h="1323316">
                <a:moveTo>
                  <a:pt x="0" y="1323316"/>
                </a:moveTo>
                <a:lnTo>
                  <a:pt x="1280522" y="1323316"/>
                </a:lnTo>
                <a:lnTo>
                  <a:pt x="1280522" y="0"/>
                </a:lnTo>
                <a:lnTo>
                  <a:pt x="0" y="0"/>
                </a:lnTo>
                <a:lnTo>
                  <a:pt x="0" y="1323316"/>
                </a:lnTo>
                <a:close/>
              </a:path>
            </a:pathLst>
          </a:custGeom>
          <a:blipFill>
            <a:blip r:embed="rId3"/>
            <a:stretch>
              <a:fillRect l="-216827" t="-563417" r="-640165" b="-646252"/>
            </a:stretch>
          </a:blipFill>
        </p:spPr>
        <p:txBody>
          <a:bodyPr/>
          <a:lstStyle/>
          <a:p>
            <a:endParaRPr lang="uk-UA" noProof="1"/>
          </a:p>
        </p:txBody>
      </p:sp>
      <p:sp>
        <p:nvSpPr>
          <p:cNvPr id="16" name="Freeform 16"/>
          <p:cNvSpPr/>
          <p:nvPr/>
        </p:nvSpPr>
        <p:spPr>
          <a:xfrm rot="-10800000" flipV="1">
            <a:off x="13907771" y="7220084"/>
            <a:ext cx="1197063" cy="1051586"/>
          </a:xfrm>
          <a:custGeom>
            <a:avLst/>
            <a:gdLst/>
            <a:ahLst/>
            <a:cxnLst/>
            <a:rect l="l" t="t" r="r" b="b"/>
            <a:pathLst>
              <a:path w="1197063" h="1051586">
                <a:moveTo>
                  <a:pt x="0" y="1051586"/>
                </a:moveTo>
                <a:lnTo>
                  <a:pt x="1197063" y="1051586"/>
                </a:lnTo>
                <a:lnTo>
                  <a:pt x="1197063" y="0"/>
                </a:lnTo>
                <a:lnTo>
                  <a:pt x="0" y="0"/>
                </a:lnTo>
                <a:lnTo>
                  <a:pt x="0" y="1051586"/>
                </a:lnTo>
                <a:close/>
              </a:path>
            </a:pathLst>
          </a:custGeom>
          <a:blipFill>
            <a:blip r:embed="rId3"/>
            <a:stretch>
              <a:fillRect l="-721379" t="-605829" r="-202335" b="-942258"/>
            </a:stretch>
          </a:blipFill>
        </p:spPr>
        <p:txBody>
          <a:bodyPr/>
          <a:lstStyle/>
          <a:p>
            <a:endParaRPr lang="uk-UA" noProof="1"/>
          </a:p>
        </p:txBody>
      </p:sp>
      <p:sp>
        <p:nvSpPr>
          <p:cNvPr id="17" name="Freeform 17"/>
          <p:cNvSpPr/>
          <p:nvPr/>
        </p:nvSpPr>
        <p:spPr>
          <a:xfrm rot="-10800000" flipV="1">
            <a:off x="16706678" y="3197376"/>
            <a:ext cx="880128" cy="2814592"/>
          </a:xfrm>
          <a:custGeom>
            <a:avLst/>
            <a:gdLst/>
            <a:ahLst/>
            <a:cxnLst/>
            <a:rect l="l" t="t" r="r" b="b"/>
            <a:pathLst>
              <a:path w="880128" h="2814592">
                <a:moveTo>
                  <a:pt x="0" y="2814592"/>
                </a:moveTo>
                <a:lnTo>
                  <a:pt x="880128" y="2814592"/>
                </a:lnTo>
                <a:lnTo>
                  <a:pt x="880128" y="0"/>
                </a:lnTo>
                <a:lnTo>
                  <a:pt x="0" y="0"/>
                </a:lnTo>
                <a:lnTo>
                  <a:pt x="0" y="2814592"/>
                </a:lnTo>
                <a:close/>
              </a:path>
            </a:pathLst>
          </a:custGeom>
          <a:blipFill>
            <a:blip r:embed="rId3"/>
            <a:stretch>
              <a:fillRect l="-709012" t="-265221" r="-822457" b="-356282"/>
            </a:stretch>
          </a:blipFill>
        </p:spPr>
        <p:txBody>
          <a:bodyPr/>
          <a:lstStyle/>
          <a:p>
            <a:endParaRPr lang="uk-UA" noProof="1"/>
          </a:p>
        </p:txBody>
      </p:sp>
      <p:sp>
        <p:nvSpPr>
          <p:cNvPr id="18" name="Freeform 18"/>
          <p:cNvSpPr/>
          <p:nvPr/>
        </p:nvSpPr>
        <p:spPr>
          <a:xfrm rot="-10800000" flipV="1">
            <a:off x="640602" y="4540378"/>
            <a:ext cx="1986960" cy="6354172"/>
          </a:xfrm>
          <a:custGeom>
            <a:avLst/>
            <a:gdLst/>
            <a:ahLst/>
            <a:cxnLst/>
            <a:rect l="l" t="t" r="r" b="b"/>
            <a:pathLst>
              <a:path w="1986960" h="6354172">
                <a:moveTo>
                  <a:pt x="0" y="6354172"/>
                </a:moveTo>
                <a:lnTo>
                  <a:pt x="1986960" y="6354172"/>
                </a:lnTo>
                <a:lnTo>
                  <a:pt x="1986960" y="0"/>
                </a:lnTo>
                <a:lnTo>
                  <a:pt x="0" y="0"/>
                </a:lnTo>
                <a:lnTo>
                  <a:pt x="0" y="6354172"/>
                </a:lnTo>
                <a:close/>
              </a:path>
            </a:pathLst>
          </a:custGeom>
          <a:blipFill>
            <a:blip r:embed="rId3">
              <a:alphaModFix amt="58000"/>
            </a:blip>
            <a:stretch>
              <a:fillRect l="-709012" t="-265221" r="-822457" b="-356282"/>
            </a:stretch>
          </a:blipFill>
        </p:spPr>
        <p:txBody>
          <a:bodyPr/>
          <a:lstStyle/>
          <a:p>
            <a:endParaRPr lang="uk-UA" noProof="1"/>
          </a:p>
        </p:txBody>
      </p:sp>
      <p:sp>
        <p:nvSpPr>
          <p:cNvPr id="19" name="Freeform 19"/>
          <p:cNvSpPr/>
          <p:nvPr/>
        </p:nvSpPr>
        <p:spPr>
          <a:xfrm rot="-10800000" flipV="1">
            <a:off x="13959979" y="5472588"/>
            <a:ext cx="1075956" cy="1078759"/>
          </a:xfrm>
          <a:custGeom>
            <a:avLst/>
            <a:gdLst/>
            <a:ahLst/>
            <a:cxnLst/>
            <a:rect l="l" t="t" r="r" b="b"/>
            <a:pathLst>
              <a:path w="1075956" h="1078759">
                <a:moveTo>
                  <a:pt x="0" y="1078759"/>
                </a:moveTo>
                <a:lnTo>
                  <a:pt x="1075955" y="1078759"/>
                </a:lnTo>
                <a:lnTo>
                  <a:pt x="1075955" y="0"/>
                </a:lnTo>
                <a:lnTo>
                  <a:pt x="0" y="0"/>
                </a:lnTo>
                <a:lnTo>
                  <a:pt x="0" y="1078759"/>
                </a:lnTo>
                <a:close/>
              </a:path>
            </a:pathLst>
          </a:custGeom>
          <a:blipFill>
            <a:blip r:embed="rId3"/>
            <a:stretch>
              <a:fillRect l="-145199" t="-590569" r="-893741" b="-916004"/>
            </a:stretch>
          </a:blipFill>
        </p:spPr>
        <p:txBody>
          <a:bodyPr/>
          <a:lstStyle/>
          <a:p>
            <a:endParaRPr lang="uk-UA" noProof="1"/>
          </a:p>
        </p:txBody>
      </p:sp>
      <p:sp>
        <p:nvSpPr>
          <p:cNvPr id="20" name="TextBox 20"/>
          <p:cNvSpPr txBox="1"/>
          <p:nvPr/>
        </p:nvSpPr>
        <p:spPr>
          <a:xfrm>
            <a:off x="2036383" y="4667738"/>
            <a:ext cx="10366949" cy="4476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6853" lvl="1" indent="-338427" algn="l">
              <a:lnSpc>
                <a:spcPts val="4389"/>
              </a:lnSpc>
              <a:spcBef>
                <a:spcPct val="0"/>
              </a:spcBef>
              <a:buFont typeface="Arial"/>
              <a:buChar char="•"/>
            </a:pPr>
            <a:r>
              <a:rPr lang="uk-UA" sz="3135" b="1" noProof="1">
                <a:solidFill>
                  <a:srgbClr val="5615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7 РОКІВ РЕАЛІЗАЦІЇ (2025-2032)</a:t>
            </a:r>
          </a:p>
          <a:p>
            <a:pPr algn="l">
              <a:lnSpc>
                <a:spcPts val="4389"/>
              </a:lnSpc>
              <a:spcBef>
                <a:spcPct val="0"/>
              </a:spcBef>
            </a:pPr>
            <a:endParaRPr lang="uk-UA" sz="3135" b="1" noProof="1">
              <a:solidFill>
                <a:srgbClr val="561529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676853" lvl="1" indent="-338427" algn="l">
              <a:lnSpc>
                <a:spcPts val="4389"/>
              </a:lnSpc>
              <a:spcBef>
                <a:spcPct val="0"/>
              </a:spcBef>
              <a:buFont typeface="Arial"/>
              <a:buChar char="•"/>
            </a:pPr>
            <a:r>
              <a:rPr lang="uk-UA" sz="3135" b="1" noProof="1">
                <a:solidFill>
                  <a:srgbClr val="5615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Впроваджує консорціумом за участі канадської неурядової організація </a:t>
            </a:r>
            <a:r>
              <a:rPr lang="en-US" sz="3135" b="1" noProof="1">
                <a:solidFill>
                  <a:srgbClr val="5615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SOCODEVI, </a:t>
            </a:r>
            <a:r>
              <a:rPr lang="uk-UA" sz="3135" b="1" noProof="1">
                <a:solidFill>
                  <a:srgbClr val="5615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ГС Бізнес мережа сільських жінок та ГО Сільськогосподаоська консультаційна служба за підтримки Уряду Канади</a:t>
            </a:r>
          </a:p>
          <a:p>
            <a:pPr algn="l">
              <a:lnSpc>
                <a:spcPts val="4389"/>
              </a:lnSpc>
              <a:spcBef>
                <a:spcPct val="0"/>
              </a:spcBef>
            </a:pPr>
            <a:endParaRPr lang="uk-UA" sz="3135" b="1" noProof="1">
              <a:solidFill>
                <a:srgbClr val="561529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xmlns="" id="{242AED82-1239-F9EA-01E4-B3BB5AB55766}"/>
              </a:ext>
            </a:extLst>
          </p:cNvPr>
          <p:cNvSpPr/>
          <p:nvPr/>
        </p:nvSpPr>
        <p:spPr>
          <a:xfrm>
            <a:off x="13786043" y="2249201"/>
            <a:ext cx="3800764" cy="659949"/>
          </a:xfrm>
          <a:prstGeom prst="rect">
            <a:avLst/>
          </a:prstGeom>
          <a:solidFill>
            <a:srgbClr val="5A6B5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КЛЮЧОВІ НАПРЯМКИ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92964" y="4480307"/>
            <a:ext cx="8708051" cy="8166678"/>
          </a:xfrm>
          <a:custGeom>
            <a:avLst/>
            <a:gdLst/>
            <a:ahLst/>
            <a:cxnLst/>
            <a:rect l="l" t="t" r="r" b="b"/>
            <a:pathLst>
              <a:path w="8708051" h="8166678">
                <a:moveTo>
                  <a:pt x="0" y="0"/>
                </a:moveTo>
                <a:lnTo>
                  <a:pt x="8708050" y="0"/>
                </a:lnTo>
                <a:lnTo>
                  <a:pt x="8708050" y="8166678"/>
                </a:lnTo>
                <a:lnTo>
                  <a:pt x="0" y="81666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99"/>
            </a:blip>
            <a:stretch>
              <a:fillRect l="-352972" t="-582705" r="-594390" b="-896732"/>
            </a:stretch>
          </a:blipFill>
        </p:spPr>
        <p:txBody>
          <a:bodyPr/>
          <a:lstStyle/>
          <a:p>
            <a:endParaRPr lang="uk-UA" noProof="1"/>
          </a:p>
        </p:txBody>
      </p:sp>
      <p:sp>
        <p:nvSpPr>
          <p:cNvPr id="3" name="Freeform 3"/>
          <p:cNvSpPr/>
          <p:nvPr/>
        </p:nvSpPr>
        <p:spPr>
          <a:xfrm>
            <a:off x="13045388" y="-881641"/>
            <a:ext cx="7361024" cy="6903395"/>
          </a:xfrm>
          <a:custGeom>
            <a:avLst/>
            <a:gdLst/>
            <a:ahLst/>
            <a:cxnLst/>
            <a:rect l="l" t="t" r="r" b="b"/>
            <a:pathLst>
              <a:path w="7361024" h="6903395">
                <a:moveTo>
                  <a:pt x="0" y="0"/>
                </a:moveTo>
                <a:lnTo>
                  <a:pt x="7361024" y="0"/>
                </a:lnTo>
                <a:lnTo>
                  <a:pt x="7361024" y="6903395"/>
                </a:lnTo>
                <a:lnTo>
                  <a:pt x="0" y="69033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2000"/>
            </a:blip>
            <a:stretch>
              <a:fillRect l="-352972" t="-582705" r="-594390" b="-896732"/>
            </a:stretch>
          </a:blipFill>
        </p:spPr>
        <p:txBody>
          <a:bodyPr/>
          <a:lstStyle/>
          <a:p>
            <a:endParaRPr lang="uk-UA" noProof="1"/>
          </a:p>
        </p:txBody>
      </p:sp>
      <p:sp>
        <p:nvSpPr>
          <p:cNvPr id="4" name="Freeform 4"/>
          <p:cNvSpPr/>
          <p:nvPr/>
        </p:nvSpPr>
        <p:spPr>
          <a:xfrm rot="-10800000" flipV="1">
            <a:off x="12605390" y="4816089"/>
            <a:ext cx="5134849" cy="6215938"/>
          </a:xfrm>
          <a:custGeom>
            <a:avLst/>
            <a:gdLst/>
            <a:ahLst/>
            <a:cxnLst/>
            <a:rect l="l" t="t" r="r" b="b"/>
            <a:pathLst>
              <a:path w="5134849" h="6215938">
                <a:moveTo>
                  <a:pt x="0" y="6215938"/>
                </a:moveTo>
                <a:lnTo>
                  <a:pt x="5134849" y="6215938"/>
                </a:lnTo>
                <a:lnTo>
                  <a:pt x="5134849" y="0"/>
                </a:lnTo>
                <a:lnTo>
                  <a:pt x="0" y="0"/>
                </a:lnTo>
                <a:lnTo>
                  <a:pt x="0" y="6215938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 l="-520114" t="-512838" r="-413135" b="-594295"/>
            </a:stretch>
          </a:blipFill>
        </p:spPr>
        <p:txBody>
          <a:bodyPr/>
          <a:lstStyle/>
          <a:p>
            <a:endParaRPr lang="uk-UA" noProof="1"/>
          </a:p>
        </p:txBody>
      </p:sp>
      <p:grpSp>
        <p:nvGrpSpPr>
          <p:cNvPr id="5" name="Group 5"/>
          <p:cNvGrpSpPr/>
          <p:nvPr/>
        </p:nvGrpSpPr>
        <p:grpSpPr>
          <a:xfrm>
            <a:off x="8011678" y="2658030"/>
            <a:ext cx="7380951" cy="2158059"/>
            <a:chOff x="0" y="-47625"/>
            <a:chExt cx="1943954" cy="5683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43954" cy="520753"/>
            </a:xfrm>
            <a:custGeom>
              <a:avLst/>
              <a:gdLst/>
              <a:ahLst/>
              <a:cxnLst/>
              <a:rect l="l" t="t" r="r" b="b"/>
              <a:pathLst>
                <a:path w="1943954" h="520753">
                  <a:moveTo>
                    <a:pt x="53494" y="0"/>
                  </a:moveTo>
                  <a:lnTo>
                    <a:pt x="1890460" y="0"/>
                  </a:lnTo>
                  <a:cubicBezTo>
                    <a:pt x="1920004" y="0"/>
                    <a:pt x="1943954" y="23950"/>
                    <a:pt x="1943954" y="53494"/>
                  </a:cubicBezTo>
                  <a:lnTo>
                    <a:pt x="1943954" y="467258"/>
                  </a:lnTo>
                  <a:cubicBezTo>
                    <a:pt x="1943954" y="496803"/>
                    <a:pt x="1920004" y="520753"/>
                    <a:pt x="1890460" y="520753"/>
                  </a:cubicBezTo>
                  <a:lnTo>
                    <a:pt x="53494" y="520753"/>
                  </a:lnTo>
                  <a:cubicBezTo>
                    <a:pt x="23950" y="520753"/>
                    <a:pt x="0" y="496803"/>
                    <a:pt x="0" y="467258"/>
                  </a:cubicBezTo>
                  <a:lnTo>
                    <a:pt x="0" y="53494"/>
                  </a:lnTo>
                  <a:cubicBezTo>
                    <a:pt x="0" y="23950"/>
                    <a:pt x="23950" y="0"/>
                    <a:pt x="53494" y="0"/>
                  </a:cubicBezTo>
                  <a:close/>
                </a:path>
              </a:pathLst>
            </a:custGeom>
            <a:solidFill>
              <a:srgbClr val="C0C696"/>
            </a:solidFill>
          </p:spPr>
          <p:txBody>
            <a:bodyPr/>
            <a:lstStyle/>
            <a:p>
              <a:endParaRPr lang="uk-UA" noProof="1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943954" cy="5683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uk-UA" noProof="1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011678" y="6539125"/>
            <a:ext cx="7380951" cy="2097718"/>
            <a:chOff x="0" y="0"/>
            <a:chExt cx="1943954" cy="55248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43954" cy="552485"/>
            </a:xfrm>
            <a:custGeom>
              <a:avLst/>
              <a:gdLst/>
              <a:ahLst/>
              <a:cxnLst/>
              <a:rect l="l" t="t" r="r" b="b"/>
              <a:pathLst>
                <a:path w="1943954" h="552485">
                  <a:moveTo>
                    <a:pt x="53494" y="0"/>
                  </a:moveTo>
                  <a:lnTo>
                    <a:pt x="1890460" y="0"/>
                  </a:lnTo>
                  <a:cubicBezTo>
                    <a:pt x="1920004" y="0"/>
                    <a:pt x="1943954" y="23950"/>
                    <a:pt x="1943954" y="53494"/>
                  </a:cubicBezTo>
                  <a:lnTo>
                    <a:pt x="1943954" y="498991"/>
                  </a:lnTo>
                  <a:cubicBezTo>
                    <a:pt x="1943954" y="528535"/>
                    <a:pt x="1920004" y="552485"/>
                    <a:pt x="1890460" y="552485"/>
                  </a:cubicBezTo>
                  <a:lnTo>
                    <a:pt x="53494" y="552485"/>
                  </a:lnTo>
                  <a:cubicBezTo>
                    <a:pt x="23950" y="552485"/>
                    <a:pt x="0" y="528535"/>
                    <a:pt x="0" y="498991"/>
                  </a:cubicBezTo>
                  <a:lnTo>
                    <a:pt x="0" y="53494"/>
                  </a:lnTo>
                  <a:cubicBezTo>
                    <a:pt x="0" y="23950"/>
                    <a:pt x="23950" y="0"/>
                    <a:pt x="53494" y="0"/>
                  </a:cubicBezTo>
                  <a:close/>
                </a:path>
              </a:pathLst>
            </a:custGeom>
            <a:solidFill>
              <a:srgbClr val="C0C696"/>
            </a:solidFill>
          </p:spPr>
          <p:txBody>
            <a:bodyPr/>
            <a:lstStyle/>
            <a:p>
              <a:endParaRPr lang="uk-UA" noProof="1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943954" cy="6001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uk-UA" noProof="1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011678" y="4965242"/>
            <a:ext cx="7380951" cy="1421483"/>
            <a:chOff x="0" y="0"/>
            <a:chExt cx="1943954" cy="37438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43954" cy="374382"/>
            </a:xfrm>
            <a:custGeom>
              <a:avLst/>
              <a:gdLst/>
              <a:ahLst/>
              <a:cxnLst/>
              <a:rect l="l" t="t" r="r" b="b"/>
              <a:pathLst>
                <a:path w="1943954" h="374382">
                  <a:moveTo>
                    <a:pt x="53494" y="0"/>
                  </a:moveTo>
                  <a:lnTo>
                    <a:pt x="1890460" y="0"/>
                  </a:lnTo>
                  <a:cubicBezTo>
                    <a:pt x="1920004" y="0"/>
                    <a:pt x="1943954" y="23950"/>
                    <a:pt x="1943954" y="53494"/>
                  </a:cubicBezTo>
                  <a:lnTo>
                    <a:pt x="1943954" y="320888"/>
                  </a:lnTo>
                  <a:cubicBezTo>
                    <a:pt x="1943954" y="350432"/>
                    <a:pt x="1920004" y="374382"/>
                    <a:pt x="1890460" y="374382"/>
                  </a:cubicBezTo>
                  <a:lnTo>
                    <a:pt x="53494" y="374382"/>
                  </a:lnTo>
                  <a:cubicBezTo>
                    <a:pt x="23950" y="374382"/>
                    <a:pt x="0" y="350432"/>
                    <a:pt x="0" y="320888"/>
                  </a:cubicBezTo>
                  <a:lnTo>
                    <a:pt x="0" y="53494"/>
                  </a:lnTo>
                  <a:cubicBezTo>
                    <a:pt x="0" y="23950"/>
                    <a:pt x="23950" y="0"/>
                    <a:pt x="53494" y="0"/>
                  </a:cubicBezTo>
                  <a:close/>
                </a:path>
              </a:pathLst>
            </a:custGeom>
            <a:solidFill>
              <a:srgbClr val="C0C696"/>
            </a:solidFill>
          </p:spPr>
          <p:txBody>
            <a:bodyPr/>
            <a:lstStyle/>
            <a:p>
              <a:endParaRPr lang="uk-UA" noProof="1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943954" cy="422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uk-UA" noProof="1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6536651" y="0"/>
            <a:ext cx="1751349" cy="10192559"/>
            <a:chOff x="0" y="0"/>
            <a:chExt cx="2335132" cy="13590079"/>
          </a:xfrm>
        </p:grpSpPr>
        <p:sp>
          <p:nvSpPr>
            <p:cNvPr id="15" name="Freeform 15"/>
            <p:cNvSpPr/>
            <p:nvPr/>
          </p:nvSpPr>
          <p:spPr>
            <a:xfrm rot="-10800000" flipV="1">
              <a:off x="20152" y="0"/>
              <a:ext cx="2314980" cy="4370977"/>
            </a:xfrm>
            <a:custGeom>
              <a:avLst/>
              <a:gdLst/>
              <a:ahLst/>
              <a:cxnLst/>
              <a:rect l="l" t="t" r="r" b="b"/>
              <a:pathLst>
                <a:path w="2314980" h="4370977">
                  <a:moveTo>
                    <a:pt x="0" y="4370977"/>
                  </a:moveTo>
                  <a:lnTo>
                    <a:pt x="2314980" y="4370977"/>
                  </a:lnTo>
                  <a:lnTo>
                    <a:pt x="2314980" y="0"/>
                  </a:lnTo>
                  <a:lnTo>
                    <a:pt x="0" y="0"/>
                  </a:lnTo>
                  <a:lnTo>
                    <a:pt x="0" y="4370977"/>
                  </a:lnTo>
                  <a:close/>
                </a:path>
              </a:pathLst>
            </a:custGeom>
            <a:blipFill>
              <a:blip r:embed="rId3"/>
              <a:stretch>
                <a:fillRect l="-467492" t="-257492" r="-372615" b="-346675"/>
              </a:stretch>
            </a:blipFill>
          </p:spPr>
          <p:txBody>
            <a:bodyPr/>
            <a:lstStyle/>
            <a:p>
              <a:endParaRPr lang="uk-UA" noProof="1"/>
            </a:p>
          </p:txBody>
        </p:sp>
        <p:sp>
          <p:nvSpPr>
            <p:cNvPr id="16" name="Freeform 16"/>
            <p:cNvSpPr/>
            <p:nvPr/>
          </p:nvSpPr>
          <p:spPr>
            <a:xfrm rot="-10800000" flipV="1">
              <a:off x="0" y="4370977"/>
              <a:ext cx="2335132" cy="4913962"/>
            </a:xfrm>
            <a:custGeom>
              <a:avLst/>
              <a:gdLst/>
              <a:ahLst/>
              <a:cxnLst/>
              <a:rect l="l" t="t" r="r" b="b"/>
              <a:pathLst>
                <a:path w="2335132" h="4913962">
                  <a:moveTo>
                    <a:pt x="0" y="4913962"/>
                  </a:moveTo>
                  <a:lnTo>
                    <a:pt x="2335132" y="4913962"/>
                  </a:lnTo>
                  <a:lnTo>
                    <a:pt x="2335132" y="0"/>
                  </a:lnTo>
                  <a:lnTo>
                    <a:pt x="0" y="0"/>
                  </a:lnTo>
                  <a:lnTo>
                    <a:pt x="0" y="4913962"/>
                  </a:lnTo>
                  <a:close/>
                </a:path>
              </a:pathLst>
            </a:custGeom>
            <a:blipFill>
              <a:blip r:embed="rId3"/>
              <a:stretch>
                <a:fillRect l="-350494" t="-257492" r="-597277" b="-346675"/>
              </a:stretch>
            </a:blipFill>
          </p:spPr>
          <p:txBody>
            <a:bodyPr/>
            <a:lstStyle/>
            <a:p>
              <a:endParaRPr lang="uk-UA" noProof="1"/>
            </a:p>
          </p:txBody>
        </p:sp>
        <p:sp>
          <p:nvSpPr>
            <p:cNvPr id="17" name="Freeform 17"/>
            <p:cNvSpPr/>
            <p:nvPr/>
          </p:nvSpPr>
          <p:spPr>
            <a:xfrm rot="-10800000" flipV="1">
              <a:off x="0" y="9284939"/>
              <a:ext cx="2335132" cy="4305139"/>
            </a:xfrm>
            <a:custGeom>
              <a:avLst/>
              <a:gdLst/>
              <a:ahLst/>
              <a:cxnLst/>
              <a:rect l="l" t="t" r="r" b="b"/>
              <a:pathLst>
                <a:path w="2335132" h="4305139">
                  <a:moveTo>
                    <a:pt x="0" y="4305140"/>
                  </a:moveTo>
                  <a:lnTo>
                    <a:pt x="2335132" y="4305140"/>
                  </a:lnTo>
                  <a:lnTo>
                    <a:pt x="2335132" y="0"/>
                  </a:lnTo>
                  <a:lnTo>
                    <a:pt x="0" y="0"/>
                  </a:lnTo>
                  <a:lnTo>
                    <a:pt x="0" y="4305140"/>
                  </a:lnTo>
                  <a:close/>
                </a:path>
              </a:pathLst>
            </a:custGeom>
            <a:blipFill>
              <a:blip r:embed="rId3"/>
              <a:stretch>
                <a:fillRect l="-214037" t="-264987" r="-630641" b="-359678"/>
              </a:stretch>
            </a:blipFill>
          </p:spPr>
          <p:txBody>
            <a:bodyPr/>
            <a:lstStyle/>
            <a:p>
              <a:endParaRPr lang="uk-UA" noProof="1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40476" y="4637831"/>
            <a:ext cx="6135281" cy="2084004"/>
            <a:chOff x="0" y="0"/>
            <a:chExt cx="1615876" cy="54887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15876" cy="548874"/>
            </a:xfrm>
            <a:custGeom>
              <a:avLst/>
              <a:gdLst/>
              <a:ahLst/>
              <a:cxnLst/>
              <a:rect l="l" t="t" r="r" b="b"/>
              <a:pathLst>
                <a:path w="1615876" h="548874">
                  <a:moveTo>
                    <a:pt x="64355" y="0"/>
                  </a:moveTo>
                  <a:lnTo>
                    <a:pt x="1551521" y="0"/>
                  </a:lnTo>
                  <a:cubicBezTo>
                    <a:pt x="1587064" y="0"/>
                    <a:pt x="1615876" y="28813"/>
                    <a:pt x="1615876" y="64355"/>
                  </a:cubicBezTo>
                  <a:lnTo>
                    <a:pt x="1615876" y="484518"/>
                  </a:lnTo>
                  <a:cubicBezTo>
                    <a:pt x="1615876" y="520061"/>
                    <a:pt x="1587064" y="548874"/>
                    <a:pt x="1551521" y="548874"/>
                  </a:cubicBezTo>
                  <a:lnTo>
                    <a:pt x="64355" y="548874"/>
                  </a:lnTo>
                  <a:cubicBezTo>
                    <a:pt x="47287" y="548874"/>
                    <a:pt x="30918" y="542093"/>
                    <a:pt x="18849" y="530024"/>
                  </a:cubicBezTo>
                  <a:cubicBezTo>
                    <a:pt x="6780" y="517955"/>
                    <a:pt x="0" y="501586"/>
                    <a:pt x="0" y="484518"/>
                  </a:cubicBezTo>
                  <a:lnTo>
                    <a:pt x="0" y="64355"/>
                  </a:lnTo>
                  <a:cubicBezTo>
                    <a:pt x="0" y="28813"/>
                    <a:pt x="28813" y="0"/>
                    <a:pt x="64355" y="0"/>
                  </a:cubicBezTo>
                  <a:close/>
                </a:path>
              </a:pathLst>
            </a:custGeom>
            <a:solidFill>
              <a:srgbClr val="C0C696"/>
            </a:solidFill>
          </p:spPr>
          <p:txBody>
            <a:bodyPr/>
            <a:lstStyle/>
            <a:p>
              <a:endParaRPr lang="uk-UA" noProof="1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1615876" cy="596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uk-UA" noProof="1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7804457" y="3050846"/>
            <a:ext cx="7706332" cy="526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0"/>
              </a:lnSpc>
              <a:spcBef>
                <a:spcPct val="0"/>
              </a:spcBef>
            </a:pPr>
            <a:r>
              <a:rPr lang="uk-UA" sz="3093" b="1" noProof="1">
                <a:solidFill>
                  <a:srgbClr val="5615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Зареєстровані кооперативи, </a:t>
            </a:r>
          </a:p>
          <a:p>
            <a:pPr algn="ctr">
              <a:lnSpc>
                <a:spcPts val="4330"/>
              </a:lnSpc>
              <a:spcBef>
                <a:spcPct val="0"/>
              </a:spcBef>
            </a:pPr>
            <a:r>
              <a:rPr lang="uk-UA" sz="3093" b="1" noProof="1">
                <a:solidFill>
                  <a:srgbClr val="5615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які здійснюють економічну діяльність </a:t>
            </a:r>
          </a:p>
          <a:p>
            <a:pPr algn="ctr">
              <a:lnSpc>
                <a:spcPts val="4190"/>
              </a:lnSpc>
              <a:spcBef>
                <a:spcPct val="0"/>
              </a:spcBef>
            </a:pPr>
            <a:endParaRPr lang="uk-UA" sz="3093" b="1" noProof="1">
              <a:solidFill>
                <a:srgbClr val="561529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4190"/>
              </a:lnSpc>
              <a:spcBef>
                <a:spcPct val="0"/>
              </a:spcBef>
            </a:pPr>
            <a:r>
              <a:rPr lang="uk-UA" sz="2993" b="1" noProof="1">
                <a:solidFill>
                  <a:srgbClr val="5615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Зареєстровані кооперативи, які хочуть відновити діяльність</a:t>
            </a:r>
          </a:p>
          <a:p>
            <a:pPr algn="ctr">
              <a:lnSpc>
                <a:spcPts val="4190"/>
              </a:lnSpc>
              <a:spcBef>
                <a:spcPct val="0"/>
              </a:spcBef>
            </a:pPr>
            <a:endParaRPr lang="uk-UA" sz="2993" b="1" noProof="1">
              <a:solidFill>
                <a:srgbClr val="561529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4190"/>
              </a:lnSpc>
              <a:spcBef>
                <a:spcPct val="0"/>
              </a:spcBef>
            </a:pPr>
            <a:r>
              <a:rPr lang="uk-UA" sz="2993" b="1" noProof="1">
                <a:solidFill>
                  <a:srgbClr val="5615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Новостворені кооперативи, які потребують наставництва та супроводу для ефективного старту</a:t>
            </a:r>
          </a:p>
        </p:txBody>
      </p:sp>
      <p:sp>
        <p:nvSpPr>
          <p:cNvPr id="22" name="Freeform 22"/>
          <p:cNvSpPr/>
          <p:nvPr/>
        </p:nvSpPr>
        <p:spPr>
          <a:xfrm>
            <a:off x="6655570" y="5355932"/>
            <a:ext cx="1322752" cy="724207"/>
          </a:xfrm>
          <a:custGeom>
            <a:avLst/>
            <a:gdLst/>
            <a:ahLst/>
            <a:cxnLst/>
            <a:rect l="l" t="t" r="r" b="b"/>
            <a:pathLst>
              <a:path w="1322752" h="724207">
                <a:moveTo>
                  <a:pt x="0" y="0"/>
                </a:moveTo>
                <a:lnTo>
                  <a:pt x="1322752" y="0"/>
                </a:lnTo>
                <a:lnTo>
                  <a:pt x="1322752" y="724206"/>
                </a:lnTo>
                <a:lnTo>
                  <a:pt x="0" y="7242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noProof="1"/>
          </a:p>
        </p:txBody>
      </p:sp>
      <p:sp>
        <p:nvSpPr>
          <p:cNvPr id="23" name="Freeform 23"/>
          <p:cNvSpPr/>
          <p:nvPr/>
        </p:nvSpPr>
        <p:spPr>
          <a:xfrm rot="-1931983">
            <a:off x="6523193" y="4051229"/>
            <a:ext cx="1567405" cy="858154"/>
          </a:xfrm>
          <a:custGeom>
            <a:avLst/>
            <a:gdLst/>
            <a:ahLst/>
            <a:cxnLst/>
            <a:rect l="l" t="t" r="r" b="b"/>
            <a:pathLst>
              <a:path w="1567405" h="858154">
                <a:moveTo>
                  <a:pt x="0" y="0"/>
                </a:moveTo>
                <a:lnTo>
                  <a:pt x="1567405" y="0"/>
                </a:lnTo>
                <a:lnTo>
                  <a:pt x="1567405" y="858155"/>
                </a:lnTo>
                <a:lnTo>
                  <a:pt x="0" y="8581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noProof="1"/>
          </a:p>
        </p:txBody>
      </p:sp>
      <p:sp>
        <p:nvSpPr>
          <p:cNvPr id="24" name="Freeform 24"/>
          <p:cNvSpPr/>
          <p:nvPr/>
        </p:nvSpPr>
        <p:spPr>
          <a:xfrm rot="1696077">
            <a:off x="6518724" y="6495054"/>
            <a:ext cx="1567405" cy="858154"/>
          </a:xfrm>
          <a:custGeom>
            <a:avLst/>
            <a:gdLst/>
            <a:ahLst/>
            <a:cxnLst/>
            <a:rect l="l" t="t" r="r" b="b"/>
            <a:pathLst>
              <a:path w="1567405" h="858154">
                <a:moveTo>
                  <a:pt x="0" y="0"/>
                </a:moveTo>
                <a:lnTo>
                  <a:pt x="1567405" y="0"/>
                </a:lnTo>
                <a:lnTo>
                  <a:pt x="1567405" y="858154"/>
                </a:lnTo>
                <a:lnTo>
                  <a:pt x="0" y="8581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noProof="1"/>
          </a:p>
        </p:txBody>
      </p:sp>
      <p:sp>
        <p:nvSpPr>
          <p:cNvPr id="25" name="TextBox 25"/>
          <p:cNvSpPr txBox="1"/>
          <p:nvPr/>
        </p:nvSpPr>
        <p:spPr>
          <a:xfrm>
            <a:off x="526634" y="469936"/>
            <a:ext cx="10552685" cy="1435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34"/>
              </a:lnSpc>
              <a:spcBef>
                <a:spcPct val="0"/>
              </a:spcBef>
            </a:pPr>
            <a:r>
              <a:rPr lang="uk-UA" sz="4096" b="1" noProof="1">
                <a:solidFill>
                  <a:srgbClr val="5615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ПРОГРАМА ЕКОНОМІЧНОЇ ПІДТРИМКИ РОЗВИТКУ КООПЕРАТИВІВ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27374" y="4668639"/>
            <a:ext cx="5828196" cy="1967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89"/>
              </a:lnSpc>
              <a:spcBef>
                <a:spcPct val="0"/>
              </a:spcBef>
            </a:pPr>
            <a:r>
              <a:rPr lang="uk-UA" sz="2849" b="1" noProof="1">
                <a:solidFill>
                  <a:srgbClr val="5615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Екосистема для навчання, консультування та ресурсної підтримки кооперативів в Україні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76400" y="2874600"/>
            <a:ext cx="13925000" cy="5052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5289" lvl="1" indent="-387644" algn="l">
              <a:lnSpc>
                <a:spcPts val="5673"/>
              </a:lnSpc>
              <a:buFont typeface="Arial"/>
              <a:buChar char="•"/>
            </a:pPr>
            <a:r>
              <a:rPr lang="uk-UA" sz="4000" b="1" noProof="1">
                <a:solidFill>
                  <a:srgbClr val="4E593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Додана вартість для аграрних виробників</a:t>
            </a:r>
          </a:p>
          <a:p>
            <a:pPr marL="775289" lvl="1" indent="-387644" algn="l">
              <a:lnSpc>
                <a:spcPts val="5673"/>
              </a:lnSpc>
              <a:buFont typeface="Arial"/>
              <a:buChar char="•"/>
            </a:pPr>
            <a:endParaRPr lang="uk-UA" sz="4000" b="1" noProof="1">
              <a:solidFill>
                <a:srgbClr val="4E5939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75289" lvl="1" indent="-387644" algn="l">
              <a:lnSpc>
                <a:spcPts val="5673"/>
              </a:lnSpc>
              <a:buFont typeface="Arial"/>
              <a:buChar char="•"/>
            </a:pPr>
            <a:r>
              <a:rPr lang="uk-UA" sz="4000" b="1" noProof="1">
                <a:solidFill>
                  <a:srgbClr val="4E593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Енергоефективність та енергонезалежність</a:t>
            </a:r>
          </a:p>
          <a:p>
            <a:pPr marL="775289" lvl="1" indent="-387644" algn="l">
              <a:lnSpc>
                <a:spcPts val="5673"/>
              </a:lnSpc>
              <a:buFont typeface="Arial"/>
              <a:buChar char="•"/>
            </a:pPr>
            <a:endParaRPr lang="uk-UA" sz="4000" b="1" noProof="1">
              <a:solidFill>
                <a:srgbClr val="4E5939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75289" lvl="1" indent="-387644" algn="l">
              <a:lnSpc>
                <a:spcPts val="5673"/>
              </a:lnSpc>
              <a:buFont typeface="Arial"/>
              <a:buChar char="•"/>
            </a:pPr>
            <a:r>
              <a:rPr lang="uk-UA" sz="4000" b="1" noProof="1">
                <a:solidFill>
                  <a:srgbClr val="4E593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Зелені технології та зміна клімату</a:t>
            </a:r>
          </a:p>
          <a:p>
            <a:pPr marL="775289" lvl="1" indent="-387644" algn="l">
              <a:lnSpc>
                <a:spcPts val="5673"/>
              </a:lnSpc>
              <a:buFont typeface="Arial"/>
              <a:buChar char="•"/>
            </a:pPr>
            <a:endParaRPr lang="uk-UA" sz="4000" b="1" noProof="1">
              <a:solidFill>
                <a:srgbClr val="4E5939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75289" lvl="1" indent="-387644" algn="l">
              <a:lnSpc>
                <a:spcPts val="5673"/>
              </a:lnSpc>
              <a:buFont typeface="Arial"/>
              <a:buChar char="•"/>
            </a:pPr>
            <a:r>
              <a:rPr lang="uk-UA" sz="4000" b="1" noProof="1">
                <a:solidFill>
                  <a:srgbClr val="4E593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Соціальні послуги</a:t>
            </a:r>
          </a:p>
        </p:txBody>
      </p:sp>
      <p:sp>
        <p:nvSpPr>
          <p:cNvPr id="3" name="Freeform 3"/>
          <p:cNvSpPr/>
          <p:nvPr/>
        </p:nvSpPr>
        <p:spPr>
          <a:xfrm>
            <a:off x="13266449" y="-1759895"/>
            <a:ext cx="7361024" cy="6903395"/>
          </a:xfrm>
          <a:custGeom>
            <a:avLst/>
            <a:gdLst/>
            <a:ahLst/>
            <a:cxnLst/>
            <a:rect l="l" t="t" r="r" b="b"/>
            <a:pathLst>
              <a:path w="7361024" h="6903395">
                <a:moveTo>
                  <a:pt x="0" y="0"/>
                </a:moveTo>
                <a:lnTo>
                  <a:pt x="7361025" y="0"/>
                </a:lnTo>
                <a:lnTo>
                  <a:pt x="7361025" y="6903395"/>
                </a:lnTo>
                <a:lnTo>
                  <a:pt x="0" y="69033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</a:blip>
            <a:stretch>
              <a:fillRect l="-352972" t="-582705" r="-594390" b="-896732"/>
            </a:stretch>
          </a:blipFill>
        </p:spPr>
        <p:txBody>
          <a:bodyPr/>
          <a:lstStyle/>
          <a:p>
            <a:endParaRPr lang="uk-UA" noProof="1"/>
          </a:p>
        </p:txBody>
      </p:sp>
      <p:sp>
        <p:nvSpPr>
          <p:cNvPr id="4" name="Freeform 4"/>
          <p:cNvSpPr/>
          <p:nvPr/>
        </p:nvSpPr>
        <p:spPr>
          <a:xfrm rot="-10800000" flipV="1">
            <a:off x="12605390" y="4816089"/>
            <a:ext cx="5134849" cy="6215938"/>
          </a:xfrm>
          <a:custGeom>
            <a:avLst/>
            <a:gdLst/>
            <a:ahLst/>
            <a:cxnLst/>
            <a:rect l="l" t="t" r="r" b="b"/>
            <a:pathLst>
              <a:path w="5134849" h="6215938">
                <a:moveTo>
                  <a:pt x="0" y="6215938"/>
                </a:moveTo>
                <a:lnTo>
                  <a:pt x="5134849" y="6215938"/>
                </a:lnTo>
                <a:lnTo>
                  <a:pt x="5134849" y="0"/>
                </a:lnTo>
                <a:lnTo>
                  <a:pt x="0" y="0"/>
                </a:lnTo>
                <a:lnTo>
                  <a:pt x="0" y="6215938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 l="-520114" t="-512838" r="-413135" b="-594295"/>
            </a:stretch>
          </a:blipFill>
        </p:spPr>
        <p:txBody>
          <a:bodyPr/>
          <a:lstStyle/>
          <a:p>
            <a:endParaRPr lang="uk-UA" noProof="1"/>
          </a:p>
        </p:txBody>
      </p:sp>
      <p:grpSp>
        <p:nvGrpSpPr>
          <p:cNvPr id="5" name="Group 5"/>
          <p:cNvGrpSpPr/>
          <p:nvPr/>
        </p:nvGrpSpPr>
        <p:grpSpPr>
          <a:xfrm>
            <a:off x="16536651" y="0"/>
            <a:ext cx="1751349" cy="10192559"/>
            <a:chOff x="0" y="0"/>
            <a:chExt cx="2335132" cy="13590079"/>
          </a:xfrm>
        </p:grpSpPr>
        <p:sp>
          <p:nvSpPr>
            <p:cNvPr id="6" name="Freeform 6"/>
            <p:cNvSpPr/>
            <p:nvPr/>
          </p:nvSpPr>
          <p:spPr>
            <a:xfrm rot="-10800000" flipV="1">
              <a:off x="20152" y="0"/>
              <a:ext cx="2314980" cy="4370977"/>
            </a:xfrm>
            <a:custGeom>
              <a:avLst/>
              <a:gdLst/>
              <a:ahLst/>
              <a:cxnLst/>
              <a:rect l="l" t="t" r="r" b="b"/>
              <a:pathLst>
                <a:path w="2314980" h="4370977">
                  <a:moveTo>
                    <a:pt x="0" y="4370977"/>
                  </a:moveTo>
                  <a:lnTo>
                    <a:pt x="2314980" y="4370977"/>
                  </a:lnTo>
                  <a:lnTo>
                    <a:pt x="2314980" y="0"/>
                  </a:lnTo>
                  <a:lnTo>
                    <a:pt x="0" y="0"/>
                  </a:lnTo>
                  <a:lnTo>
                    <a:pt x="0" y="4370977"/>
                  </a:lnTo>
                  <a:close/>
                </a:path>
              </a:pathLst>
            </a:custGeom>
            <a:blipFill>
              <a:blip r:embed="rId2"/>
              <a:stretch>
                <a:fillRect l="-467492" t="-257492" r="-372615" b="-346675"/>
              </a:stretch>
            </a:blipFill>
          </p:spPr>
          <p:txBody>
            <a:bodyPr/>
            <a:lstStyle/>
            <a:p>
              <a:endParaRPr lang="uk-UA" noProof="1"/>
            </a:p>
          </p:txBody>
        </p:sp>
        <p:sp>
          <p:nvSpPr>
            <p:cNvPr id="7" name="Freeform 7"/>
            <p:cNvSpPr/>
            <p:nvPr/>
          </p:nvSpPr>
          <p:spPr>
            <a:xfrm rot="-10800000" flipV="1">
              <a:off x="0" y="4370977"/>
              <a:ext cx="2335132" cy="4913962"/>
            </a:xfrm>
            <a:custGeom>
              <a:avLst/>
              <a:gdLst/>
              <a:ahLst/>
              <a:cxnLst/>
              <a:rect l="l" t="t" r="r" b="b"/>
              <a:pathLst>
                <a:path w="2335132" h="4913962">
                  <a:moveTo>
                    <a:pt x="0" y="4913962"/>
                  </a:moveTo>
                  <a:lnTo>
                    <a:pt x="2335132" y="4913962"/>
                  </a:lnTo>
                  <a:lnTo>
                    <a:pt x="2335132" y="0"/>
                  </a:lnTo>
                  <a:lnTo>
                    <a:pt x="0" y="0"/>
                  </a:lnTo>
                  <a:lnTo>
                    <a:pt x="0" y="4913962"/>
                  </a:lnTo>
                  <a:close/>
                </a:path>
              </a:pathLst>
            </a:custGeom>
            <a:blipFill>
              <a:blip r:embed="rId2"/>
              <a:stretch>
                <a:fillRect l="-350494" t="-257492" r="-597277" b="-346675"/>
              </a:stretch>
            </a:blipFill>
          </p:spPr>
          <p:txBody>
            <a:bodyPr/>
            <a:lstStyle/>
            <a:p>
              <a:endParaRPr lang="uk-UA" noProof="1"/>
            </a:p>
          </p:txBody>
        </p:sp>
        <p:sp>
          <p:nvSpPr>
            <p:cNvPr id="8" name="Freeform 8"/>
            <p:cNvSpPr/>
            <p:nvPr/>
          </p:nvSpPr>
          <p:spPr>
            <a:xfrm rot="-10800000" flipV="1">
              <a:off x="0" y="9284939"/>
              <a:ext cx="2335132" cy="4305139"/>
            </a:xfrm>
            <a:custGeom>
              <a:avLst/>
              <a:gdLst/>
              <a:ahLst/>
              <a:cxnLst/>
              <a:rect l="l" t="t" r="r" b="b"/>
              <a:pathLst>
                <a:path w="2335132" h="4305139">
                  <a:moveTo>
                    <a:pt x="0" y="4305140"/>
                  </a:moveTo>
                  <a:lnTo>
                    <a:pt x="2335132" y="4305140"/>
                  </a:lnTo>
                  <a:lnTo>
                    <a:pt x="2335132" y="0"/>
                  </a:lnTo>
                  <a:lnTo>
                    <a:pt x="0" y="0"/>
                  </a:lnTo>
                  <a:lnTo>
                    <a:pt x="0" y="4305140"/>
                  </a:lnTo>
                  <a:close/>
                </a:path>
              </a:pathLst>
            </a:custGeom>
            <a:blipFill>
              <a:blip r:embed="rId2"/>
              <a:stretch>
                <a:fillRect l="-214037" t="-264987" r="-630641" b="-359678"/>
              </a:stretch>
            </a:blipFill>
          </p:spPr>
          <p:txBody>
            <a:bodyPr/>
            <a:lstStyle/>
            <a:p>
              <a:endParaRPr lang="uk-UA" noProof="1"/>
            </a:p>
          </p:txBody>
        </p:sp>
      </p:grpSp>
      <p:sp>
        <p:nvSpPr>
          <p:cNvPr id="9" name="Freeform 9"/>
          <p:cNvSpPr/>
          <p:nvPr/>
        </p:nvSpPr>
        <p:spPr>
          <a:xfrm>
            <a:off x="-4354026" y="7505700"/>
            <a:ext cx="8708051" cy="8166678"/>
          </a:xfrm>
          <a:custGeom>
            <a:avLst/>
            <a:gdLst/>
            <a:ahLst/>
            <a:cxnLst/>
            <a:rect l="l" t="t" r="r" b="b"/>
            <a:pathLst>
              <a:path w="8708051" h="8166678">
                <a:moveTo>
                  <a:pt x="0" y="0"/>
                </a:moveTo>
                <a:lnTo>
                  <a:pt x="8708050" y="0"/>
                </a:lnTo>
                <a:lnTo>
                  <a:pt x="8708050" y="8166678"/>
                </a:lnTo>
                <a:lnTo>
                  <a:pt x="0" y="81666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l="-352972" t="-582705" r="-594390" b="-896732"/>
            </a:stretch>
          </a:blipFill>
        </p:spPr>
        <p:txBody>
          <a:bodyPr/>
          <a:lstStyle/>
          <a:p>
            <a:endParaRPr lang="uk-UA" noProof="1"/>
          </a:p>
        </p:txBody>
      </p:sp>
      <p:sp>
        <p:nvSpPr>
          <p:cNvPr id="10" name="TextBox 10"/>
          <p:cNvSpPr txBox="1"/>
          <p:nvPr/>
        </p:nvSpPr>
        <p:spPr>
          <a:xfrm>
            <a:off x="769785" y="1395407"/>
            <a:ext cx="12489107" cy="710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39"/>
              </a:lnSpc>
              <a:spcBef>
                <a:spcPct val="0"/>
              </a:spcBef>
            </a:pPr>
            <a:r>
              <a:rPr lang="uk-UA" sz="4400" b="1" noProof="1">
                <a:solidFill>
                  <a:srgbClr val="5615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ФОКУС УВАГИ НА СТРАТЕГІЧНІ НАПРЯМКИ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 flipV="1">
            <a:off x="2305711" y="6168932"/>
            <a:ext cx="1550010" cy="6178736"/>
          </a:xfrm>
          <a:custGeom>
            <a:avLst/>
            <a:gdLst/>
            <a:ahLst/>
            <a:cxnLst/>
            <a:rect l="l" t="t" r="r" b="b"/>
            <a:pathLst>
              <a:path w="1550010" h="6178736">
                <a:moveTo>
                  <a:pt x="1550010" y="6178736"/>
                </a:moveTo>
                <a:lnTo>
                  <a:pt x="0" y="6178736"/>
                </a:lnTo>
                <a:lnTo>
                  <a:pt x="0" y="0"/>
                </a:lnTo>
                <a:lnTo>
                  <a:pt x="1550010" y="0"/>
                </a:lnTo>
                <a:lnTo>
                  <a:pt x="1550010" y="6178736"/>
                </a:lnTo>
                <a:close/>
              </a:path>
            </a:pathLst>
          </a:custGeom>
          <a:blipFill>
            <a:blip r:embed="rId3"/>
            <a:stretch>
              <a:fillRect l="-916511" t="-269629" r="-1052026" b="-364254"/>
            </a:stretch>
          </a:blipFill>
        </p:spPr>
        <p:txBody>
          <a:bodyPr/>
          <a:lstStyle/>
          <a:p>
            <a:endParaRPr lang="uk-UA" noProof="1"/>
          </a:p>
        </p:txBody>
      </p:sp>
      <p:grpSp>
        <p:nvGrpSpPr>
          <p:cNvPr id="3" name="Group 3"/>
          <p:cNvGrpSpPr/>
          <p:nvPr/>
        </p:nvGrpSpPr>
        <p:grpSpPr>
          <a:xfrm>
            <a:off x="1221940" y="2049290"/>
            <a:ext cx="14766950" cy="7492964"/>
            <a:chOff x="0" y="0"/>
            <a:chExt cx="3889238" cy="17666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89238" cy="1766656"/>
            </a:xfrm>
            <a:custGeom>
              <a:avLst/>
              <a:gdLst/>
              <a:ahLst/>
              <a:cxnLst/>
              <a:rect l="l" t="t" r="r" b="b"/>
              <a:pathLst>
                <a:path w="3889238" h="1766656">
                  <a:moveTo>
                    <a:pt x="26738" y="0"/>
                  </a:moveTo>
                  <a:lnTo>
                    <a:pt x="3862500" y="0"/>
                  </a:lnTo>
                  <a:cubicBezTo>
                    <a:pt x="3869591" y="0"/>
                    <a:pt x="3876392" y="2817"/>
                    <a:pt x="3881406" y="7831"/>
                  </a:cubicBezTo>
                  <a:cubicBezTo>
                    <a:pt x="3886421" y="12846"/>
                    <a:pt x="3889238" y="19647"/>
                    <a:pt x="3889238" y="26738"/>
                  </a:cubicBezTo>
                  <a:lnTo>
                    <a:pt x="3889238" y="1739918"/>
                  </a:lnTo>
                  <a:cubicBezTo>
                    <a:pt x="3889238" y="1747009"/>
                    <a:pt x="3886421" y="1753810"/>
                    <a:pt x="3881406" y="1758825"/>
                  </a:cubicBezTo>
                  <a:cubicBezTo>
                    <a:pt x="3876392" y="1763839"/>
                    <a:pt x="3869591" y="1766656"/>
                    <a:pt x="3862500" y="1766656"/>
                  </a:cubicBezTo>
                  <a:lnTo>
                    <a:pt x="26738" y="1766656"/>
                  </a:lnTo>
                  <a:cubicBezTo>
                    <a:pt x="19647" y="1766656"/>
                    <a:pt x="12846" y="1763839"/>
                    <a:pt x="7831" y="1758825"/>
                  </a:cubicBezTo>
                  <a:cubicBezTo>
                    <a:pt x="2817" y="1753810"/>
                    <a:pt x="0" y="1747009"/>
                    <a:pt x="0" y="1739918"/>
                  </a:cubicBezTo>
                  <a:lnTo>
                    <a:pt x="0" y="26738"/>
                  </a:lnTo>
                  <a:cubicBezTo>
                    <a:pt x="0" y="19647"/>
                    <a:pt x="2817" y="12846"/>
                    <a:pt x="7831" y="7831"/>
                  </a:cubicBezTo>
                  <a:cubicBezTo>
                    <a:pt x="12846" y="2817"/>
                    <a:pt x="19647" y="0"/>
                    <a:pt x="26738" y="0"/>
                  </a:cubicBezTo>
                  <a:close/>
                </a:path>
              </a:pathLst>
            </a:custGeom>
            <a:solidFill>
              <a:srgbClr val="C0C696"/>
            </a:solidFill>
          </p:spPr>
          <p:txBody>
            <a:bodyPr/>
            <a:lstStyle/>
            <a:p>
              <a:endParaRPr lang="uk-UA" noProof="1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889238" cy="1814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uk-UA" noProof="1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305711" y="2231261"/>
            <a:ext cx="13270897" cy="6947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1163" indent="-411163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3800" b="1" noProof="1">
                <a:solidFill>
                  <a:srgbClr val="561529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  <a:sym typeface="Open Sans Bold"/>
              </a:rPr>
              <a:t>Реєстрація кооперативів для участі в Проєкті</a:t>
            </a:r>
          </a:p>
          <a:p>
            <a:pPr marL="411163" indent="-411163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3800" b="1" noProof="1">
                <a:solidFill>
                  <a:srgbClr val="561529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  <a:sym typeface="Open Sans Bold"/>
              </a:rPr>
              <a:t>Діагностика кооперативної ідентичності</a:t>
            </a:r>
          </a:p>
          <a:p>
            <a:pPr marL="411163" indent="-411163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3800" b="1" noProof="1">
                <a:solidFill>
                  <a:srgbClr val="561529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  <a:sym typeface="Open Sans Bold"/>
              </a:rPr>
              <a:t>Дорожня карта організаційного розвитку кооперативу в групах Акселератор, РеХаб, Стартап</a:t>
            </a:r>
          </a:p>
          <a:p>
            <a:pPr marL="411163" indent="-411163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3800" b="1" noProof="1">
                <a:solidFill>
                  <a:srgbClr val="561529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  <a:sym typeface="Open Sans Bold"/>
              </a:rPr>
              <a:t>Навчання та консультаційний супровід експертів  для підготовки проєктної заявки</a:t>
            </a:r>
          </a:p>
          <a:p>
            <a:pPr marL="857250" lvl="1" indent="-447675" algn="l">
              <a:lnSpc>
                <a:spcPts val="5319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3800" b="1" noProof="1">
                <a:solidFill>
                  <a:srgbClr val="561529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  <a:sym typeface="Open Sans Bold"/>
              </a:rPr>
              <a:t>КОНКУРС кооперативних проєктів</a:t>
            </a:r>
          </a:p>
          <a:p>
            <a:pPr marL="857250" lvl="1" indent="-447675" algn="l">
              <a:lnSpc>
                <a:spcPts val="5319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3800" b="1" noProof="1">
                <a:solidFill>
                  <a:srgbClr val="561529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  <a:sym typeface="Open Sans Bold"/>
              </a:rPr>
              <a:t>ВПРОВАДЖЕННЯ, СУПРОВІД, МОНІТОРИНГ</a:t>
            </a:r>
          </a:p>
        </p:txBody>
      </p:sp>
      <p:sp>
        <p:nvSpPr>
          <p:cNvPr id="7" name="Freeform 7"/>
          <p:cNvSpPr/>
          <p:nvPr/>
        </p:nvSpPr>
        <p:spPr>
          <a:xfrm>
            <a:off x="13266449" y="-1759895"/>
            <a:ext cx="7361024" cy="6903395"/>
          </a:xfrm>
          <a:custGeom>
            <a:avLst/>
            <a:gdLst/>
            <a:ahLst/>
            <a:cxnLst/>
            <a:rect l="l" t="t" r="r" b="b"/>
            <a:pathLst>
              <a:path w="7361024" h="6903395">
                <a:moveTo>
                  <a:pt x="0" y="0"/>
                </a:moveTo>
                <a:lnTo>
                  <a:pt x="7361025" y="0"/>
                </a:lnTo>
                <a:lnTo>
                  <a:pt x="7361025" y="6903395"/>
                </a:lnTo>
                <a:lnTo>
                  <a:pt x="0" y="69033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2000"/>
            </a:blip>
            <a:stretch>
              <a:fillRect l="-352972" t="-582705" r="-594390" b="-896732"/>
            </a:stretch>
          </a:blipFill>
        </p:spPr>
        <p:txBody>
          <a:bodyPr/>
          <a:lstStyle/>
          <a:p>
            <a:endParaRPr lang="uk-UA" noProof="1"/>
          </a:p>
        </p:txBody>
      </p:sp>
      <p:sp>
        <p:nvSpPr>
          <p:cNvPr id="8" name="Freeform 8"/>
          <p:cNvSpPr/>
          <p:nvPr/>
        </p:nvSpPr>
        <p:spPr>
          <a:xfrm rot="-10800000" flipV="1">
            <a:off x="12605390" y="4355010"/>
            <a:ext cx="5134849" cy="6215938"/>
          </a:xfrm>
          <a:custGeom>
            <a:avLst/>
            <a:gdLst/>
            <a:ahLst/>
            <a:cxnLst/>
            <a:rect l="l" t="t" r="r" b="b"/>
            <a:pathLst>
              <a:path w="5134849" h="6215938">
                <a:moveTo>
                  <a:pt x="0" y="6215938"/>
                </a:moveTo>
                <a:lnTo>
                  <a:pt x="5134849" y="6215938"/>
                </a:lnTo>
                <a:lnTo>
                  <a:pt x="5134849" y="0"/>
                </a:lnTo>
                <a:lnTo>
                  <a:pt x="0" y="0"/>
                </a:lnTo>
                <a:lnTo>
                  <a:pt x="0" y="6215938"/>
                </a:lnTo>
                <a:close/>
              </a:path>
            </a:pathLst>
          </a:custGeom>
          <a:blipFill>
            <a:blip r:embed="rId3">
              <a:alphaModFix amt="9999"/>
            </a:blip>
            <a:stretch>
              <a:fillRect l="-520114" t="-512838" r="-413135" b="-594295"/>
            </a:stretch>
          </a:blipFill>
        </p:spPr>
        <p:txBody>
          <a:bodyPr/>
          <a:lstStyle/>
          <a:p>
            <a:endParaRPr lang="uk-UA" noProof="1"/>
          </a:p>
        </p:txBody>
      </p:sp>
      <p:grpSp>
        <p:nvGrpSpPr>
          <p:cNvPr id="9" name="Group 9"/>
          <p:cNvGrpSpPr/>
          <p:nvPr/>
        </p:nvGrpSpPr>
        <p:grpSpPr>
          <a:xfrm>
            <a:off x="16536651" y="0"/>
            <a:ext cx="1751349" cy="10192559"/>
            <a:chOff x="0" y="0"/>
            <a:chExt cx="2335132" cy="13590079"/>
          </a:xfrm>
        </p:grpSpPr>
        <p:sp>
          <p:nvSpPr>
            <p:cNvPr id="10" name="Freeform 10"/>
            <p:cNvSpPr/>
            <p:nvPr/>
          </p:nvSpPr>
          <p:spPr>
            <a:xfrm rot="-10800000" flipV="1">
              <a:off x="20152" y="0"/>
              <a:ext cx="2314980" cy="4370977"/>
            </a:xfrm>
            <a:custGeom>
              <a:avLst/>
              <a:gdLst/>
              <a:ahLst/>
              <a:cxnLst/>
              <a:rect l="l" t="t" r="r" b="b"/>
              <a:pathLst>
                <a:path w="2314980" h="4370977">
                  <a:moveTo>
                    <a:pt x="0" y="4370977"/>
                  </a:moveTo>
                  <a:lnTo>
                    <a:pt x="2314980" y="4370977"/>
                  </a:lnTo>
                  <a:lnTo>
                    <a:pt x="2314980" y="0"/>
                  </a:lnTo>
                  <a:lnTo>
                    <a:pt x="0" y="0"/>
                  </a:lnTo>
                  <a:lnTo>
                    <a:pt x="0" y="4370977"/>
                  </a:lnTo>
                  <a:close/>
                </a:path>
              </a:pathLst>
            </a:custGeom>
            <a:blipFill>
              <a:blip r:embed="rId3"/>
              <a:stretch>
                <a:fillRect l="-467492" t="-257492" r="-372615" b="-346675"/>
              </a:stretch>
            </a:blipFill>
          </p:spPr>
          <p:txBody>
            <a:bodyPr/>
            <a:lstStyle/>
            <a:p>
              <a:endParaRPr lang="uk-UA" noProof="1"/>
            </a:p>
          </p:txBody>
        </p:sp>
        <p:sp>
          <p:nvSpPr>
            <p:cNvPr id="11" name="Freeform 11"/>
            <p:cNvSpPr/>
            <p:nvPr/>
          </p:nvSpPr>
          <p:spPr>
            <a:xfrm rot="-10800000" flipV="1">
              <a:off x="0" y="4370977"/>
              <a:ext cx="2335132" cy="4913962"/>
            </a:xfrm>
            <a:custGeom>
              <a:avLst/>
              <a:gdLst/>
              <a:ahLst/>
              <a:cxnLst/>
              <a:rect l="l" t="t" r="r" b="b"/>
              <a:pathLst>
                <a:path w="2335132" h="4913962">
                  <a:moveTo>
                    <a:pt x="0" y="4913962"/>
                  </a:moveTo>
                  <a:lnTo>
                    <a:pt x="2335132" y="4913962"/>
                  </a:lnTo>
                  <a:lnTo>
                    <a:pt x="2335132" y="0"/>
                  </a:lnTo>
                  <a:lnTo>
                    <a:pt x="0" y="0"/>
                  </a:lnTo>
                  <a:lnTo>
                    <a:pt x="0" y="4913962"/>
                  </a:lnTo>
                  <a:close/>
                </a:path>
              </a:pathLst>
            </a:custGeom>
            <a:blipFill>
              <a:blip r:embed="rId3"/>
              <a:stretch>
                <a:fillRect l="-350494" t="-257492" r="-597277" b="-346675"/>
              </a:stretch>
            </a:blipFill>
          </p:spPr>
          <p:txBody>
            <a:bodyPr/>
            <a:lstStyle/>
            <a:p>
              <a:endParaRPr lang="uk-UA" noProof="1"/>
            </a:p>
          </p:txBody>
        </p:sp>
        <p:sp>
          <p:nvSpPr>
            <p:cNvPr id="12" name="Freeform 12"/>
            <p:cNvSpPr/>
            <p:nvPr/>
          </p:nvSpPr>
          <p:spPr>
            <a:xfrm rot="-10800000" flipV="1">
              <a:off x="0" y="9284939"/>
              <a:ext cx="2335132" cy="4305139"/>
            </a:xfrm>
            <a:custGeom>
              <a:avLst/>
              <a:gdLst/>
              <a:ahLst/>
              <a:cxnLst/>
              <a:rect l="l" t="t" r="r" b="b"/>
              <a:pathLst>
                <a:path w="2335132" h="4305139">
                  <a:moveTo>
                    <a:pt x="0" y="4305140"/>
                  </a:moveTo>
                  <a:lnTo>
                    <a:pt x="2335132" y="4305140"/>
                  </a:lnTo>
                  <a:lnTo>
                    <a:pt x="2335132" y="0"/>
                  </a:lnTo>
                  <a:lnTo>
                    <a:pt x="0" y="0"/>
                  </a:lnTo>
                  <a:lnTo>
                    <a:pt x="0" y="4305140"/>
                  </a:lnTo>
                  <a:close/>
                </a:path>
              </a:pathLst>
            </a:custGeom>
            <a:blipFill>
              <a:blip r:embed="rId3"/>
              <a:stretch>
                <a:fillRect l="-214037" t="-264987" r="-630641" b="-359678"/>
              </a:stretch>
            </a:blipFill>
          </p:spPr>
          <p:txBody>
            <a:bodyPr/>
            <a:lstStyle/>
            <a:p>
              <a:endParaRPr lang="uk-UA" noProof="1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430133" y="407823"/>
            <a:ext cx="12175257" cy="1450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39"/>
              </a:lnSpc>
              <a:spcBef>
                <a:spcPct val="0"/>
              </a:spcBef>
            </a:pPr>
            <a:r>
              <a:rPr lang="uk-UA" sz="4171" b="1" noProof="1">
                <a:solidFill>
                  <a:srgbClr val="5615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ЕТАПИ ЗАЛУЧЕННЯ КООПЕРАТИВІВ ДО ПРОГРАМИ ПІДТРИМКИ ПРОЄКТУ ГОНОР</a:t>
            </a:r>
          </a:p>
        </p:txBody>
      </p:sp>
      <p:sp>
        <p:nvSpPr>
          <p:cNvPr id="14" name="Freeform 14"/>
          <p:cNvSpPr/>
          <p:nvPr/>
        </p:nvSpPr>
        <p:spPr>
          <a:xfrm rot="-10800000" flipH="1" flipV="1">
            <a:off x="570272" y="4521459"/>
            <a:ext cx="1593076" cy="6350411"/>
          </a:xfrm>
          <a:custGeom>
            <a:avLst/>
            <a:gdLst/>
            <a:ahLst/>
            <a:cxnLst/>
            <a:rect l="l" t="t" r="r" b="b"/>
            <a:pathLst>
              <a:path w="1593076" h="6350411">
                <a:moveTo>
                  <a:pt x="1593077" y="6350411"/>
                </a:moveTo>
                <a:lnTo>
                  <a:pt x="0" y="6350411"/>
                </a:lnTo>
                <a:lnTo>
                  <a:pt x="0" y="0"/>
                </a:lnTo>
                <a:lnTo>
                  <a:pt x="1593077" y="0"/>
                </a:lnTo>
                <a:lnTo>
                  <a:pt x="1593077" y="6350411"/>
                </a:lnTo>
                <a:close/>
              </a:path>
            </a:pathLst>
          </a:custGeom>
          <a:blipFill>
            <a:blip r:embed="rId3"/>
            <a:stretch>
              <a:fillRect l="-916511" t="-269629" r="-1052026" b="-364254"/>
            </a:stretch>
          </a:blipFill>
        </p:spPr>
        <p:txBody>
          <a:bodyPr/>
          <a:lstStyle/>
          <a:p>
            <a:endParaRPr lang="uk-UA" noProof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EE46C27-4EFD-9B7C-81CF-95883F7D2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xmlns="" id="{231B7225-B860-6E43-357E-190F736AAB0F}"/>
              </a:ext>
            </a:extLst>
          </p:cNvPr>
          <p:cNvSpPr/>
          <p:nvPr/>
        </p:nvSpPr>
        <p:spPr>
          <a:xfrm>
            <a:off x="13266449" y="-1759895"/>
            <a:ext cx="7361024" cy="6903395"/>
          </a:xfrm>
          <a:custGeom>
            <a:avLst/>
            <a:gdLst/>
            <a:ahLst/>
            <a:cxnLst/>
            <a:rect l="l" t="t" r="r" b="b"/>
            <a:pathLst>
              <a:path w="7361024" h="6903395">
                <a:moveTo>
                  <a:pt x="0" y="0"/>
                </a:moveTo>
                <a:lnTo>
                  <a:pt x="7361025" y="0"/>
                </a:lnTo>
                <a:lnTo>
                  <a:pt x="7361025" y="6903395"/>
                </a:lnTo>
                <a:lnTo>
                  <a:pt x="0" y="69033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</a:blip>
            <a:stretch>
              <a:fillRect l="-352972" t="-582705" r="-594390" b="-896732"/>
            </a:stretch>
          </a:blipFill>
        </p:spPr>
        <p:txBody>
          <a:bodyPr/>
          <a:lstStyle/>
          <a:p>
            <a:endParaRPr lang="uk-UA" noProof="1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xmlns="" id="{929D02F5-8EDE-0384-6190-36B50EA506F9}"/>
              </a:ext>
            </a:extLst>
          </p:cNvPr>
          <p:cNvSpPr/>
          <p:nvPr/>
        </p:nvSpPr>
        <p:spPr>
          <a:xfrm rot="-10800000" flipV="1">
            <a:off x="12605390" y="4816089"/>
            <a:ext cx="5134849" cy="6215938"/>
          </a:xfrm>
          <a:custGeom>
            <a:avLst/>
            <a:gdLst/>
            <a:ahLst/>
            <a:cxnLst/>
            <a:rect l="l" t="t" r="r" b="b"/>
            <a:pathLst>
              <a:path w="5134849" h="6215938">
                <a:moveTo>
                  <a:pt x="0" y="6215938"/>
                </a:moveTo>
                <a:lnTo>
                  <a:pt x="5134849" y="6215938"/>
                </a:lnTo>
                <a:lnTo>
                  <a:pt x="5134849" y="0"/>
                </a:lnTo>
                <a:lnTo>
                  <a:pt x="0" y="0"/>
                </a:lnTo>
                <a:lnTo>
                  <a:pt x="0" y="6215938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 l="-520114" t="-512838" r="-413135" b="-594295"/>
            </a:stretch>
          </a:blipFill>
        </p:spPr>
        <p:txBody>
          <a:bodyPr/>
          <a:lstStyle/>
          <a:p>
            <a:endParaRPr lang="uk-UA" noProof="1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xmlns="" id="{C52830E4-E2CD-AEA8-F3A2-254DD20CF068}"/>
              </a:ext>
            </a:extLst>
          </p:cNvPr>
          <p:cNvSpPr/>
          <p:nvPr/>
        </p:nvSpPr>
        <p:spPr>
          <a:xfrm>
            <a:off x="-3576683" y="6263384"/>
            <a:ext cx="8708051" cy="8166678"/>
          </a:xfrm>
          <a:custGeom>
            <a:avLst/>
            <a:gdLst/>
            <a:ahLst/>
            <a:cxnLst/>
            <a:rect l="l" t="t" r="r" b="b"/>
            <a:pathLst>
              <a:path w="8708051" h="8166678">
                <a:moveTo>
                  <a:pt x="0" y="0"/>
                </a:moveTo>
                <a:lnTo>
                  <a:pt x="8708050" y="0"/>
                </a:lnTo>
                <a:lnTo>
                  <a:pt x="8708050" y="8166678"/>
                </a:lnTo>
                <a:lnTo>
                  <a:pt x="0" y="81666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l="-352972" t="-582705" r="-594390" b="-896732"/>
            </a:stretch>
          </a:blipFill>
        </p:spPr>
        <p:txBody>
          <a:bodyPr/>
          <a:lstStyle/>
          <a:p>
            <a:endParaRPr lang="uk-UA" noProof="1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xmlns="" id="{DC121FAB-B509-D0A7-82F4-8149594F7955}"/>
              </a:ext>
            </a:extLst>
          </p:cNvPr>
          <p:cNvSpPr txBox="1"/>
          <p:nvPr/>
        </p:nvSpPr>
        <p:spPr>
          <a:xfrm>
            <a:off x="1409723" y="636454"/>
            <a:ext cx="7223658" cy="695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39"/>
              </a:lnSpc>
              <a:spcBef>
                <a:spcPct val="0"/>
              </a:spcBef>
            </a:pPr>
            <a:r>
              <a:rPr lang="uk-UA" sz="4171" b="1" noProof="1">
                <a:solidFill>
                  <a:srgbClr val="5615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Пропозиція партнерства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80173AB-06D5-69B4-A549-C91A8851BA9B}"/>
              </a:ext>
            </a:extLst>
          </p:cNvPr>
          <p:cNvSpPr txBox="1"/>
          <p:nvPr/>
        </p:nvSpPr>
        <p:spPr>
          <a:xfrm>
            <a:off x="1372400" y="1737414"/>
            <a:ext cx="8039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3600" b="1" noProof="1">
                <a:solidFill>
                  <a:schemeClr val="accent3">
                    <a:lumMod val="50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Довгострокове партнерство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A48A66D-1CF0-4419-BD50-CA680DBE8E37}"/>
              </a:ext>
            </a:extLst>
          </p:cNvPr>
          <p:cNvSpPr txBox="1"/>
          <p:nvPr/>
        </p:nvSpPr>
        <p:spPr>
          <a:xfrm>
            <a:off x="1356849" y="2592659"/>
            <a:ext cx="12206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3600" b="1" noProof="1">
                <a:solidFill>
                  <a:schemeClr val="accent3">
                    <a:lumMod val="50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Професійний консультаційний супровід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C21D4A7-8008-F6D1-AA8B-09D48A35FC5D}"/>
              </a:ext>
            </a:extLst>
          </p:cNvPr>
          <p:cNvSpPr txBox="1"/>
          <p:nvPr/>
        </p:nvSpPr>
        <p:spPr>
          <a:xfrm>
            <a:off x="1336633" y="3503157"/>
            <a:ext cx="14568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3600" b="1" noProof="1">
                <a:solidFill>
                  <a:schemeClr val="accent3">
                    <a:lumMod val="50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Комплексні навчальні програми, індивідуальний підхід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53EA1E7-27E3-ECDA-7ADA-CEEF291BF8DE}"/>
              </a:ext>
            </a:extLst>
          </p:cNvPr>
          <p:cNvSpPr txBox="1"/>
          <p:nvPr/>
        </p:nvSpPr>
        <p:spPr>
          <a:xfrm>
            <a:off x="1356849" y="4689765"/>
            <a:ext cx="12206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3600" b="1" noProof="1">
                <a:solidFill>
                  <a:schemeClr val="accent3">
                    <a:lumMod val="50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Кооперативний автоматизований облік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C014153-D601-CE54-924F-C0AE4D24C79A}"/>
              </a:ext>
            </a:extLst>
          </p:cNvPr>
          <p:cNvSpPr txBox="1"/>
          <p:nvPr/>
        </p:nvSpPr>
        <p:spPr>
          <a:xfrm>
            <a:off x="1317503" y="5518917"/>
            <a:ext cx="1437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3600" b="1" noProof="1">
                <a:solidFill>
                  <a:schemeClr val="accent3">
                    <a:lumMod val="50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Ресурсна підтримка стратегічних напрямків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B82928B-BFD4-7376-B690-1E18110CA0D1}"/>
              </a:ext>
            </a:extLst>
          </p:cNvPr>
          <p:cNvSpPr txBox="1"/>
          <p:nvPr/>
        </p:nvSpPr>
        <p:spPr>
          <a:xfrm>
            <a:off x="1317503" y="6473910"/>
            <a:ext cx="16422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3600" b="1" noProof="1">
                <a:solidFill>
                  <a:schemeClr val="accent3">
                    <a:lumMod val="50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Навчальні події, конференції, представництво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1A6C35F-97C9-1294-F046-8DC4BE15516E}"/>
              </a:ext>
            </a:extLst>
          </p:cNvPr>
          <p:cNvSpPr txBox="1"/>
          <p:nvPr/>
        </p:nvSpPr>
        <p:spPr>
          <a:xfrm>
            <a:off x="1372400" y="7478009"/>
            <a:ext cx="13312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3600" b="1" noProof="1">
                <a:solidFill>
                  <a:schemeClr val="accent3">
                    <a:lumMod val="50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Інноваційні технології, енергоефективність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3A76A20-48A1-0560-AB4C-3BED21899814}"/>
              </a:ext>
            </a:extLst>
          </p:cNvPr>
          <p:cNvSpPr txBox="1"/>
          <p:nvPr/>
        </p:nvSpPr>
        <p:spPr>
          <a:xfrm>
            <a:off x="1409723" y="8398036"/>
            <a:ext cx="13312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3600" b="1" noProof="1">
                <a:solidFill>
                  <a:schemeClr val="accent3">
                    <a:lumMod val="50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Підготовка до євроінтеграції, лобіювання </a:t>
            </a:r>
          </a:p>
        </p:txBody>
      </p:sp>
    </p:spTree>
    <p:extLst>
      <p:ext uri="{BB962C8B-B14F-4D97-AF65-F5344CB8AC3E}">
        <p14:creationId xmlns:p14="http://schemas.microsoft.com/office/powerpoint/2010/main" val="1811421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66449" y="-1759895"/>
            <a:ext cx="7361024" cy="6903395"/>
          </a:xfrm>
          <a:custGeom>
            <a:avLst/>
            <a:gdLst/>
            <a:ahLst/>
            <a:cxnLst/>
            <a:rect l="l" t="t" r="r" b="b"/>
            <a:pathLst>
              <a:path w="7361024" h="6903395">
                <a:moveTo>
                  <a:pt x="0" y="0"/>
                </a:moveTo>
                <a:lnTo>
                  <a:pt x="7361025" y="0"/>
                </a:lnTo>
                <a:lnTo>
                  <a:pt x="7361025" y="6903395"/>
                </a:lnTo>
                <a:lnTo>
                  <a:pt x="0" y="69033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</a:blip>
            <a:stretch>
              <a:fillRect l="-352972" t="-582705" r="-594390" b="-896732"/>
            </a:stretch>
          </a:blipFill>
        </p:spPr>
        <p:txBody>
          <a:bodyPr/>
          <a:lstStyle/>
          <a:p>
            <a:endParaRPr lang="uk-UA" noProof="1"/>
          </a:p>
        </p:txBody>
      </p:sp>
      <p:sp>
        <p:nvSpPr>
          <p:cNvPr id="3" name="Freeform 3"/>
          <p:cNvSpPr/>
          <p:nvPr/>
        </p:nvSpPr>
        <p:spPr>
          <a:xfrm>
            <a:off x="-2322227" y="5143500"/>
            <a:ext cx="7361024" cy="6903395"/>
          </a:xfrm>
          <a:custGeom>
            <a:avLst/>
            <a:gdLst/>
            <a:ahLst/>
            <a:cxnLst/>
            <a:rect l="l" t="t" r="r" b="b"/>
            <a:pathLst>
              <a:path w="7361024" h="6903395">
                <a:moveTo>
                  <a:pt x="0" y="0"/>
                </a:moveTo>
                <a:lnTo>
                  <a:pt x="7361024" y="0"/>
                </a:lnTo>
                <a:lnTo>
                  <a:pt x="7361024" y="6903395"/>
                </a:lnTo>
                <a:lnTo>
                  <a:pt x="0" y="69033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</a:blip>
            <a:stretch>
              <a:fillRect l="-352972" t="-582705" r="-594390" b="-896732"/>
            </a:stretch>
          </a:blipFill>
        </p:spPr>
        <p:txBody>
          <a:bodyPr/>
          <a:lstStyle/>
          <a:p>
            <a:endParaRPr lang="uk-UA" noProof="1"/>
          </a:p>
        </p:txBody>
      </p:sp>
      <p:sp>
        <p:nvSpPr>
          <p:cNvPr id="4" name="Freeform 4"/>
          <p:cNvSpPr/>
          <p:nvPr/>
        </p:nvSpPr>
        <p:spPr>
          <a:xfrm rot="-10800000" flipV="1">
            <a:off x="12605390" y="4816089"/>
            <a:ext cx="5134849" cy="6215938"/>
          </a:xfrm>
          <a:custGeom>
            <a:avLst/>
            <a:gdLst/>
            <a:ahLst/>
            <a:cxnLst/>
            <a:rect l="l" t="t" r="r" b="b"/>
            <a:pathLst>
              <a:path w="5134849" h="6215938">
                <a:moveTo>
                  <a:pt x="0" y="6215938"/>
                </a:moveTo>
                <a:lnTo>
                  <a:pt x="5134849" y="6215938"/>
                </a:lnTo>
                <a:lnTo>
                  <a:pt x="5134849" y="0"/>
                </a:lnTo>
                <a:lnTo>
                  <a:pt x="0" y="0"/>
                </a:lnTo>
                <a:lnTo>
                  <a:pt x="0" y="6215938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 l="-520114" t="-512838" r="-413135" b="-594295"/>
            </a:stretch>
          </a:blipFill>
        </p:spPr>
        <p:txBody>
          <a:bodyPr/>
          <a:lstStyle/>
          <a:p>
            <a:endParaRPr lang="uk-UA" noProof="1"/>
          </a:p>
        </p:txBody>
      </p:sp>
      <p:grpSp>
        <p:nvGrpSpPr>
          <p:cNvPr id="5" name="Group 5"/>
          <p:cNvGrpSpPr/>
          <p:nvPr/>
        </p:nvGrpSpPr>
        <p:grpSpPr>
          <a:xfrm>
            <a:off x="16536651" y="0"/>
            <a:ext cx="1751349" cy="10192559"/>
            <a:chOff x="0" y="0"/>
            <a:chExt cx="2335132" cy="13590079"/>
          </a:xfrm>
        </p:grpSpPr>
        <p:sp>
          <p:nvSpPr>
            <p:cNvPr id="6" name="Freeform 6"/>
            <p:cNvSpPr/>
            <p:nvPr/>
          </p:nvSpPr>
          <p:spPr>
            <a:xfrm rot="-10800000" flipV="1">
              <a:off x="20152" y="0"/>
              <a:ext cx="2314980" cy="4370977"/>
            </a:xfrm>
            <a:custGeom>
              <a:avLst/>
              <a:gdLst/>
              <a:ahLst/>
              <a:cxnLst/>
              <a:rect l="l" t="t" r="r" b="b"/>
              <a:pathLst>
                <a:path w="2314980" h="4370977">
                  <a:moveTo>
                    <a:pt x="0" y="4370977"/>
                  </a:moveTo>
                  <a:lnTo>
                    <a:pt x="2314980" y="4370977"/>
                  </a:lnTo>
                  <a:lnTo>
                    <a:pt x="2314980" y="0"/>
                  </a:lnTo>
                  <a:lnTo>
                    <a:pt x="0" y="0"/>
                  </a:lnTo>
                  <a:lnTo>
                    <a:pt x="0" y="4370977"/>
                  </a:lnTo>
                  <a:close/>
                </a:path>
              </a:pathLst>
            </a:custGeom>
            <a:blipFill>
              <a:blip r:embed="rId2"/>
              <a:stretch>
                <a:fillRect l="-467492" t="-257492" r="-372615" b="-346675"/>
              </a:stretch>
            </a:blipFill>
          </p:spPr>
          <p:txBody>
            <a:bodyPr/>
            <a:lstStyle/>
            <a:p>
              <a:endParaRPr lang="uk-UA" noProof="1"/>
            </a:p>
          </p:txBody>
        </p:sp>
        <p:sp>
          <p:nvSpPr>
            <p:cNvPr id="7" name="Freeform 7"/>
            <p:cNvSpPr/>
            <p:nvPr/>
          </p:nvSpPr>
          <p:spPr>
            <a:xfrm rot="-10800000" flipV="1">
              <a:off x="0" y="4370977"/>
              <a:ext cx="2335132" cy="4913962"/>
            </a:xfrm>
            <a:custGeom>
              <a:avLst/>
              <a:gdLst/>
              <a:ahLst/>
              <a:cxnLst/>
              <a:rect l="l" t="t" r="r" b="b"/>
              <a:pathLst>
                <a:path w="2335132" h="4913962">
                  <a:moveTo>
                    <a:pt x="0" y="4913962"/>
                  </a:moveTo>
                  <a:lnTo>
                    <a:pt x="2335132" y="4913962"/>
                  </a:lnTo>
                  <a:lnTo>
                    <a:pt x="2335132" y="0"/>
                  </a:lnTo>
                  <a:lnTo>
                    <a:pt x="0" y="0"/>
                  </a:lnTo>
                  <a:lnTo>
                    <a:pt x="0" y="4913962"/>
                  </a:lnTo>
                  <a:close/>
                </a:path>
              </a:pathLst>
            </a:custGeom>
            <a:blipFill>
              <a:blip r:embed="rId2"/>
              <a:stretch>
                <a:fillRect l="-350494" t="-257492" r="-597277" b="-346675"/>
              </a:stretch>
            </a:blipFill>
          </p:spPr>
          <p:txBody>
            <a:bodyPr/>
            <a:lstStyle/>
            <a:p>
              <a:endParaRPr lang="uk-UA" noProof="1"/>
            </a:p>
          </p:txBody>
        </p:sp>
        <p:sp>
          <p:nvSpPr>
            <p:cNvPr id="8" name="Freeform 8"/>
            <p:cNvSpPr/>
            <p:nvPr/>
          </p:nvSpPr>
          <p:spPr>
            <a:xfrm rot="-10800000" flipV="1">
              <a:off x="0" y="9284939"/>
              <a:ext cx="2335132" cy="4305139"/>
            </a:xfrm>
            <a:custGeom>
              <a:avLst/>
              <a:gdLst/>
              <a:ahLst/>
              <a:cxnLst/>
              <a:rect l="l" t="t" r="r" b="b"/>
              <a:pathLst>
                <a:path w="2335132" h="4305139">
                  <a:moveTo>
                    <a:pt x="0" y="4305140"/>
                  </a:moveTo>
                  <a:lnTo>
                    <a:pt x="2335132" y="4305140"/>
                  </a:lnTo>
                  <a:lnTo>
                    <a:pt x="2335132" y="0"/>
                  </a:lnTo>
                  <a:lnTo>
                    <a:pt x="0" y="0"/>
                  </a:lnTo>
                  <a:lnTo>
                    <a:pt x="0" y="4305140"/>
                  </a:lnTo>
                  <a:close/>
                </a:path>
              </a:pathLst>
            </a:custGeom>
            <a:blipFill>
              <a:blip r:embed="rId2"/>
              <a:stretch>
                <a:fillRect l="-214037" t="-264987" r="-630641" b="-359678"/>
              </a:stretch>
            </a:blipFill>
          </p:spPr>
          <p:txBody>
            <a:bodyPr/>
            <a:lstStyle/>
            <a:p>
              <a:endParaRPr lang="uk-UA" noProof="1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67198" y="571500"/>
            <a:ext cx="11279545" cy="1450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39"/>
              </a:lnSpc>
              <a:spcBef>
                <a:spcPct val="0"/>
              </a:spcBef>
            </a:pPr>
            <a:r>
              <a:rPr lang="uk-UA" sz="4171" b="1" noProof="1">
                <a:solidFill>
                  <a:srgbClr val="56152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РЕЄСТРАЦІЯ НА ПРОГРАМУ ПІДТРИМКИ ДЛЯ  КООПЕРАТИВІВ  НА  2026  РІК</a:t>
            </a:r>
          </a:p>
        </p:txBody>
      </p:sp>
      <p:sp>
        <p:nvSpPr>
          <p:cNvPr id="11" name="Freeform 11"/>
          <p:cNvSpPr/>
          <p:nvPr/>
        </p:nvSpPr>
        <p:spPr>
          <a:xfrm rot="-10800000" flipH="1" flipV="1">
            <a:off x="615000" y="2438423"/>
            <a:ext cx="1279146" cy="5099006"/>
          </a:xfrm>
          <a:custGeom>
            <a:avLst/>
            <a:gdLst/>
            <a:ahLst/>
            <a:cxnLst/>
            <a:rect l="l" t="t" r="r" b="b"/>
            <a:pathLst>
              <a:path w="1279146" h="5099006">
                <a:moveTo>
                  <a:pt x="1279146" y="5099006"/>
                </a:moveTo>
                <a:lnTo>
                  <a:pt x="0" y="5099006"/>
                </a:lnTo>
                <a:lnTo>
                  <a:pt x="0" y="0"/>
                </a:lnTo>
                <a:lnTo>
                  <a:pt x="1279146" y="0"/>
                </a:lnTo>
                <a:lnTo>
                  <a:pt x="1279146" y="5099006"/>
                </a:lnTo>
                <a:close/>
              </a:path>
            </a:pathLst>
          </a:custGeom>
          <a:blipFill>
            <a:blip r:embed="rId2"/>
            <a:stretch>
              <a:fillRect l="-916511" t="-269629" r="-1052026" b="-364254"/>
            </a:stretch>
          </a:blipFill>
        </p:spPr>
        <p:txBody>
          <a:bodyPr/>
          <a:lstStyle/>
          <a:p>
            <a:endParaRPr lang="uk-UA" noProof="1"/>
          </a:p>
        </p:txBody>
      </p:sp>
      <p:sp>
        <p:nvSpPr>
          <p:cNvPr id="12" name="Freeform 12"/>
          <p:cNvSpPr/>
          <p:nvPr/>
        </p:nvSpPr>
        <p:spPr>
          <a:xfrm rot="-10800000" flipV="1">
            <a:off x="1358285" y="6977285"/>
            <a:ext cx="1841181" cy="3476383"/>
          </a:xfrm>
          <a:custGeom>
            <a:avLst/>
            <a:gdLst/>
            <a:ahLst/>
            <a:cxnLst/>
            <a:rect l="l" t="t" r="r" b="b"/>
            <a:pathLst>
              <a:path w="1841181" h="3476383">
                <a:moveTo>
                  <a:pt x="0" y="3476383"/>
                </a:moveTo>
                <a:lnTo>
                  <a:pt x="1841180" y="3476383"/>
                </a:lnTo>
                <a:lnTo>
                  <a:pt x="1841180" y="0"/>
                </a:lnTo>
                <a:lnTo>
                  <a:pt x="0" y="0"/>
                </a:lnTo>
                <a:lnTo>
                  <a:pt x="0" y="3476383"/>
                </a:lnTo>
                <a:close/>
              </a:path>
            </a:pathLst>
          </a:custGeom>
          <a:blipFill>
            <a:blip r:embed="rId2"/>
            <a:stretch>
              <a:fillRect l="-467492" t="-257492" r="-372615" b="-346675"/>
            </a:stretch>
          </a:blipFill>
        </p:spPr>
        <p:txBody>
          <a:bodyPr/>
          <a:lstStyle/>
          <a:p>
            <a:endParaRPr lang="uk-UA" noProof="1"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457" y="2411209"/>
            <a:ext cx="6125286" cy="612528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A26A48C-A2FB-303A-7967-9490CE2E4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xmlns="" id="{8108E5DD-B325-AA44-2579-3C135763D134}"/>
              </a:ext>
            </a:extLst>
          </p:cNvPr>
          <p:cNvSpPr txBox="1"/>
          <p:nvPr/>
        </p:nvSpPr>
        <p:spPr>
          <a:xfrm>
            <a:off x="886422" y="350588"/>
            <a:ext cx="11991377" cy="2623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90"/>
              </a:lnSpc>
              <a:spcBef>
                <a:spcPct val="0"/>
              </a:spcBef>
            </a:pPr>
            <a:r>
              <a:rPr lang="uk-UA" sz="3707" b="1" noProof="1">
                <a:solidFill>
                  <a:srgbClr val="20535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ПРОГРАМА ПІДТРИМКИ ПІДПРИЄМНИЦТВА СІЛЬСЬКИХ ЖІНОК</a:t>
            </a:r>
          </a:p>
          <a:p>
            <a:pPr>
              <a:lnSpc>
                <a:spcPts val="5190"/>
              </a:lnSpc>
              <a:spcBef>
                <a:spcPct val="0"/>
              </a:spcBef>
            </a:pPr>
            <a:r>
              <a:rPr lang="ru-RU" sz="4000" dirty="0">
                <a:solidFill>
                  <a:srgbClr val="205358"/>
                </a:solidFill>
              </a:rPr>
              <a:t>Ми </a:t>
            </a:r>
            <a:r>
              <a:rPr lang="ru-RU" sz="4000" dirty="0" err="1">
                <a:solidFill>
                  <a:srgbClr val="205358"/>
                </a:solidFill>
              </a:rPr>
              <a:t>працюємо</a:t>
            </a:r>
            <a:r>
              <a:rPr lang="ru-RU" sz="4000" dirty="0">
                <a:solidFill>
                  <a:srgbClr val="205358"/>
                </a:solidFill>
              </a:rPr>
              <a:t>, </a:t>
            </a:r>
            <a:r>
              <a:rPr lang="ru-RU" sz="4000" dirty="0" err="1">
                <a:solidFill>
                  <a:srgbClr val="205358"/>
                </a:solidFill>
              </a:rPr>
              <a:t>щоб</a:t>
            </a:r>
            <a:r>
              <a:rPr lang="ru-RU" sz="4000" dirty="0">
                <a:solidFill>
                  <a:srgbClr val="205358"/>
                </a:solidFill>
              </a:rPr>
              <a:t>  </a:t>
            </a:r>
            <a:r>
              <a:rPr lang="ru-RU" sz="4000" dirty="0" err="1">
                <a:solidFill>
                  <a:srgbClr val="205358"/>
                </a:solidFill>
              </a:rPr>
              <a:t>жінка</a:t>
            </a:r>
            <a:r>
              <a:rPr lang="ru-RU" sz="4000" dirty="0">
                <a:solidFill>
                  <a:srgbClr val="205358"/>
                </a:solidFill>
              </a:rPr>
              <a:t> в </a:t>
            </a:r>
            <a:r>
              <a:rPr lang="ru-RU" sz="4000" dirty="0" err="1">
                <a:solidFill>
                  <a:srgbClr val="205358"/>
                </a:solidFill>
              </a:rPr>
              <a:t>селі</a:t>
            </a:r>
            <a:r>
              <a:rPr lang="ru-RU" sz="4000" dirty="0">
                <a:solidFill>
                  <a:srgbClr val="205358"/>
                </a:solidFill>
              </a:rPr>
              <a:t> могла:</a:t>
            </a:r>
            <a:endParaRPr lang="uk-UA" sz="3707" b="1" noProof="1">
              <a:solidFill>
                <a:srgbClr val="205358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r">
              <a:lnSpc>
                <a:spcPts val="5190"/>
              </a:lnSpc>
              <a:spcBef>
                <a:spcPct val="0"/>
              </a:spcBef>
            </a:pPr>
            <a:endParaRPr lang="uk-UA" sz="3707" b="1" noProof="1">
              <a:solidFill>
                <a:srgbClr val="205358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xmlns="" id="{F87FE46D-1E73-5B43-854D-F518A647455B}"/>
              </a:ext>
            </a:extLst>
          </p:cNvPr>
          <p:cNvSpPr/>
          <p:nvPr/>
        </p:nvSpPr>
        <p:spPr>
          <a:xfrm>
            <a:off x="10843136" y="3390445"/>
            <a:ext cx="5612638" cy="6708169"/>
          </a:xfrm>
          <a:custGeom>
            <a:avLst/>
            <a:gdLst/>
            <a:ahLst/>
            <a:cxnLst/>
            <a:rect l="l" t="t" r="r" b="b"/>
            <a:pathLst>
              <a:path w="5612638" h="6708169">
                <a:moveTo>
                  <a:pt x="0" y="0"/>
                </a:moveTo>
                <a:lnTo>
                  <a:pt x="5612638" y="0"/>
                </a:lnTo>
                <a:lnTo>
                  <a:pt x="5612638" y="6708169"/>
                </a:lnTo>
                <a:lnTo>
                  <a:pt x="0" y="67081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99"/>
            </a:blip>
            <a:stretch>
              <a:fillRect l="-555927" t="-404667" r="-444870" b="-797132"/>
            </a:stretch>
          </a:blipFill>
        </p:spPr>
        <p:txBody>
          <a:bodyPr/>
          <a:lstStyle/>
          <a:p>
            <a:endParaRPr lang="uk-UA" noProof="1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CE16A211-7429-D2D8-44C2-1E0B79546B94}"/>
              </a:ext>
            </a:extLst>
          </p:cNvPr>
          <p:cNvSpPr/>
          <p:nvPr/>
        </p:nvSpPr>
        <p:spPr>
          <a:xfrm>
            <a:off x="-1600200" y="4986247"/>
            <a:ext cx="7111818" cy="7186739"/>
          </a:xfrm>
          <a:custGeom>
            <a:avLst/>
            <a:gdLst/>
            <a:ahLst/>
            <a:cxnLst/>
            <a:rect l="l" t="t" r="r" b="b"/>
            <a:pathLst>
              <a:path w="7111818" h="7186739">
                <a:moveTo>
                  <a:pt x="0" y="0"/>
                </a:moveTo>
                <a:lnTo>
                  <a:pt x="7111818" y="0"/>
                </a:lnTo>
                <a:lnTo>
                  <a:pt x="7111818" y="7186739"/>
                </a:lnTo>
                <a:lnTo>
                  <a:pt x="0" y="7186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</a:blip>
            <a:stretch>
              <a:fillRect l="-387818" t="-403634" r="-660198" b="-1102088"/>
            </a:stretch>
          </a:blipFill>
        </p:spPr>
        <p:txBody>
          <a:bodyPr/>
          <a:lstStyle/>
          <a:p>
            <a:endParaRPr lang="uk-UA" noProof="1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xmlns="" id="{23723C47-51D6-75D1-D7E7-81B5B7C4DC70}"/>
              </a:ext>
            </a:extLst>
          </p:cNvPr>
          <p:cNvSpPr txBox="1"/>
          <p:nvPr/>
        </p:nvSpPr>
        <p:spPr>
          <a:xfrm>
            <a:off x="2281798" y="2880784"/>
            <a:ext cx="13273762" cy="6335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91464" lvl="1" algn="l">
              <a:lnSpc>
                <a:spcPts val="3779"/>
              </a:lnSpc>
            </a:pPr>
            <a:r>
              <a:rPr lang="uk-UA" sz="3600" b="1" noProof="1">
                <a:solidFill>
                  <a:srgbClr val="B6687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• мати власний заробіток і фінансову незалежність</a:t>
            </a:r>
          </a:p>
          <a:p>
            <a:pPr marL="291464" lvl="1" algn="l">
              <a:lnSpc>
                <a:spcPts val="3779"/>
              </a:lnSpc>
            </a:pPr>
            <a:endParaRPr lang="uk-UA" sz="3600" b="1" noProof="1">
              <a:solidFill>
                <a:srgbClr val="B6687E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291464" lvl="1" algn="l">
              <a:lnSpc>
                <a:spcPts val="3779"/>
              </a:lnSpc>
            </a:pPr>
            <a:r>
              <a:rPr lang="uk-UA" sz="3600" b="1" noProof="1">
                <a:solidFill>
                  <a:srgbClr val="B6687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• розвивати свій бізнес </a:t>
            </a:r>
          </a:p>
          <a:p>
            <a:pPr marL="291464" lvl="1" algn="l">
              <a:lnSpc>
                <a:spcPts val="3779"/>
              </a:lnSpc>
            </a:pPr>
            <a:endParaRPr lang="uk-UA" sz="3600" b="1" noProof="1">
              <a:solidFill>
                <a:srgbClr val="B6687E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291464" lvl="1" algn="l">
              <a:lnSpc>
                <a:spcPts val="3779"/>
              </a:lnSpc>
            </a:pPr>
            <a:r>
              <a:rPr lang="uk-UA" sz="3600" b="1" noProof="1">
                <a:solidFill>
                  <a:srgbClr val="B6687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• зробити справу стабільною та прибутковою</a:t>
            </a:r>
          </a:p>
          <a:p>
            <a:pPr marL="291464" lvl="1" algn="l">
              <a:lnSpc>
                <a:spcPts val="3779"/>
              </a:lnSpc>
            </a:pPr>
            <a:endParaRPr lang="uk-UA" sz="3600" b="1" noProof="1">
              <a:solidFill>
                <a:srgbClr val="B6687E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291464" lvl="1" algn="l">
              <a:lnSpc>
                <a:spcPts val="3779"/>
              </a:lnSpc>
            </a:pPr>
            <a:r>
              <a:rPr lang="uk-UA" sz="3600" b="1" noProof="1">
                <a:solidFill>
                  <a:srgbClr val="B6687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• навчитися спокійно вирішувати конфлікти і захищати себе</a:t>
            </a:r>
          </a:p>
          <a:p>
            <a:pPr marL="291464" lvl="1" algn="l">
              <a:lnSpc>
                <a:spcPts val="3779"/>
              </a:lnSpc>
            </a:pPr>
            <a:endParaRPr lang="uk-UA" sz="3600" b="1" noProof="1">
              <a:solidFill>
                <a:srgbClr val="B6687E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291464" lvl="1" algn="l">
              <a:lnSpc>
                <a:spcPts val="3779"/>
              </a:lnSpc>
            </a:pPr>
            <a:r>
              <a:rPr lang="uk-UA" sz="3600" b="1" noProof="1">
                <a:solidFill>
                  <a:srgbClr val="B6687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• об’єднуватися  та мережуватися з іншими жінками </a:t>
            </a:r>
          </a:p>
          <a:p>
            <a:pPr marL="291464" lvl="1" algn="l">
              <a:lnSpc>
                <a:spcPts val="3779"/>
              </a:lnSpc>
            </a:pPr>
            <a:endParaRPr lang="uk-UA" sz="3600" b="1" noProof="1">
              <a:solidFill>
                <a:srgbClr val="B6687E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291464" lvl="1" algn="l">
              <a:lnSpc>
                <a:spcPts val="3779"/>
              </a:lnSpc>
            </a:pPr>
            <a:r>
              <a:rPr lang="uk-UA" sz="3600" b="1" noProof="1">
                <a:solidFill>
                  <a:srgbClr val="B6687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• відчувати підтримку, безпеку і впевненість у майбутньому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xmlns="" id="{B412786F-43FC-4C25-C31C-AC61C1504A19}"/>
              </a:ext>
            </a:extLst>
          </p:cNvPr>
          <p:cNvSpPr/>
          <p:nvPr/>
        </p:nvSpPr>
        <p:spPr>
          <a:xfrm>
            <a:off x="14250197" y="-2691645"/>
            <a:ext cx="6399707" cy="6467127"/>
          </a:xfrm>
          <a:custGeom>
            <a:avLst/>
            <a:gdLst/>
            <a:ahLst/>
            <a:cxnLst/>
            <a:rect l="l" t="t" r="r" b="b"/>
            <a:pathLst>
              <a:path w="6399707" h="6467127">
                <a:moveTo>
                  <a:pt x="0" y="0"/>
                </a:moveTo>
                <a:lnTo>
                  <a:pt x="6399707" y="0"/>
                </a:lnTo>
                <a:lnTo>
                  <a:pt x="6399707" y="6467127"/>
                </a:lnTo>
                <a:lnTo>
                  <a:pt x="0" y="64671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</a:blip>
            <a:stretch>
              <a:fillRect l="-387818" t="-403634" r="-660198" b="-1102088"/>
            </a:stretch>
          </a:blipFill>
        </p:spPr>
        <p:txBody>
          <a:bodyPr/>
          <a:lstStyle/>
          <a:p>
            <a:endParaRPr lang="uk-UA" noProof="1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xmlns="" id="{89B606DC-6613-1638-1673-991405B4D009}"/>
              </a:ext>
            </a:extLst>
          </p:cNvPr>
          <p:cNvSpPr/>
          <p:nvPr/>
        </p:nvSpPr>
        <p:spPr>
          <a:xfrm rot="7275689">
            <a:off x="10438623" y="1615449"/>
            <a:ext cx="15698753" cy="13101566"/>
          </a:xfrm>
          <a:custGeom>
            <a:avLst/>
            <a:gdLst/>
            <a:ahLst/>
            <a:cxnLst/>
            <a:rect l="l" t="t" r="r" b="b"/>
            <a:pathLst>
              <a:path w="15698753" h="13101566">
                <a:moveTo>
                  <a:pt x="0" y="0"/>
                </a:moveTo>
                <a:lnTo>
                  <a:pt x="15698754" y="0"/>
                </a:lnTo>
                <a:lnTo>
                  <a:pt x="15698754" y="13101566"/>
                </a:lnTo>
                <a:lnTo>
                  <a:pt x="0" y="131015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281" r="-14109" b="-7606"/>
            </a:stretch>
          </a:blipFill>
        </p:spPr>
        <p:txBody>
          <a:bodyPr/>
          <a:lstStyle/>
          <a:p>
            <a:endParaRPr lang="uk-UA" noProof="1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xmlns="" id="{BCF04A3D-964C-DF3F-C1D6-29D176B30D48}"/>
              </a:ext>
            </a:extLst>
          </p:cNvPr>
          <p:cNvSpPr/>
          <p:nvPr/>
        </p:nvSpPr>
        <p:spPr>
          <a:xfrm>
            <a:off x="16655858" y="3515295"/>
            <a:ext cx="1632142" cy="1649337"/>
          </a:xfrm>
          <a:custGeom>
            <a:avLst/>
            <a:gdLst/>
            <a:ahLst/>
            <a:cxnLst/>
            <a:rect l="l" t="t" r="r" b="b"/>
            <a:pathLst>
              <a:path w="1632142" h="1649337">
                <a:moveTo>
                  <a:pt x="0" y="0"/>
                </a:moveTo>
                <a:lnTo>
                  <a:pt x="1632142" y="0"/>
                </a:lnTo>
                <a:lnTo>
                  <a:pt x="1632142" y="1649337"/>
                </a:lnTo>
                <a:lnTo>
                  <a:pt x="0" y="16493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87818" t="-403634" r="-660198" b="-1102088"/>
            </a:stretch>
          </a:blipFill>
        </p:spPr>
        <p:txBody>
          <a:bodyPr/>
          <a:lstStyle/>
          <a:p>
            <a:endParaRPr lang="uk-UA" noProof="1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xmlns="" id="{80DFC908-00C8-A0DF-4938-0A048BB2A87B}"/>
              </a:ext>
            </a:extLst>
          </p:cNvPr>
          <p:cNvSpPr/>
          <p:nvPr/>
        </p:nvSpPr>
        <p:spPr>
          <a:xfrm>
            <a:off x="16699614" y="5164632"/>
            <a:ext cx="1588386" cy="1997350"/>
          </a:xfrm>
          <a:custGeom>
            <a:avLst/>
            <a:gdLst/>
            <a:ahLst/>
            <a:cxnLst/>
            <a:rect l="l" t="t" r="r" b="b"/>
            <a:pathLst>
              <a:path w="1588386" h="1997350">
                <a:moveTo>
                  <a:pt x="0" y="0"/>
                </a:moveTo>
                <a:lnTo>
                  <a:pt x="1588386" y="0"/>
                </a:lnTo>
                <a:lnTo>
                  <a:pt x="1588386" y="1997350"/>
                </a:lnTo>
                <a:lnTo>
                  <a:pt x="0" y="19973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84764" t="-398554" r="-651072" b="-778152"/>
            </a:stretch>
          </a:blipFill>
        </p:spPr>
        <p:txBody>
          <a:bodyPr/>
          <a:lstStyle/>
          <a:p>
            <a:endParaRPr lang="uk-UA" noProof="1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xmlns="" id="{70FFDEAA-50E2-7BF5-1DD6-BFC576791ECC}"/>
              </a:ext>
            </a:extLst>
          </p:cNvPr>
          <p:cNvSpPr/>
          <p:nvPr/>
        </p:nvSpPr>
        <p:spPr>
          <a:xfrm>
            <a:off x="16655858" y="8579617"/>
            <a:ext cx="1632142" cy="1707383"/>
          </a:xfrm>
          <a:custGeom>
            <a:avLst/>
            <a:gdLst/>
            <a:ahLst/>
            <a:cxnLst/>
            <a:rect l="l" t="t" r="r" b="b"/>
            <a:pathLst>
              <a:path w="1632142" h="1707383">
                <a:moveTo>
                  <a:pt x="0" y="0"/>
                </a:moveTo>
                <a:lnTo>
                  <a:pt x="1632142" y="0"/>
                </a:lnTo>
                <a:lnTo>
                  <a:pt x="1632142" y="1707383"/>
                </a:lnTo>
                <a:lnTo>
                  <a:pt x="0" y="17073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9752" t="-394383" r="-627252" b="-771641"/>
            </a:stretch>
          </a:blipFill>
        </p:spPr>
        <p:txBody>
          <a:bodyPr/>
          <a:lstStyle/>
          <a:p>
            <a:endParaRPr lang="uk-UA" noProof="1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xmlns="" id="{6C107933-621D-B5CD-AB95-4E22C2DFF281}"/>
              </a:ext>
            </a:extLst>
          </p:cNvPr>
          <p:cNvSpPr/>
          <p:nvPr/>
        </p:nvSpPr>
        <p:spPr>
          <a:xfrm>
            <a:off x="16655858" y="7161982"/>
            <a:ext cx="1588386" cy="1417635"/>
          </a:xfrm>
          <a:custGeom>
            <a:avLst/>
            <a:gdLst/>
            <a:ahLst/>
            <a:cxnLst/>
            <a:rect l="l" t="t" r="r" b="b"/>
            <a:pathLst>
              <a:path w="1588386" h="1417635">
                <a:moveTo>
                  <a:pt x="0" y="0"/>
                </a:moveTo>
                <a:lnTo>
                  <a:pt x="1588385" y="0"/>
                </a:lnTo>
                <a:lnTo>
                  <a:pt x="1588385" y="1417635"/>
                </a:lnTo>
                <a:lnTo>
                  <a:pt x="0" y="14176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0236" t="-416790" r="-706733" b="-1141266"/>
            </a:stretch>
          </a:blipFill>
        </p:spPr>
        <p:txBody>
          <a:bodyPr/>
          <a:lstStyle/>
          <a:p>
            <a:endParaRPr lang="uk-UA" noProof="1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xmlns="" id="{FAEAAC72-DBAD-1A10-8F77-0D7DF753F793}"/>
              </a:ext>
            </a:extLst>
          </p:cNvPr>
          <p:cNvSpPr/>
          <p:nvPr/>
        </p:nvSpPr>
        <p:spPr>
          <a:xfrm>
            <a:off x="16699614" y="0"/>
            <a:ext cx="1544629" cy="1544320"/>
          </a:xfrm>
          <a:custGeom>
            <a:avLst/>
            <a:gdLst/>
            <a:ahLst/>
            <a:cxnLst/>
            <a:rect l="l" t="t" r="r" b="b"/>
            <a:pathLst>
              <a:path w="1544629" h="1544320">
                <a:moveTo>
                  <a:pt x="0" y="0"/>
                </a:moveTo>
                <a:lnTo>
                  <a:pt x="1544629" y="0"/>
                </a:lnTo>
                <a:lnTo>
                  <a:pt x="1544629" y="1544320"/>
                </a:lnTo>
                <a:lnTo>
                  <a:pt x="0" y="15443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19421" t="-431082" r="-493639" b="-1183832"/>
            </a:stretch>
          </a:blipFill>
        </p:spPr>
        <p:txBody>
          <a:bodyPr/>
          <a:lstStyle/>
          <a:p>
            <a:endParaRPr lang="uk-UA" noProof="1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xmlns="" id="{91BF075A-C913-AADB-742D-F89E25B3384E}"/>
              </a:ext>
            </a:extLst>
          </p:cNvPr>
          <p:cNvSpPr/>
          <p:nvPr/>
        </p:nvSpPr>
        <p:spPr>
          <a:xfrm>
            <a:off x="16699614" y="1544320"/>
            <a:ext cx="1544629" cy="1846125"/>
          </a:xfrm>
          <a:custGeom>
            <a:avLst/>
            <a:gdLst/>
            <a:ahLst/>
            <a:cxnLst/>
            <a:rect l="l" t="t" r="r" b="b"/>
            <a:pathLst>
              <a:path w="1544629" h="1846125">
                <a:moveTo>
                  <a:pt x="0" y="0"/>
                </a:moveTo>
                <a:lnTo>
                  <a:pt x="1544629" y="0"/>
                </a:lnTo>
                <a:lnTo>
                  <a:pt x="1544629" y="1846125"/>
                </a:lnTo>
                <a:lnTo>
                  <a:pt x="0" y="18461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5927" t="-404667" r="-444870" b="-797132"/>
            </a:stretch>
          </a:blipFill>
        </p:spPr>
        <p:txBody>
          <a:bodyPr/>
          <a:lstStyle/>
          <a:p>
            <a:endParaRPr lang="uk-UA" noProof="1"/>
          </a:p>
        </p:txBody>
      </p:sp>
    </p:spTree>
    <p:extLst>
      <p:ext uri="{BB962C8B-B14F-4D97-AF65-F5344CB8AC3E}">
        <p14:creationId xmlns:p14="http://schemas.microsoft.com/office/powerpoint/2010/main" val="1022609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6286</TotalTime>
  <Words>419</Words>
  <Application>Microsoft Office PowerPoint</Application>
  <PresentationFormat>Произвольный</PresentationFormat>
  <Paragraphs>86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Aptos</vt:lpstr>
      <vt:lpstr>Calibri</vt:lpstr>
      <vt:lpstr>Open Sans ExtraBold</vt:lpstr>
      <vt:lpstr>Open Sans Bold</vt:lpstr>
      <vt:lpstr>Open Sans SemiBold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Кооперативний ЗДВИГ 2026</dc:title>
  <dc:creator>Админ</dc:creator>
  <cp:lastModifiedBy>Админ</cp:lastModifiedBy>
  <cp:revision>10</cp:revision>
  <cp:lastPrinted>2026-02-19T16:06:25Z</cp:lastPrinted>
  <dcterms:created xsi:type="dcterms:W3CDTF">2006-08-16T00:00:00Z</dcterms:created>
  <dcterms:modified xsi:type="dcterms:W3CDTF">2026-02-24T09:31:34Z</dcterms:modified>
  <dc:identifier>DAG-z1o0YdU</dc:identifier>
</cp:coreProperties>
</file>