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8288000" cy="10287000"/>
  <p:notesSz cx="6858000" cy="9144000"/>
  <p:embeddedFontLst>
    <p:embeddedFont>
      <p:font typeface="Open Sans" panose="020B0604020202020204" charset="0"/>
      <p:regular r:id="rId28"/>
    </p:embeddedFont>
    <p:embeddedFont>
      <p:font typeface="Inter Bold" panose="020B0604020202020204" charset="0"/>
      <p:regular r:id="rId29"/>
    </p:embeddedFont>
    <p:embeddedFont>
      <p:font typeface="Calibri" panose="020F0502020204030204" pitchFamily="34" charset="0"/>
      <p:regular r:id="rId30"/>
      <p:bold r:id="rId31"/>
      <p:italic r:id="rId32"/>
      <p:boldItalic r:id="rId3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63" d="100"/>
          <a:sy n="63" d="100"/>
        </p:scale>
        <p:origin x="-384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5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3.fntdata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hyperlink" Target="https://www.dcz.gov.ua/madeukraine/poslu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8.png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6836316" y="8805270"/>
            <a:ext cx="1346959" cy="1346959"/>
          </a:xfrm>
          <a:custGeom>
            <a:avLst/>
            <a:gdLst/>
            <a:ahLst/>
            <a:cxnLst/>
            <a:rect l="l" t="t" r="r" b="b"/>
            <a:pathLst>
              <a:path w="1346959" h="1346959">
                <a:moveTo>
                  <a:pt x="0" y="0"/>
                </a:moveTo>
                <a:lnTo>
                  <a:pt x="1346959" y="0"/>
                </a:lnTo>
                <a:lnTo>
                  <a:pt x="1346959" y="1346959"/>
                </a:lnTo>
                <a:lnTo>
                  <a:pt x="0" y="134695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3270963" y="530549"/>
            <a:ext cx="11946471" cy="60833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499"/>
              </a:lnSpc>
            </a:pPr>
            <a:r>
              <a:rPr lang="en-US" sz="9999" b="1" dirty="0">
                <a:solidFill>
                  <a:srgbClr val="FDFDFC"/>
                </a:solidFill>
                <a:latin typeface="Inter Bold"/>
                <a:ea typeface="Inter Bold"/>
                <a:cs typeface="Inter Bold"/>
                <a:sym typeface="Inter Bold"/>
              </a:rPr>
              <a:t>ОФІС </a:t>
            </a:r>
          </a:p>
          <a:p>
            <a:pPr algn="ctr">
              <a:lnSpc>
                <a:spcPts val="17825"/>
              </a:lnSpc>
            </a:pPr>
            <a:r>
              <a:rPr lang="en-US" sz="15500" b="1" dirty="0">
                <a:solidFill>
                  <a:srgbClr val="FDFDFC"/>
                </a:solidFill>
                <a:latin typeface="Inter Bold"/>
                <a:ea typeface="Inter Bold"/>
                <a:cs typeface="Inter Bold"/>
                <a:sym typeface="Inter Bold"/>
              </a:rPr>
              <a:t>“ЗРОБЛЕНО </a:t>
            </a:r>
          </a:p>
          <a:p>
            <a:pPr algn="ctr">
              <a:lnSpc>
                <a:spcPts val="18399"/>
              </a:lnSpc>
            </a:pPr>
            <a:r>
              <a:rPr lang="en-US" sz="15999" b="1" dirty="0">
                <a:solidFill>
                  <a:srgbClr val="FDFDFC"/>
                </a:solidFill>
                <a:latin typeface="Inter Bold"/>
                <a:ea typeface="Inter Bold"/>
                <a:cs typeface="Inter Bold"/>
                <a:sym typeface="Inter Bold"/>
              </a:rPr>
              <a:t>В УКРАЇНІ”</a:t>
            </a:r>
          </a:p>
        </p:txBody>
      </p:sp>
      <p:sp>
        <p:nvSpPr>
          <p:cNvPr id="4" name="Freeform 4"/>
          <p:cNvSpPr/>
          <p:nvPr/>
        </p:nvSpPr>
        <p:spPr>
          <a:xfrm>
            <a:off x="5417912" y="6870575"/>
            <a:ext cx="7452176" cy="2885876"/>
          </a:xfrm>
          <a:custGeom>
            <a:avLst/>
            <a:gdLst/>
            <a:ahLst/>
            <a:cxnLst/>
            <a:rect l="l" t="t" r="r" b="b"/>
            <a:pathLst>
              <a:path w="7452176" h="2885876">
                <a:moveTo>
                  <a:pt x="0" y="0"/>
                </a:moveTo>
                <a:lnTo>
                  <a:pt x="7452176" y="0"/>
                </a:lnTo>
                <a:lnTo>
                  <a:pt x="7452176" y="2885876"/>
                </a:lnTo>
                <a:lnTo>
                  <a:pt x="0" y="288587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9720" t="-67169" r="-20616" b="-128031"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0" y="0"/>
            <a:ext cx="1247118" cy="965848"/>
          </a:xfrm>
          <a:custGeom>
            <a:avLst/>
            <a:gdLst/>
            <a:ahLst/>
            <a:cxnLst/>
            <a:rect l="l" t="t" r="r" b="b"/>
            <a:pathLst>
              <a:path w="1247118" h="965848">
                <a:moveTo>
                  <a:pt x="0" y="0"/>
                </a:moveTo>
                <a:lnTo>
                  <a:pt x="1247118" y="0"/>
                </a:lnTo>
                <a:lnTo>
                  <a:pt x="1247118" y="965848"/>
                </a:lnTo>
                <a:lnTo>
                  <a:pt x="0" y="96584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19379" t="-28254" r="-26460" b="-60056"/>
            </a:stretch>
          </a:blipFill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61822" y="9119183"/>
            <a:ext cx="8816527" cy="13239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dirty="0">
                <a:solidFill>
                  <a:srgbClr val="FEFEFE"/>
                </a:solidFill>
                <a:latin typeface="Garet"/>
                <a:ea typeface="Garet"/>
                <a:cs typeface="Garet"/>
                <a:sym typeface="Garet"/>
              </a:rPr>
              <a:t>*зареєстрований як ФОП не менше 12 місяців до моменту подання заяви та за умов </a:t>
            </a:r>
            <a:r>
              <a:rPr lang="en-US" sz="1500" b="1" dirty="0">
                <a:solidFill>
                  <a:srgbClr val="FEFEFE"/>
                </a:solidFill>
                <a:latin typeface="Garet Bold"/>
                <a:ea typeface="Garet Bold"/>
                <a:cs typeface="Garet Bold"/>
                <a:sym typeface="Garet Bold"/>
              </a:rPr>
              <a:t>СПІВФІНАНСУВАННЯ </a:t>
            </a:r>
            <a:r>
              <a:rPr lang="en-US" sz="1500" dirty="0">
                <a:solidFill>
                  <a:srgbClr val="FEFEFE"/>
                </a:solidFill>
                <a:latin typeface="Garet"/>
                <a:ea typeface="Garet"/>
                <a:cs typeface="Garet"/>
                <a:sym typeface="Garet"/>
              </a:rPr>
              <a:t>(вноситься сума співфінансування за рахунок власних або кредитних коштів 30% вартості проєкту)</a:t>
            </a:r>
          </a:p>
          <a:p>
            <a:pPr algn="ctr">
              <a:lnSpc>
                <a:spcPts val="2100"/>
              </a:lnSpc>
            </a:pPr>
            <a:endParaRPr lang="en-US" sz="1500" dirty="0">
              <a:solidFill>
                <a:srgbClr val="FEFEFE"/>
              </a:solidFill>
              <a:latin typeface="Garet"/>
              <a:ea typeface="Garet"/>
              <a:cs typeface="Garet"/>
              <a:sym typeface="Garet"/>
            </a:endParaRPr>
          </a:p>
          <a:p>
            <a:pPr algn="ctr">
              <a:lnSpc>
                <a:spcPts val="2100"/>
              </a:lnSpc>
            </a:pPr>
            <a:endParaRPr lang="en-US" sz="1500" dirty="0">
              <a:solidFill>
                <a:srgbClr val="FEFEFE"/>
              </a:solidFill>
              <a:latin typeface="Garet"/>
              <a:ea typeface="Garet"/>
              <a:cs typeface="Garet"/>
              <a:sym typeface="Garet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2610902" y="8710566"/>
            <a:ext cx="3423249" cy="3136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59"/>
              </a:lnSpc>
            </a:pPr>
            <a:r>
              <a:rPr lang="en-US" sz="1899" b="1" dirty="0">
                <a:solidFill>
                  <a:srgbClr val="FEFEFE"/>
                </a:solidFill>
                <a:latin typeface="Garet Bold"/>
                <a:ea typeface="Garet Bold"/>
                <a:cs typeface="Garet Bold"/>
                <a:sym typeface="Garet Bold"/>
              </a:rPr>
              <a:t>термін дії - 3, 5 або 7 років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2001143" y="1604454"/>
            <a:ext cx="2728487" cy="3832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3271"/>
              </a:lnSpc>
            </a:pPr>
            <a:r>
              <a:rPr lang="en-US" sz="211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(фізичні особи, ФОП)</a:t>
            </a:r>
          </a:p>
        </p:txBody>
      </p:sp>
      <p:grpSp>
        <p:nvGrpSpPr>
          <p:cNvPr id="5" name="Group 5"/>
          <p:cNvGrpSpPr/>
          <p:nvPr/>
        </p:nvGrpSpPr>
        <p:grpSpPr>
          <a:xfrm>
            <a:off x="286226" y="140857"/>
            <a:ext cx="17715548" cy="2365274"/>
            <a:chOff x="0" y="0"/>
            <a:chExt cx="4665823" cy="622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665823" cy="622953"/>
            </a:xfrm>
            <a:custGeom>
              <a:avLst/>
              <a:gdLst/>
              <a:ahLst/>
              <a:cxnLst/>
              <a:rect l="l" t="t" r="r" b="b"/>
              <a:pathLst>
                <a:path w="4665823" h="622953">
                  <a:moveTo>
                    <a:pt x="41953" y="0"/>
                  </a:moveTo>
                  <a:lnTo>
                    <a:pt x="4623870" y="0"/>
                  </a:lnTo>
                  <a:cubicBezTo>
                    <a:pt x="4647040" y="0"/>
                    <a:pt x="4665823" y="18783"/>
                    <a:pt x="4665823" y="41953"/>
                  </a:cubicBezTo>
                  <a:lnTo>
                    <a:pt x="4665823" y="581000"/>
                  </a:lnTo>
                  <a:cubicBezTo>
                    <a:pt x="4665823" y="604170"/>
                    <a:pt x="4647040" y="622953"/>
                    <a:pt x="4623870" y="622953"/>
                  </a:cubicBezTo>
                  <a:lnTo>
                    <a:pt x="41953" y="622953"/>
                  </a:lnTo>
                  <a:cubicBezTo>
                    <a:pt x="18783" y="622953"/>
                    <a:pt x="0" y="604170"/>
                    <a:pt x="0" y="581000"/>
                  </a:cubicBezTo>
                  <a:lnTo>
                    <a:pt x="0" y="41953"/>
                  </a:lnTo>
                  <a:cubicBezTo>
                    <a:pt x="0" y="18783"/>
                    <a:pt x="18783" y="0"/>
                    <a:pt x="41953" y="0"/>
                  </a:cubicBezTo>
                  <a:close/>
                </a:path>
              </a:pathLst>
            </a:custGeom>
            <a:solidFill>
              <a:srgbClr val="ECF2F1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665823" cy="661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1254481" y="-2018"/>
            <a:ext cx="15779037" cy="26358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639"/>
              </a:lnSpc>
            </a:pPr>
            <a:r>
              <a:rPr lang="en-US" sz="7599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Грант для ветеранів та членів їх сімей</a:t>
            </a:r>
          </a:p>
        </p:txBody>
      </p:sp>
      <p:grpSp>
        <p:nvGrpSpPr>
          <p:cNvPr id="9" name="Group 9"/>
          <p:cNvGrpSpPr/>
          <p:nvPr/>
        </p:nvGrpSpPr>
        <p:grpSpPr>
          <a:xfrm>
            <a:off x="1393167" y="3829656"/>
            <a:ext cx="15370364" cy="4587360"/>
            <a:chOff x="0" y="0"/>
            <a:chExt cx="20493819" cy="6116480"/>
          </a:xfrm>
        </p:grpSpPr>
        <p:grpSp>
          <p:nvGrpSpPr>
            <p:cNvPr id="10" name="Group 10"/>
            <p:cNvGrpSpPr/>
            <p:nvPr/>
          </p:nvGrpSpPr>
          <p:grpSpPr>
            <a:xfrm>
              <a:off x="0" y="2075853"/>
              <a:ext cx="7042965" cy="861471"/>
              <a:chOff x="0" y="0"/>
              <a:chExt cx="3481912" cy="425895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3481911" cy="425895"/>
              </a:xfrm>
              <a:custGeom>
                <a:avLst/>
                <a:gdLst/>
                <a:ahLst/>
                <a:cxnLst/>
                <a:rect l="l" t="t" r="r" b="b"/>
                <a:pathLst>
                  <a:path w="3481911" h="425895">
                    <a:moveTo>
                      <a:pt x="3278711" y="0"/>
                    </a:moveTo>
                    <a:cubicBezTo>
                      <a:pt x="3390936" y="0"/>
                      <a:pt x="3481911" y="95340"/>
                      <a:pt x="3481911" y="212948"/>
                    </a:cubicBezTo>
                    <a:cubicBezTo>
                      <a:pt x="3481911" y="330556"/>
                      <a:pt x="3390936" y="425895"/>
                      <a:pt x="3278711" y="425895"/>
                    </a:cubicBezTo>
                    <a:lnTo>
                      <a:pt x="203200" y="425895"/>
                    </a:lnTo>
                    <a:cubicBezTo>
                      <a:pt x="90976" y="425895"/>
                      <a:pt x="0" y="330556"/>
                      <a:pt x="0" y="212948"/>
                    </a:cubicBezTo>
                    <a:cubicBezTo>
                      <a:pt x="0" y="95340"/>
                      <a:pt x="90976" y="0"/>
                      <a:pt x="203200" y="0"/>
                    </a:cubicBezTo>
                    <a:close/>
                  </a:path>
                </a:pathLst>
              </a:custGeom>
              <a:solidFill>
                <a:srgbClr val="ECF2F1">
                  <a:alpha val="80000"/>
                </a:srgbClr>
              </a:solidFill>
            </p:spPr>
          </p:sp>
          <p:sp>
            <p:nvSpPr>
              <p:cNvPr id="12" name="TextBox 12"/>
              <p:cNvSpPr txBox="1"/>
              <p:nvPr/>
            </p:nvSpPr>
            <p:spPr>
              <a:xfrm>
                <a:off x="0" y="-47625"/>
                <a:ext cx="3481912" cy="473520"/>
              </a:xfrm>
              <a:prstGeom prst="rect">
                <a:avLst/>
              </a:prstGeom>
            </p:spPr>
            <p:txBody>
              <a:bodyPr lIns="49028" tIns="49028" rIns="49028" bIns="49028" rtlCol="0" anchor="ctr"/>
              <a:lstStyle/>
              <a:p>
                <a:pPr algn="ctr">
                  <a:lnSpc>
                    <a:spcPts val="3499"/>
                  </a:lnSpc>
                </a:pPr>
                <a:r>
                  <a:rPr lang="en-US" sz="2499" b="1" dirty="0">
                    <a:solidFill>
                      <a:srgbClr val="1C2C5E">
                        <a:alpha val="80000"/>
                      </a:srgbClr>
                    </a:solidFill>
                    <a:latin typeface="Garet Bold"/>
                    <a:ea typeface="Garet Bold"/>
                    <a:cs typeface="Garet Bold"/>
                    <a:sym typeface="Garet Bold"/>
                  </a:rPr>
                  <a:t> до 250 тис. грн</a:t>
                </a:r>
              </a:p>
            </p:txBody>
          </p:sp>
        </p:grpSp>
        <p:grpSp>
          <p:nvGrpSpPr>
            <p:cNvPr id="13" name="Group 13"/>
            <p:cNvGrpSpPr/>
            <p:nvPr/>
          </p:nvGrpSpPr>
          <p:grpSpPr>
            <a:xfrm>
              <a:off x="0" y="3582032"/>
              <a:ext cx="7042965" cy="861471"/>
              <a:chOff x="0" y="0"/>
              <a:chExt cx="3481912" cy="425895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0" y="0"/>
                <a:ext cx="3481911" cy="425895"/>
              </a:xfrm>
              <a:custGeom>
                <a:avLst/>
                <a:gdLst/>
                <a:ahLst/>
                <a:cxnLst/>
                <a:rect l="l" t="t" r="r" b="b"/>
                <a:pathLst>
                  <a:path w="3481911" h="425895">
                    <a:moveTo>
                      <a:pt x="3278711" y="0"/>
                    </a:moveTo>
                    <a:cubicBezTo>
                      <a:pt x="3390936" y="0"/>
                      <a:pt x="3481911" y="95340"/>
                      <a:pt x="3481911" y="212948"/>
                    </a:cubicBezTo>
                    <a:cubicBezTo>
                      <a:pt x="3481911" y="330556"/>
                      <a:pt x="3390936" y="425895"/>
                      <a:pt x="3278711" y="425895"/>
                    </a:cubicBezTo>
                    <a:lnTo>
                      <a:pt x="203200" y="425895"/>
                    </a:lnTo>
                    <a:cubicBezTo>
                      <a:pt x="90976" y="425895"/>
                      <a:pt x="0" y="330556"/>
                      <a:pt x="0" y="212948"/>
                    </a:cubicBezTo>
                    <a:cubicBezTo>
                      <a:pt x="0" y="95340"/>
                      <a:pt x="90976" y="0"/>
                      <a:pt x="203200" y="0"/>
                    </a:cubicBezTo>
                    <a:close/>
                  </a:path>
                </a:pathLst>
              </a:custGeom>
              <a:solidFill>
                <a:srgbClr val="ECF2F1">
                  <a:alpha val="80000"/>
                </a:srgbClr>
              </a:solidFill>
            </p:spPr>
          </p:sp>
          <p:sp>
            <p:nvSpPr>
              <p:cNvPr id="15" name="TextBox 15"/>
              <p:cNvSpPr txBox="1"/>
              <p:nvPr/>
            </p:nvSpPr>
            <p:spPr>
              <a:xfrm>
                <a:off x="0" y="-47625"/>
                <a:ext cx="3481912" cy="473520"/>
              </a:xfrm>
              <a:prstGeom prst="rect">
                <a:avLst/>
              </a:prstGeom>
            </p:spPr>
            <p:txBody>
              <a:bodyPr lIns="49028" tIns="49028" rIns="49028" bIns="49028" rtlCol="0" anchor="ctr"/>
              <a:lstStyle/>
              <a:p>
                <a:pPr algn="ctr">
                  <a:lnSpc>
                    <a:spcPts val="3499"/>
                  </a:lnSpc>
                </a:pPr>
                <a:r>
                  <a:rPr lang="en-US" sz="2499" b="1" dirty="0">
                    <a:solidFill>
                      <a:srgbClr val="1C2C5E">
                        <a:alpha val="80000"/>
                      </a:srgbClr>
                    </a:solidFill>
                    <a:latin typeface="Garet Bold"/>
                    <a:ea typeface="Garet Bold"/>
                    <a:cs typeface="Garet Bold"/>
                    <a:sym typeface="Garet Bold"/>
                  </a:rPr>
                  <a:t>від 250 до 500 тис. грн</a:t>
                </a:r>
              </a:p>
            </p:txBody>
          </p:sp>
        </p:grpSp>
        <p:grpSp>
          <p:nvGrpSpPr>
            <p:cNvPr id="16" name="Group 16"/>
            <p:cNvGrpSpPr/>
            <p:nvPr/>
          </p:nvGrpSpPr>
          <p:grpSpPr>
            <a:xfrm>
              <a:off x="0" y="5032757"/>
              <a:ext cx="7042965" cy="861471"/>
              <a:chOff x="0" y="0"/>
              <a:chExt cx="3481912" cy="425895"/>
            </a:xfrm>
          </p:grpSpPr>
          <p:sp>
            <p:nvSpPr>
              <p:cNvPr id="17" name="Freeform 17"/>
              <p:cNvSpPr/>
              <p:nvPr/>
            </p:nvSpPr>
            <p:spPr>
              <a:xfrm>
                <a:off x="0" y="0"/>
                <a:ext cx="3481911" cy="425895"/>
              </a:xfrm>
              <a:custGeom>
                <a:avLst/>
                <a:gdLst/>
                <a:ahLst/>
                <a:cxnLst/>
                <a:rect l="l" t="t" r="r" b="b"/>
                <a:pathLst>
                  <a:path w="3481911" h="425895">
                    <a:moveTo>
                      <a:pt x="3278711" y="0"/>
                    </a:moveTo>
                    <a:cubicBezTo>
                      <a:pt x="3390936" y="0"/>
                      <a:pt x="3481911" y="95340"/>
                      <a:pt x="3481911" y="212948"/>
                    </a:cubicBezTo>
                    <a:cubicBezTo>
                      <a:pt x="3481911" y="330556"/>
                      <a:pt x="3390936" y="425895"/>
                      <a:pt x="3278711" y="425895"/>
                    </a:cubicBezTo>
                    <a:lnTo>
                      <a:pt x="203200" y="425895"/>
                    </a:lnTo>
                    <a:cubicBezTo>
                      <a:pt x="90976" y="425895"/>
                      <a:pt x="0" y="330556"/>
                      <a:pt x="0" y="212948"/>
                    </a:cubicBezTo>
                    <a:cubicBezTo>
                      <a:pt x="0" y="95340"/>
                      <a:pt x="90976" y="0"/>
                      <a:pt x="203200" y="0"/>
                    </a:cubicBezTo>
                    <a:close/>
                  </a:path>
                </a:pathLst>
              </a:custGeom>
              <a:solidFill>
                <a:srgbClr val="ECF2F1">
                  <a:alpha val="80000"/>
                </a:srgbClr>
              </a:solidFill>
            </p:spPr>
          </p:sp>
          <p:sp>
            <p:nvSpPr>
              <p:cNvPr id="18" name="TextBox 18"/>
              <p:cNvSpPr txBox="1"/>
              <p:nvPr/>
            </p:nvSpPr>
            <p:spPr>
              <a:xfrm>
                <a:off x="0" y="-47625"/>
                <a:ext cx="3481912" cy="473520"/>
              </a:xfrm>
              <a:prstGeom prst="rect">
                <a:avLst/>
              </a:prstGeom>
            </p:spPr>
            <p:txBody>
              <a:bodyPr lIns="49028" tIns="49028" rIns="49028" bIns="49028" rtlCol="0" anchor="ctr"/>
              <a:lstStyle/>
              <a:p>
                <a:pPr algn="ctr">
                  <a:lnSpc>
                    <a:spcPts val="3499"/>
                  </a:lnSpc>
                </a:pPr>
                <a:r>
                  <a:rPr lang="en-US" sz="2499" b="1" dirty="0">
                    <a:solidFill>
                      <a:srgbClr val="1C2C5E">
                        <a:alpha val="80000"/>
                      </a:srgbClr>
                    </a:solidFill>
                    <a:latin typeface="Garet Bold"/>
                    <a:ea typeface="Garet Bold"/>
                    <a:cs typeface="Garet Bold"/>
                    <a:sym typeface="Garet Bold"/>
                  </a:rPr>
                  <a:t>*від 500 до 1 млн. грн</a:t>
                </a:r>
              </a:p>
            </p:txBody>
          </p:sp>
        </p:grpSp>
        <p:sp>
          <p:nvSpPr>
            <p:cNvPr id="19" name="TextBox 19"/>
            <p:cNvSpPr txBox="1"/>
            <p:nvPr/>
          </p:nvSpPr>
          <p:spPr>
            <a:xfrm>
              <a:off x="4031179" y="-66675"/>
              <a:ext cx="12252814" cy="141026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07"/>
                </a:lnSpc>
              </a:pPr>
              <a:r>
                <a:rPr lang="en-US" sz="3077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Хто може отримати? </a:t>
              </a:r>
            </a:p>
            <a:p>
              <a:pPr algn="ctr">
                <a:lnSpc>
                  <a:spcPts val="4307"/>
                </a:lnSpc>
                <a:spcBef>
                  <a:spcPct val="0"/>
                </a:spcBef>
              </a:pPr>
              <a:r>
                <a:rPr lang="en-US" sz="3077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Фізичні особи, фізичні особи - підприємці</a:t>
              </a:r>
            </a:p>
          </p:txBody>
        </p:sp>
        <p:grpSp>
          <p:nvGrpSpPr>
            <p:cNvPr id="20" name="Group 20"/>
            <p:cNvGrpSpPr/>
            <p:nvPr/>
          </p:nvGrpSpPr>
          <p:grpSpPr>
            <a:xfrm>
              <a:off x="8889120" y="1816648"/>
              <a:ext cx="11604699" cy="1379880"/>
              <a:chOff x="0" y="0"/>
              <a:chExt cx="2636435" cy="313491"/>
            </a:xfrm>
          </p:grpSpPr>
          <p:sp>
            <p:nvSpPr>
              <p:cNvPr id="21" name="Freeform 21"/>
              <p:cNvSpPr/>
              <p:nvPr/>
            </p:nvSpPr>
            <p:spPr>
              <a:xfrm>
                <a:off x="0" y="0"/>
                <a:ext cx="2636435" cy="313491"/>
              </a:xfrm>
              <a:custGeom>
                <a:avLst/>
                <a:gdLst/>
                <a:ahLst/>
                <a:cxnLst/>
                <a:rect l="l" t="t" r="r" b="b"/>
                <a:pathLst>
                  <a:path w="2636435" h="313491">
                    <a:moveTo>
                      <a:pt x="33802" y="0"/>
                    </a:moveTo>
                    <a:lnTo>
                      <a:pt x="2602634" y="0"/>
                    </a:lnTo>
                    <a:cubicBezTo>
                      <a:pt x="2621302" y="0"/>
                      <a:pt x="2636435" y="15133"/>
                      <a:pt x="2636435" y="33802"/>
                    </a:cubicBezTo>
                    <a:lnTo>
                      <a:pt x="2636435" y="279689"/>
                    </a:lnTo>
                    <a:cubicBezTo>
                      <a:pt x="2636435" y="288654"/>
                      <a:pt x="2632874" y="297251"/>
                      <a:pt x="2626535" y="303590"/>
                    </a:cubicBezTo>
                    <a:cubicBezTo>
                      <a:pt x="2620196" y="309929"/>
                      <a:pt x="2611598" y="313491"/>
                      <a:pt x="2602634" y="313491"/>
                    </a:cubicBezTo>
                    <a:lnTo>
                      <a:pt x="33802" y="313491"/>
                    </a:lnTo>
                    <a:cubicBezTo>
                      <a:pt x="24837" y="313491"/>
                      <a:pt x="16239" y="309929"/>
                      <a:pt x="9900" y="303590"/>
                    </a:cubicBezTo>
                    <a:cubicBezTo>
                      <a:pt x="3561" y="297251"/>
                      <a:pt x="0" y="288654"/>
                      <a:pt x="0" y="279689"/>
                    </a:cubicBezTo>
                    <a:lnTo>
                      <a:pt x="0" y="33802"/>
                    </a:lnTo>
                    <a:cubicBezTo>
                      <a:pt x="0" y="24837"/>
                      <a:pt x="3561" y="16239"/>
                      <a:pt x="9900" y="9900"/>
                    </a:cubicBezTo>
                    <a:cubicBezTo>
                      <a:pt x="16239" y="3561"/>
                      <a:pt x="24837" y="0"/>
                      <a:pt x="33802" y="0"/>
                    </a:cubicBezTo>
                    <a:close/>
                  </a:path>
                </a:pathLst>
              </a:custGeom>
              <a:solidFill>
                <a:srgbClr val="ECF2F1"/>
              </a:solidFill>
            </p:spPr>
          </p:sp>
          <p:sp>
            <p:nvSpPr>
              <p:cNvPr id="22" name="TextBox 22"/>
              <p:cNvSpPr txBox="1"/>
              <p:nvPr/>
            </p:nvSpPr>
            <p:spPr>
              <a:xfrm>
                <a:off x="0" y="-38100"/>
                <a:ext cx="2636435" cy="351591"/>
              </a:xfrm>
              <a:prstGeom prst="rect">
                <a:avLst/>
              </a:prstGeom>
            </p:spPr>
            <p:txBody>
              <a:bodyPr lIns="44169" tIns="44169" rIns="44169" bIns="44169" rtlCol="0" anchor="ctr"/>
              <a:lstStyle/>
              <a:p>
                <a:pPr algn="just">
                  <a:lnSpc>
                    <a:spcPts val="2660"/>
                  </a:lnSpc>
                </a:pPr>
                <a:endParaRPr dirty="0"/>
              </a:p>
            </p:txBody>
          </p:sp>
        </p:grpSp>
        <p:sp>
          <p:nvSpPr>
            <p:cNvPr id="23" name="TextBox 23"/>
            <p:cNvSpPr txBox="1"/>
            <p:nvPr/>
          </p:nvSpPr>
          <p:spPr>
            <a:xfrm>
              <a:off x="11181092" y="2284253"/>
              <a:ext cx="6726469" cy="4065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2617"/>
                </a:lnSpc>
              </a:pPr>
              <a:r>
                <a:rPr lang="en-US" sz="1869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>створення </a:t>
              </a:r>
              <a:r>
                <a:rPr lang="en-US" sz="186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1</a:t>
              </a:r>
              <a:r>
                <a:rPr lang="en-US" sz="1869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> робочого місця</a:t>
              </a:r>
            </a:p>
          </p:txBody>
        </p:sp>
        <p:grpSp>
          <p:nvGrpSpPr>
            <p:cNvPr id="24" name="Group 24"/>
            <p:cNvGrpSpPr/>
            <p:nvPr/>
          </p:nvGrpSpPr>
          <p:grpSpPr>
            <a:xfrm>
              <a:off x="8889120" y="3322828"/>
              <a:ext cx="11604699" cy="1379880"/>
              <a:chOff x="0" y="0"/>
              <a:chExt cx="2636435" cy="313491"/>
            </a:xfrm>
          </p:grpSpPr>
          <p:sp>
            <p:nvSpPr>
              <p:cNvPr id="25" name="Freeform 25"/>
              <p:cNvSpPr/>
              <p:nvPr/>
            </p:nvSpPr>
            <p:spPr>
              <a:xfrm>
                <a:off x="0" y="0"/>
                <a:ext cx="2636435" cy="313491"/>
              </a:xfrm>
              <a:custGeom>
                <a:avLst/>
                <a:gdLst/>
                <a:ahLst/>
                <a:cxnLst/>
                <a:rect l="l" t="t" r="r" b="b"/>
                <a:pathLst>
                  <a:path w="2636435" h="313491">
                    <a:moveTo>
                      <a:pt x="33802" y="0"/>
                    </a:moveTo>
                    <a:lnTo>
                      <a:pt x="2602634" y="0"/>
                    </a:lnTo>
                    <a:cubicBezTo>
                      <a:pt x="2621302" y="0"/>
                      <a:pt x="2636435" y="15133"/>
                      <a:pt x="2636435" y="33802"/>
                    </a:cubicBezTo>
                    <a:lnTo>
                      <a:pt x="2636435" y="279689"/>
                    </a:lnTo>
                    <a:cubicBezTo>
                      <a:pt x="2636435" y="288654"/>
                      <a:pt x="2632874" y="297251"/>
                      <a:pt x="2626535" y="303590"/>
                    </a:cubicBezTo>
                    <a:cubicBezTo>
                      <a:pt x="2620196" y="309929"/>
                      <a:pt x="2611598" y="313491"/>
                      <a:pt x="2602634" y="313491"/>
                    </a:cubicBezTo>
                    <a:lnTo>
                      <a:pt x="33802" y="313491"/>
                    </a:lnTo>
                    <a:cubicBezTo>
                      <a:pt x="24837" y="313491"/>
                      <a:pt x="16239" y="309929"/>
                      <a:pt x="9900" y="303590"/>
                    </a:cubicBezTo>
                    <a:cubicBezTo>
                      <a:pt x="3561" y="297251"/>
                      <a:pt x="0" y="288654"/>
                      <a:pt x="0" y="279689"/>
                    </a:cubicBezTo>
                    <a:lnTo>
                      <a:pt x="0" y="33802"/>
                    </a:lnTo>
                    <a:cubicBezTo>
                      <a:pt x="0" y="24837"/>
                      <a:pt x="3561" y="16239"/>
                      <a:pt x="9900" y="9900"/>
                    </a:cubicBezTo>
                    <a:cubicBezTo>
                      <a:pt x="16239" y="3561"/>
                      <a:pt x="24837" y="0"/>
                      <a:pt x="33802" y="0"/>
                    </a:cubicBezTo>
                    <a:close/>
                  </a:path>
                </a:pathLst>
              </a:custGeom>
              <a:solidFill>
                <a:srgbClr val="ECF2F1"/>
              </a:solidFill>
            </p:spPr>
          </p:sp>
          <p:sp>
            <p:nvSpPr>
              <p:cNvPr id="26" name="TextBox 26"/>
              <p:cNvSpPr txBox="1"/>
              <p:nvPr/>
            </p:nvSpPr>
            <p:spPr>
              <a:xfrm>
                <a:off x="0" y="-38100"/>
                <a:ext cx="2636435" cy="351591"/>
              </a:xfrm>
              <a:prstGeom prst="rect">
                <a:avLst/>
              </a:prstGeom>
            </p:spPr>
            <p:txBody>
              <a:bodyPr lIns="44169" tIns="44169" rIns="44169" bIns="44169" rtlCol="0" anchor="ctr"/>
              <a:lstStyle/>
              <a:p>
                <a:pPr algn="just">
                  <a:lnSpc>
                    <a:spcPts val="2660"/>
                  </a:lnSpc>
                </a:pPr>
                <a:endParaRPr dirty="0"/>
              </a:p>
            </p:txBody>
          </p:sp>
        </p:grpSp>
        <p:sp>
          <p:nvSpPr>
            <p:cNvPr id="27" name="TextBox 27"/>
            <p:cNvSpPr txBox="1"/>
            <p:nvPr/>
          </p:nvSpPr>
          <p:spPr>
            <a:xfrm>
              <a:off x="11012859" y="3790433"/>
              <a:ext cx="7020755" cy="4065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2617"/>
                </a:lnSpc>
              </a:pPr>
              <a:r>
                <a:rPr lang="en-US" sz="1869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>створення </a:t>
              </a:r>
              <a:r>
                <a:rPr lang="en-US" sz="186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2</a:t>
              </a:r>
              <a:r>
                <a:rPr lang="en-US" sz="1869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> робочих місць</a:t>
              </a:r>
            </a:p>
          </p:txBody>
        </p:sp>
        <p:grpSp>
          <p:nvGrpSpPr>
            <p:cNvPr id="28" name="Group 28"/>
            <p:cNvGrpSpPr/>
            <p:nvPr/>
          </p:nvGrpSpPr>
          <p:grpSpPr>
            <a:xfrm>
              <a:off x="8889120" y="4810505"/>
              <a:ext cx="11604699" cy="1305975"/>
              <a:chOff x="0" y="0"/>
              <a:chExt cx="2636435" cy="296700"/>
            </a:xfrm>
          </p:grpSpPr>
          <p:sp>
            <p:nvSpPr>
              <p:cNvPr id="29" name="Freeform 29"/>
              <p:cNvSpPr/>
              <p:nvPr/>
            </p:nvSpPr>
            <p:spPr>
              <a:xfrm>
                <a:off x="0" y="0"/>
                <a:ext cx="2636435" cy="296700"/>
              </a:xfrm>
              <a:custGeom>
                <a:avLst/>
                <a:gdLst/>
                <a:ahLst/>
                <a:cxnLst/>
                <a:rect l="l" t="t" r="r" b="b"/>
                <a:pathLst>
                  <a:path w="2636435" h="296700">
                    <a:moveTo>
                      <a:pt x="33802" y="0"/>
                    </a:moveTo>
                    <a:lnTo>
                      <a:pt x="2602634" y="0"/>
                    </a:lnTo>
                    <a:cubicBezTo>
                      <a:pt x="2621302" y="0"/>
                      <a:pt x="2636435" y="15133"/>
                      <a:pt x="2636435" y="33802"/>
                    </a:cubicBezTo>
                    <a:lnTo>
                      <a:pt x="2636435" y="262899"/>
                    </a:lnTo>
                    <a:cubicBezTo>
                      <a:pt x="2636435" y="271863"/>
                      <a:pt x="2632874" y="280461"/>
                      <a:pt x="2626535" y="286800"/>
                    </a:cubicBezTo>
                    <a:cubicBezTo>
                      <a:pt x="2620196" y="293139"/>
                      <a:pt x="2611598" y="296700"/>
                      <a:pt x="2602634" y="296700"/>
                    </a:cubicBezTo>
                    <a:lnTo>
                      <a:pt x="33802" y="296700"/>
                    </a:lnTo>
                    <a:cubicBezTo>
                      <a:pt x="15133" y="296700"/>
                      <a:pt x="0" y="281567"/>
                      <a:pt x="0" y="262899"/>
                    </a:cubicBezTo>
                    <a:lnTo>
                      <a:pt x="0" y="33802"/>
                    </a:lnTo>
                    <a:cubicBezTo>
                      <a:pt x="0" y="24837"/>
                      <a:pt x="3561" y="16239"/>
                      <a:pt x="9900" y="9900"/>
                    </a:cubicBezTo>
                    <a:cubicBezTo>
                      <a:pt x="16239" y="3561"/>
                      <a:pt x="24837" y="0"/>
                      <a:pt x="33802" y="0"/>
                    </a:cubicBezTo>
                    <a:close/>
                  </a:path>
                </a:pathLst>
              </a:custGeom>
              <a:solidFill>
                <a:srgbClr val="ECF2F1"/>
              </a:solidFill>
            </p:spPr>
          </p:sp>
          <p:sp>
            <p:nvSpPr>
              <p:cNvPr id="30" name="TextBox 30"/>
              <p:cNvSpPr txBox="1"/>
              <p:nvPr/>
            </p:nvSpPr>
            <p:spPr>
              <a:xfrm>
                <a:off x="0" y="-38100"/>
                <a:ext cx="2636435" cy="334800"/>
              </a:xfrm>
              <a:prstGeom prst="rect">
                <a:avLst/>
              </a:prstGeom>
            </p:spPr>
            <p:txBody>
              <a:bodyPr lIns="44169" tIns="44169" rIns="44169" bIns="44169" rtlCol="0" anchor="ctr"/>
              <a:lstStyle/>
              <a:p>
                <a:pPr algn="just">
                  <a:lnSpc>
                    <a:spcPts val="2660"/>
                  </a:lnSpc>
                </a:pPr>
                <a:endParaRPr dirty="0"/>
              </a:p>
            </p:txBody>
          </p:sp>
        </p:grpSp>
        <p:sp>
          <p:nvSpPr>
            <p:cNvPr id="31" name="TextBox 31"/>
            <p:cNvSpPr txBox="1"/>
            <p:nvPr/>
          </p:nvSpPr>
          <p:spPr>
            <a:xfrm>
              <a:off x="11033949" y="5025258"/>
              <a:ext cx="7020755" cy="8383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2617"/>
                </a:lnSpc>
              </a:pPr>
              <a:r>
                <a:rPr lang="en-US" sz="1869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>створення </a:t>
              </a:r>
              <a:r>
                <a:rPr lang="en-US" sz="186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4 </a:t>
              </a:r>
              <a:r>
                <a:rPr lang="en-US" sz="1869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>робочих місць співфінансування </a:t>
              </a:r>
              <a:r>
                <a:rPr lang="en-US" sz="186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70% грант / 30% власні</a:t>
              </a:r>
            </a:p>
          </p:txBody>
        </p:sp>
      </p:grpSp>
      <p:sp>
        <p:nvSpPr>
          <p:cNvPr id="32" name="Freeform 32"/>
          <p:cNvSpPr/>
          <p:nvPr/>
        </p:nvSpPr>
        <p:spPr>
          <a:xfrm>
            <a:off x="17624214" y="9535873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70"/>
                </a:lnTo>
                <a:lnTo>
                  <a:pt x="0" y="61027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3" name="TextBox 33"/>
          <p:cNvSpPr txBox="1"/>
          <p:nvPr/>
        </p:nvSpPr>
        <p:spPr>
          <a:xfrm>
            <a:off x="0" y="2717908"/>
            <a:ext cx="18288000" cy="6470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59"/>
              </a:lnSpc>
              <a:spcBef>
                <a:spcPct val="0"/>
              </a:spcBef>
            </a:pPr>
            <a:r>
              <a:rPr lang="en-US" sz="1899" dirty="0">
                <a:solidFill>
                  <a:srgbClr val="FFFFFF"/>
                </a:solidFill>
                <a:latin typeface="Garet"/>
                <a:ea typeface="Garet"/>
                <a:cs typeface="Garet"/>
                <a:sym typeface="Garet"/>
              </a:rPr>
              <a:t>Грантова програма для фізичних осіб або фізичних осіб – підприємців, які мають статус учасників бойових дій, осіб з інвалідністю внаслідок війни або є членами їх сімей (чоловік/дружина), а також члени сімей тих, хто - загинув (пропав безвісти) або помер внаслідок війни </a:t>
            </a:r>
          </a:p>
        </p:txBody>
      </p:sp>
      <p:sp>
        <p:nvSpPr>
          <p:cNvPr id="34" name="Freeform 34"/>
          <p:cNvSpPr/>
          <p:nvPr/>
        </p:nvSpPr>
        <p:spPr>
          <a:xfrm>
            <a:off x="16076206" y="8871392"/>
            <a:ext cx="1590063" cy="1590063"/>
          </a:xfrm>
          <a:custGeom>
            <a:avLst/>
            <a:gdLst/>
            <a:ahLst/>
            <a:cxnLst/>
            <a:rect l="l" t="t" r="r" b="b"/>
            <a:pathLst>
              <a:path w="1590063" h="1590063">
                <a:moveTo>
                  <a:pt x="0" y="0"/>
                </a:moveTo>
                <a:lnTo>
                  <a:pt x="1590063" y="0"/>
                </a:lnTo>
                <a:lnTo>
                  <a:pt x="1590063" y="1590063"/>
                </a:lnTo>
                <a:lnTo>
                  <a:pt x="0" y="159006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1279" r="-11279"/>
            </a:stretch>
          </a:blipFill>
        </p:spPr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578218" y="188612"/>
            <a:ext cx="17231763" cy="9909776"/>
            <a:chOff x="0" y="0"/>
            <a:chExt cx="4538407" cy="260998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538407" cy="2609982"/>
            </a:xfrm>
            <a:custGeom>
              <a:avLst/>
              <a:gdLst/>
              <a:ahLst/>
              <a:cxnLst/>
              <a:rect l="l" t="t" r="r" b="b"/>
              <a:pathLst>
                <a:path w="4538407" h="2609982">
                  <a:moveTo>
                    <a:pt x="22913" y="0"/>
                  </a:moveTo>
                  <a:lnTo>
                    <a:pt x="4515493" y="0"/>
                  </a:lnTo>
                  <a:cubicBezTo>
                    <a:pt x="4528148" y="0"/>
                    <a:pt x="4538407" y="10259"/>
                    <a:pt x="4538407" y="22913"/>
                  </a:cubicBezTo>
                  <a:lnTo>
                    <a:pt x="4538407" y="2587069"/>
                  </a:lnTo>
                  <a:cubicBezTo>
                    <a:pt x="4538407" y="2599723"/>
                    <a:pt x="4528148" y="2609982"/>
                    <a:pt x="4515493" y="2609982"/>
                  </a:cubicBezTo>
                  <a:lnTo>
                    <a:pt x="22913" y="2609982"/>
                  </a:lnTo>
                  <a:cubicBezTo>
                    <a:pt x="10259" y="2609982"/>
                    <a:pt x="0" y="2599723"/>
                    <a:pt x="0" y="2587069"/>
                  </a:cubicBezTo>
                  <a:lnTo>
                    <a:pt x="0" y="22913"/>
                  </a:lnTo>
                  <a:cubicBezTo>
                    <a:pt x="0" y="10259"/>
                    <a:pt x="10259" y="0"/>
                    <a:pt x="22913" y="0"/>
                  </a:cubicBezTo>
                  <a:close/>
                </a:path>
              </a:pathLst>
            </a:custGeom>
            <a:solidFill>
              <a:srgbClr val="ECF2F1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538407" cy="264808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4353732" y="2506692"/>
            <a:ext cx="10522889" cy="7718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134"/>
              </a:lnSpc>
            </a:pPr>
            <a:r>
              <a:rPr lang="en-US" sz="2238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придбання меблів, обладнання, транспортних засобів, які будуть використовуватися в комерційних та виробничих цілях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4353732" y="3549841"/>
            <a:ext cx="12157486" cy="3812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136"/>
              </a:lnSpc>
              <a:spcBef>
                <a:spcPct val="0"/>
              </a:spcBef>
            </a:pPr>
            <a:r>
              <a:rPr lang="en-US" sz="224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закупівля ліцензійного програмного забезпечення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353732" y="5670611"/>
            <a:ext cx="4877500" cy="3812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136"/>
              </a:lnSpc>
              <a:spcBef>
                <a:spcPct val="0"/>
              </a:spcBef>
            </a:pPr>
            <a:r>
              <a:rPr lang="en-US" sz="224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послуги маркетингу та реклами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4353732" y="6385294"/>
            <a:ext cx="12157486" cy="7717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136"/>
              </a:lnSpc>
              <a:spcBef>
                <a:spcPct val="0"/>
              </a:spcBef>
            </a:pPr>
            <a:r>
              <a:rPr lang="en-US" sz="224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орендна плата за користування нежитловим приміщенням, земельною ділянкою, які будуть використовуватися в комерційних та виробничих цілях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353732" y="7499973"/>
            <a:ext cx="4877500" cy="3812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136"/>
              </a:lnSpc>
              <a:spcBef>
                <a:spcPct val="0"/>
              </a:spcBef>
            </a:pPr>
            <a:r>
              <a:rPr lang="en-US" sz="224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орендна плата за обладнання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353732" y="8109827"/>
            <a:ext cx="12157486" cy="7717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136"/>
              </a:lnSpc>
              <a:spcBef>
                <a:spcPct val="0"/>
              </a:spcBef>
            </a:pPr>
            <a:r>
              <a:rPr lang="en-US" sz="224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лізинг обладнання, крім автомобілів, мотоциклів та інших транспортних засобів особистого користування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4353732" y="9110206"/>
            <a:ext cx="12157486" cy="7717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136"/>
              </a:lnSpc>
              <a:spcBef>
                <a:spcPct val="0"/>
              </a:spcBef>
            </a:pPr>
            <a:r>
              <a:rPr lang="en-US" sz="224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використання у підприємницькій діяльності прав інших суб’єктів господарювання (комерційна концесія)</a:t>
            </a:r>
          </a:p>
        </p:txBody>
      </p:sp>
      <p:grpSp>
        <p:nvGrpSpPr>
          <p:cNvPr id="12" name="Group 12"/>
          <p:cNvGrpSpPr/>
          <p:nvPr/>
        </p:nvGrpSpPr>
        <p:grpSpPr>
          <a:xfrm rot="-10800000">
            <a:off x="12235079" y="263727"/>
            <a:ext cx="5283082" cy="1183894"/>
            <a:chOff x="0" y="0"/>
            <a:chExt cx="1942453" cy="498985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942453" cy="498985"/>
            </a:xfrm>
            <a:custGeom>
              <a:avLst/>
              <a:gdLst/>
              <a:ahLst/>
              <a:cxnLst/>
              <a:rect l="l" t="t" r="r" b="b"/>
              <a:pathLst>
                <a:path w="1942453" h="498985">
                  <a:moveTo>
                    <a:pt x="74736" y="0"/>
                  </a:moveTo>
                  <a:lnTo>
                    <a:pt x="1867716" y="0"/>
                  </a:lnTo>
                  <a:cubicBezTo>
                    <a:pt x="1908992" y="0"/>
                    <a:pt x="1942453" y="33461"/>
                    <a:pt x="1942453" y="74736"/>
                  </a:cubicBezTo>
                  <a:lnTo>
                    <a:pt x="1942453" y="424249"/>
                  </a:lnTo>
                  <a:cubicBezTo>
                    <a:pt x="1942453" y="444071"/>
                    <a:pt x="1934579" y="463080"/>
                    <a:pt x="1920563" y="477096"/>
                  </a:cubicBezTo>
                  <a:cubicBezTo>
                    <a:pt x="1906547" y="491111"/>
                    <a:pt x="1887538" y="498985"/>
                    <a:pt x="1867716" y="498985"/>
                  </a:cubicBezTo>
                  <a:lnTo>
                    <a:pt x="74736" y="498985"/>
                  </a:lnTo>
                  <a:cubicBezTo>
                    <a:pt x="54915" y="498985"/>
                    <a:pt x="35906" y="491111"/>
                    <a:pt x="21890" y="477096"/>
                  </a:cubicBezTo>
                  <a:cubicBezTo>
                    <a:pt x="7874" y="463080"/>
                    <a:pt x="0" y="444071"/>
                    <a:pt x="0" y="424249"/>
                  </a:cubicBezTo>
                  <a:lnTo>
                    <a:pt x="0" y="74736"/>
                  </a:lnTo>
                  <a:cubicBezTo>
                    <a:pt x="0" y="54915"/>
                    <a:pt x="7874" y="35906"/>
                    <a:pt x="21890" y="21890"/>
                  </a:cubicBezTo>
                  <a:cubicBezTo>
                    <a:pt x="35906" y="7874"/>
                    <a:pt x="54915" y="0"/>
                    <a:pt x="74736" y="0"/>
                  </a:cubicBezTo>
                  <a:close/>
                </a:path>
              </a:pathLst>
            </a:custGeom>
            <a:solidFill>
              <a:srgbClr val="146CCD">
                <a:alpha val="29804"/>
              </a:srgbClr>
            </a:solidFill>
          </p:spPr>
        </p:sp>
        <p:sp>
          <p:nvSpPr>
            <p:cNvPr id="14" name="TextBox 14"/>
            <p:cNvSpPr txBox="1"/>
            <p:nvPr/>
          </p:nvSpPr>
          <p:spPr>
            <a:xfrm>
              <a:off x="0" y="-38100"/>
              <a:ext cx="1942453" cy="537085"/>
            </a:xfrm>
            <a:prstGeom prst="rect">
              <a:avLst/>
            </a:prstGeom>
          </p:spPr>
          <p:txBody>
            <a:bodyPr lIns="56799" tIns="56799" rIns="56799" bIns="56799" rtlCol="0" anchor="ctr"/>
            <a:lstStyle/>
            <a:p>
              <a:pPr algn="ctr">
                <a:lnSpc>
                  <a:spcPts val="2660"/>
                </a:lnSpc>
              </a:pPr>
              <a:endParaRPr dirty="0"/>
            </a:p>
          </p:txBody>
        </p:sp>
      </p:grpSp>
      <p:sp>
        <p:nvSpPr>
          <p:cNvPr id="15" name="TextBox 15"/>
          <p:cNvSpPr txBox="1"/>
          <p:nvPr/>
        </p:nvSpPr>
        <p:spPr>
          <a:xfrm>
            <a:off x="12553273" y="287098"/>
            <a:ext cx="4706027" cy="11294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710"/>
              </a:lnSpc>
            </a:pPr>
            <a:r>
              <a:rPr lang="en-US" sz="2355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Грант для ветеранів та членів їх сімей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2287548" y="2544864"/>
            <a:ext cx="1381865" cy="6668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426"/>
              </a:lnSpc>
            </a:pPr>
            <a:r>
              <a:rPr lang="en-US" sz="3875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100%</a:t>
            </a:r>
          </a:p>
        </p:txBody>
      </p:sp>
      <p:grpSp>
        <p:nvGrpSpPr>
          <p:cNvPr id="17" name="Group 17"/>
          <p:cNvGrpSpPr/>
          <p:nvPr/>
        </p:nvGrpSpPr>
        <p:grpSpPr>
          <a:xfrm>
            <a:off x="1763226" y="3468934"/>
            <a:ext cx="1906187" cy="590694"/>
            <a:chOff x="0" y="0"/>
            <a:chExt cx="2541582" cy="787592"/>
          </a:xfrm>
        </p:grpSpPr>
        <p:sp>
          <p:nvSpPr>
            <p:cNvPr id="18" name="TextBox 18"/>
            <p:cNvSpPr txBox="1"/>
            <p:nvPr/>
          </p:nvSpPr>
          <p:spPr>
            <a:xfrm>
              <a:off x="1039681" y="-76200"/>
              <a:ext cx="1501902" cy="8637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426"/>
                </a:lnSpc>
              </a:pPr>
              <a:r>
                <a:rPr lang="en-US" sz="3875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50%</a:t>
              </a:r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1763226" y="5589703"/>
            <a:ext cx="1906187" cy="590694"/>
            <a:chOff x="0" y="0"/>
            <a:chExt cx="2541582" cy="787592"/>
          </a:xfrm>
        </p:grpSpPr>
        <p:sp>
          <p:nvSpPr>
            <p:cNvPr id="21" name="TextBox 21"/>
            <p:cNvSpPr txBox="1"/>
            <p:nvPr/>
          </p:nvSpPr>
          <p:spPr>
            <a:xfrm>
              <a:off x="1039681" y="-76200"/>
              <a:ext cx="1501902" cy="8637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426"/>
                </a:lnSpc>
              </a:pPr>
              <a:r>
                <a:rPr lang="en-US" sz="3875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10%</a:t>
              </a:r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1763226" y="6499649"/>
            <a:ext cx="1906187" cy="590694"/>
            <a:chOff x="0" y="0"/>
            <a:chExt cx="2541582" cy="787592"/>
          </a:xfrm>
        </p:grpSpPr>
        <p:sp>
          <p:nvSpPr>
            <p:cNvPr id="24" name="TextBox 24"/>
            <p:cNvSpPr txBox="1"/>
            <p:nvPr/>
          </p:nvSpPr>
          <p:spPr>
            <a:xfrm>
              <a:off x="1039681" y="-76200"/>
              <a:ext cx="1501902" cy="8637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426"/>
                </a:lnSpc>
              </a:pPr>
              <a:r>
                <a:rPr lang="en-US" sz="3875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25%</a:t>
              </a:r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1763226" y="8195388"/>
            <a:ext cx="1906187" cy="590694"/>
            <a:chOff x="0" y="0"/>
            <a:chExt cx="2541582" cy="787592"/>
          </a:xfrm>
        </p:grpSpPr>
        <p:sp>
          <p:nvSpPr>
            <p:cNvPr id="27" name="TextBox 27"/>
            <p:cNvSpPr txBox="1"/>
            <p:nvPr/>
          </p:nvSpPr>
          <p:spPr>
            <a:xfrm>
              <a:off x="1039681" y="-76200"/>
              <a:ext cx="1501902" cy="8637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426"/>
                </a:lnSpc>
              </a:pPr>
              <a:r>
                <a:rPr lang="en-US" sz="3875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50%</a:t>
              </a:r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sp>
        <p:nvSpPr>
          <p:cNvPr id="29" name="TextBox 29"/>
          <p:cNvSpPr txBox="1"/>
          <p:nvPr/>
        </p:nvSpPr>
        <p:spPr>
          <a:xfrm>
            <a:off x="2287548" y="9148361"/>
            <a:ext cx="1381865" cy="6668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426"/>
              </a:lnSpc>
            </a:pPr>
            <a:r>
              <a:rPr lang="en-US" sz="3875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100%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4353732" y="4163919"/>
            <a:ext cx="12157486" cy="11623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136"/>
              </a:lnSpc>
              <a:spcBef>
                <a:spcPct val="0"/>
              </a:spcBef>
            </a:pPr>
            <a:r>
              <a:rPr lang="en-US" sz="224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закупівля свійських тварин та птиці, багаторічних насаджень, саджанців, посівного матеріалу, сировини, матеріалів, товарів та послуг, пов’язаних з реалізацією бізнес-плану </a:t>
            </a:r>
          </a:p>
        </p:txBody>
      </p:sp>
      <p:grpSp>
        <p:nvGrpSpPr>
          <p:cNvPr id="31" name="Group 31"/>
          <p:cNvGrpSpPr/>
          <p:nvPr/>
        </p:nvGrpSpPr>
        <p:grpSpPr>
          <a:xfrm>
            <a:off x="1763226" y="4473536"/>
            <a:ext cx="1906187" cy="590694"/>
            <a:chOff x="0" y="0"/>
            <a:chExt cx="2541582" cy="787592"/>
          </a:xfrm>
        </p:grpSpPr>
        <p:sp>
          <p:nvSpPr>
            <p:cNvPr id="32" name="TextBox 32"/>
            <p:cNvSpPr txBox="1"/>
            <p:nvPr/>
          </p:nvSpPr>
          <p:spPr>
            <a:xfrm>
              <a:off x="1039681" y="-76200"/>
              <a:ext cx="1501902" cy="8637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426"/>
                </a:lnSpc>
              </a:pPr>
              <a:r>
                <a:rPr lang="en-US" sz="3875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70%</a:t>
              </a:r>
            </a:p>
          </p:txBody>
        </p:sp>
        <p:sp>
          <p:nvSpPr>
            <p:cNvPr id="33" name="TextBox 33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grpSp>
        <p:nvGrpSpPr>
          <p:cNvPr id="34" name="Group 34"/>
          <p:cNvGrpSpPr/>
          <p:nvPr/>
        </p:nvGrpSpPr>
        <p:grpSpPr>
          <a:xfrm>
            <a:off x="1763226" y="7347518"/>
            <a:ext cx="1906187" cy="590694"/>
            <a:chOff x="0" y="0"/>
            <a:chExt cx="2541582" cy="787592"/>
          </a:xfrm>
        </p:grpSpPr>
        <p:sp>
          <p:nvSpPr>
            <p:cNvPr id="35" name="TextBox 35"/>
            <p:cNvSpPr txBox="1"/>
            <p:nvPr/>
          </p:nvSpPr>
          <p:spPr>
            <a:xfrm>
              <a:off x="1039681" y="-76200"/>
              <a:ext cx="1501902" cy="8637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426"/>
                </a:lnSpc>
              </a:pPr>
              <a:r>
                <a:rPr lang="en-US" sz="3875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30%</a:t>
              </a:r>
            </a:p>
          </p:txBody>
        </p:sp>
        <p:sp>
          <p:nvSpPr>
            <p:cNvPr id="36" name="TextBox 36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sp>
        <p:nvSpPr>
          <p:cNvPr id="37" name="TextBox 37"/>
          <p:cNvSpPr txBox="1"/>
          <p:nvPr/>
        </p:nvSpPr>
        <p:spPr>
          <a:xfrm>
            <a:off x="729238" y="575762"/>
            <a:ext cx="16530062" cy="18303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475"/>
              </a:lnSpc>
            </a:pPr>
            <a:r>
              <a:rPr lang="en-US" sz="6500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Цільове використання </a:t>
            </a:r>
          </a:p>
          <a:p>
            <a:pPr algn="l">
              <a:lnSpc>
                <a:spcPts val="6900"/>
              </a:lnSpc>
            </a:pPr>
            <a:r>
              <a:rPr lang="en-US" sz="6000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грантових коштів – що передбачено?</a:t>
            </a:r>
          </a:p>
        </p:txBody>
      </p:sp>
      <p:sp>
        <p:nvSpPr>
          <p:cNvPr id="38" name="Freeform 38"/>
          <p:cNvSpPr/>
          <p:nvPr/>
        </p:nvSpPr>
        <p:spPr>
          <a:xfrm>
            <a:off x="17570972" y="9576850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70"/>
                </a:lnTo>
                <a:lnTo>
                  <a:pt x="0" y="61027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9" name="Freeform 39"/>
          <p:cNvSpPr/>
          <p:nvPr/>
        </p:nvSpPr>
        <p:spPr>
          <a:xfrm>
            <a:off x="16087667" y="8696937"/>
            <a:ext cx="1590063" cy="1590063"/>
          </a:xfrm>
          <a:custGeom>
            <a:avLst/>
            <a:gdLst/>
            <a:ahLst/>
            <a:cxnLst/>
            <a:rect l="l" t="t" r="r" b="b"/>
            <a:pathLst>
              <a:path w="1590063" h="1590063">
                <a:moveTo>
                  <a:pt x="0" y="0"/>
                </a:moveTo>
                <a:lnTo>
                  <a:pt x="1590063" y="0"/>
                </a:lnTo>
                <a:lnTo>
                  <a:pt x="1590063" y="1590063"/>
                </a:lnTo>
                <a:lnTo>
                  <a:pt x="0" y="159006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1279" r="-11279"/>
            </a:stretch>
          </a:blipFill>
        </p:spPr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833821" y="200053"/>
            <a:ext cx="16871125" cy="1620661"/>
            <a:chOff x="-70881" y="237682"/>
            <a:chExt cx="4443423" cy="474792"/>
          </a:xfrm>
        </p:grpSpPr>
        <p:sp>
          <p:nvSpPr>
            <p:cNvPr id="3" name="Freeform 3"/>
            <p:cNvSpPr/>
            <p:nvPr/>
          </p:nvSpPr>
          <p:spPr>
            <a:xfrm>
              <a:off x="-70881" y="237682"/>
              <a:ext cx="4406828" cy="419322"/>
            </a:xfrm>
            <a:custGeom>
              <a:avLst/>
              <a:gdLst/>
              <a:ahLst/>
              <a:cxnLst/>
              <a:rect l="l" t="t" r="r" b="b"/>
              <a:pathLst>
                <a:path w="4406828" h="525002">
                  <a:moveTo>
                    <a:pt x="44419" y="0"/>
                  </a:moveTo>
                  <a:lnTo>
                    <a:pt x="4362409" y="0"/>
                  </a:lnTo>
                  <a:cubicBezTo>
                    <a:pt x="4374190" y="0"/>
                    <a:pt x="4385488" y="4680"/>
                    <a:pt x="4393818" y="13010"/>
                  </a:cubicBezTo>
                  <a:cubicBezTo>
                    <a:pt x="4402148" y="21340"/>
                    <a:pt x="4406828" y="32638"/>
                    <a:pt x="4406828" y="44419"/>
                  </a:cubicBezTo>
                  <a:lnTo>
                    <a:pt x="4406828" y="480583"/>
                  </a:lnTo>
                  <a:cubicBezTo>
                    <a:pt x="4406828" y="492364"/>
                    <a:pt x="4402148" y="503662"/>
                    <a:pt x="4393818" y="511992"/>
                  </a:cubicBezTo>
                  <a:cubicBezTo>
                    <a:pt x="4385488" y="520322"/>
                    <a:pt x="4374190" y="525002"/>
                    <a:pt x="4362409" y="525002"/>
                  </a:cubicBezTo>
                  <a:lnTo>
                    <a:pt x="44419" y="525002"/>
                  </a:lnTo>
                  <a:cubicBezTo>
                    <a:pt x="32638" y="525002"/>
                    <a:pt x="21340" y="520322"/>
                    <a:pt x="13010" y="511992"/>
                  </a:cubicBezTo>
                  <a:cubicBezTo>
                    <a:pt x="4680" y="503662"/>
                    <a:pt x="0" y="492364"/>
                    <a:pt x="0" y="480583"/>
                  </a:cubicBezTo>
                  <a:lnTo>
                    <a:pt x="0" y="44419"/>
                  </a:lnTo>
                  <a:cubicBezTo>
                    <a:pt x="0" y="32638"/>
                    <a:pt x="4680" y="21340"/>
                    <a:pt x="13010" y="13010"/>
                  </a:cubicBezTo>
                  <a:cubicBezTo>
                    <a:pt x="21340" y="4680"/>
                    <a:pt x="32638" y="0"/>
                    <a:pt x="44419" y="0"/>
                  </a:cubicBezTo>
                  <a:close/>
                </a:path>
              </a:pathLst>
            </a:custGeom>
            <a:solidFill>
              <a:srgbClr val="ECF2F1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-62556" y="299617"/>
              <a:ext cx="4435098" cy="41285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1200"/>
                </a:lnSpc>
              </a:pPr>
              <a:r>
                <a:rPr lang="en-US" sz="8000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Етапи отримання гранту </a:t>
              </a:r>
            </a:p>
            <a:p>
              <a:pPr algn="ctr">
                <a:lnSpc>
                  <a:spcPts val="2659"/>
                </a:lnSpc>
              </a:pPr>
              <a:endParaRPr lang="en-US" sz="8000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endParaRPr>
            </a:p>
          </p:txBody>
        </p:sp>
      </p:grpSp>
      <p:sp>
        <p:nvSpPr>
          <p:cNvPr id="5" name="AutoShape 5"/>
          <p:cNvSpPr/>
          <p:nvPr/>
        </p:nvSpPr>
        <p:spPr>
          <a:xfrm flipH="1">
            <a:off x="4082735" y="6771221"/>
            <a:ext cx="0" cy="3021425"/>
          </a:xfrm>
          <a:prstGeom prst="line">
            <a:avLst/>
          </a:prstGeom>
          <a:ln w="47625" cap="flat">
            <a:solidFill>
              <a:srgbClr val="E4E22C"/>
            </a:solidFill>
            <a:prstDash val="solid"/>
            <a:headEnd type="none" w="sm" len="sm"/>
            <a:tailEnd type="oval" w="lg" len="lg"/>
          </a:ln>
        </p:spPr>
      </p:sp>
      <p:sp>
        <p:nvSpPr>
          <p:cNvPr id="6" name="AutoShape 6"/>
          <p:cNvSpPr/>
          <p:nvPr/>
        </p:nvSpPr>
        <p:spPr>
          <a:xfrm>
            <a:off x="11658600" y="6778491"/>
            <a:ext cx="0" cy="2023699"/>
          </a:xfrm>
          <a:prstGeom prst="line">
            <a:avLst/>
          </a:prstGeom>
          <a:ln w="47625" cap="flat">
            <a:solidFill>
              <a:srgbClr val="EBE331"/>
            </a:solidFill>
            <a:prstDash val="solid"/>
            <a:headEnd type="none" w="sm" len="sm"/>
            <a:tailEnd type="oval" w="lg" len="lg"/>
          </a:ln>
        </p:spPr>
      </p:sp>
      <p:sp>
        <p:nvSpPr>
          <p:cNvPr id="7" name="TextBox 7"/>
          <p:cNvSpPr txBox="1"/>
          <p:nvPr/>
        </p:nvSpPr>
        <p:spPr>
          <a:xfrm>
            <a:off x="1137077" y="2052352"/>
            <a:ext cx="5542867" cy="29241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b="1" dirty="0">
                <a:solidFill>
                  <a:srgbClr val="FFFFFF"/>
                </a:solidFill>
                <a:latin typeface="Garet Bold"/>
                <a:ea typeface="Garet Bold"/>
                <a:cs typeface="Garet Bold"/>
                <a:sym typeface="Garet Bold"/>
              </a:rPr>
              <a:t>Заявник подає заяву та бізнес-план свого проєкту через портал Дія</a:t>
            </a:r>
          </a:p>
          <a:p>
            <a:pPr algn="l">
              <a:lnSpc>
                <a:spcPts val="2100"/>
              </a:lnSpc>
            </a:pPr>
            <a:r>
              <a:rPr lang="en-US" sz="1500" dirty="0">
                <a:solidFill>
                  <a:srgbClr val="FFFFFF"/>
                </a:solidFill>
                <a:latin typeface="Garet"/>
                <a:ea typeface="Garet"/>
                <a:cs typeface="Garet"/>
                <a:sym typeface="Garet"/>
              </a:rPr>
              <a:t>Шаблон бізнес-плану необхідно завантажити з порталу ДІЯ та, дотримуючись інструкції, заповнити його.</a:t>
            </a:r>
          </a:p>
          <a:p>
            <a:pPr algn="l">
              <a:lnSpc>
                <a:spcPts val="2100"/>
              </a:lnSpc>
            </a:pPr>
            <a:r>
              <a:rPr lang="en-US" sz="1500" dirty="0">
                <a:solidFill>
                  <a:srgbClr val="FFFFFF"/>
                </a:solidFill>
                <a:latin typeface="Garet"/>
                <a:ea typeface="Garet"/>
                <a:cs typeface="Garet"/>
                <a:sym typeface="Garet"/>
              </a:rPr>
              <a:t>Заяву необхідно заповнити на порталі Дія. Для цього слід:</a:t>
            </a:r>
          </a:p>
          <a:p>
            <a:pPr algn="l">
              <a:lnSpc>
                <a:spcPts val="2100"/>
              </a:lnSpc>
            </a:pPr>
            <a:r>
              <a:rPr lang="en-US" sz="1500" dirty="0">
                <a:solidFill>
                  <a:srgbClr val="FFFFFF"/>
                </a:solidFill>
                <a:latin typeface="Garet"/>
                <a:ea typeface="Garet"/>
                <a:cs typeface="Garet"/>
                <a:sym typeface="Garet"/>
              </a:rPr>
              <a:t>1. Перейти до розділу «Подати заяву» та заповнити анкету.</a:t>
            </a:r>
          </a:p>
          <a:p>
            <a:pPr algn="l">
              <a:lnSpc>
                <a:spcPts val="2100"/>
              </a:lnSpc>
            </a:pPr>
            <a:r>
              <a:rPr lang="en-US" sz="1500" dirty="0">
                <a:solidFill>
                  <a:srgbClr val="FFFFFF"/>
                </a:solidFill>
                <a:latin typeface="Garet"/>
                <a:ea typeface="Garet"/>
                <a:cs typeface="Garet"/>
                <a:sym typeface="Garet"/>
              </a:rPr>
              <a:t>2. Завантажити складений бізнес-план.</a:t>
            </a:r>
          </a:p>
          <a:p>
            <a:pPr marL="0" lvl="0" indent="0" algn="l">
              <a:lnSpc>
                <a:spcPts val="2100"/>
              </a:lnSpc>
            </a:pPr>
            <a:r>
              <a:rPr lang="en-US" sz="1500" dirty="0">
                <a:solidFill>
                  <a:srgbClr val="FFFFFF"/>
                </a:solidFill>
                <a:latin typeface="Garet"/>
                <a:ea typeface="Garet"/>
                <a:cs typeface="Garet"/>
                <a:sym typeface="Garet"/>
              </a:rPr>
              <a:t>3. Підписати заяву електронним ключем.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1867868" y="6856945"/>
            <a:ext cx="5391432" cy="19050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dirty="0">
                <a:solidFill>
                  <a:srgbClr val="FFFFFF"/>
                </a:solidFill>
                <a:latin typeface="Garet"/>
                <a:ea typeface="Garet"/>
                <a:cs typeface="Garet"/>
                <a:sym typeface="Garet"/>
              </a:rPr>
              <a:t>До розгляду Державним центром зайнятості допускаються бізнес-плани, які за результатами оцінювання набрали підсумковий бал - 130 та більше.</a:t>
            </a:r>
          </a:p>
          <a:p>
            <a:pPr marL="0" lvl="0" indent="0" algn="l">
              <a:lnSpc>
                <a:spcPts val="2250"/>
              </a:lnSpc>
            </a:pPr>
            <a:r>
              <a:rPr lang="en-US" sz="1500" dirty="0">
                <a:solidFill>
                  <a:srgbClr val="FFFFFF"/>
                </a:solidFill>
                <a:latin typeface="Garet"/>
                <a:ea typeface="Garet"/>
                <a:cs typeface="Garet"/>
                <a:sym typeface="Garet"/>
              </a:rPr>
              <a:t>Державний центр зайнятості прийме рішення про надання мікрогранту та повідомить результати в особистий кабінет на порталі ДІЯ.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9583241" y="2069029"/>
            <a:ext cx="6458634" cy="29241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b="1" dirty="0">
                <a:solidFill>
                  <a:srgbClr val="FFFFFF"/>
                </a:solidFill>
                <a:latin typeface="Garet Bold"/>
                <a:ea typeface="Garet Bold"/>
                <a:cs typeface="Garet Bold"/>
                <a:sym typeface="Garet Bold"/>
              </a:rPr>
              <a:t>Заявник захищає власну бізнес-ідею.</a:t>
            </a:r>
          </a:p>
          <a:p>
            <a:pPr algn="l">
              <a:lnSpc>
                <a:spcPts val="2100"/>
              </a:lnSpc>
            </a:pPr>
            <a:r>
              <a:rPr lang="en-US" sz="1500" dirty="0">
                <a:solidFill>
                  <a:srgbClr val="FFFFFF"/>
                </a:solidFill>
                <a:latin typeface="Garet"/>
                <a:ea typeface="Garet"/>
                <a:cs typeface="Garet"/>
                <a:sym typeface="Garet"/>
              </a:rPr>
              <a:t>Комісія регіонального центру зайнятості оцінює бізнес-план (від 0 до 50) та надсилає результати співбесіди до Державного центру зайнятості.</a:t>
            </a:r>
          </a:p>
          <a:p>
            <a:pPr algn="l">
              <a:lnSpc>
                <a:spcPts val="2100"/>
              </a:lnSpc>
            </a:pPr>
            <a:r>
              <a:rPr lang="en-US" sz="1500" i="1" dirty="0">
                <a:solidFill>
                  <a:srgbClr val="FFFFFF"/>
                </a:solidFill>
                <a:latin typeface="Garet Italics"/>
                <a:ea typeface="Garet Italics"/>
                <a:cs typeface="Garet Italics"/>
                <a:sym typeface="Garet Italics"/>
              </a:rPr>
              <a:t>(Бали, виставлені регіональним центром зайнятості, додаються до балів, встановлених уповноваженим банком, для визначення підсумкового балу.)</a:t>
            </a:r>
          </a:p>
          <a:p>
            <a:pPr marL="0" lvl="0" indent="0" algn="l">
              <a:lnSpc>
                <a:spcPts val="2100"/>
              </a:lnSpc>
            </a:pPr>
            <a:r>
              <a:rPr lang="en-US" sz="1500" dirty="0">
                <a:solidFill>
                  <a:srgbClr val="FFFFFF"/>
                </a:solidFill>
                <a:latin typeface="Garet"/>
                <a:ea typeface="Garet"/>
                <a:cs typeface="Garet"/>
                <a:sym typeface="Garet"/>
              </a:rPr>
              <a:t>Бізнес-план можна доопрацювати один раз протягом 15 календарних днів з дня отримання повідомлення регіонального центру зайнятості, надісланого в кабінет заявника на порталі Дія.</a:t>
            </a:r>
          </a:p>
        </p:txBody>
      </p:sp>
      <p:sp>
        <p:nvSpPr>
          <p:cNvPr id="10" name="AutoShape 10"/>
          <p:cNvSpPr/>
          <p:nvPr/>
        </p:nvSpPr>
        <p:spPr>
          <a:xfrm flipV="1">
            <a:off x="9377796" y="2097604"/>
            <a:ext cx="0" cy="2961031"/>
          </a:xfrm>
          <a:prstGeom prst="line">
            <a:avLst/>
          </a:prstGeom>
          <a:ln w="47625" cap="flat">
            <a:solidFill>
              <a:srgbClr val="EBE331"/>
            </a:solidFill>
            <a:prstDash val="solid"/>
            <a:headEnd type="none" w="sm" len="sm"/>
            <a:tailEnd type="oval" w="lg" len="lg"/>
          </a:ln>
        </p:spPr>
      </p:sp>
      <p:grpSp>
        <p:nvGrpSpPr>
          <p:cNvPr id="11" name="Group 11"/>
          <p:cNvGrpSpPr/>
          <p:nvPr/>
        </p:nvGrpSpPr>
        <p:grpSpPr>
          <a:xfrm>
            <a:off x="37626" y="5101308"/>
            <a:ext cx="4061507" cy="1701817"/>
            <a:chOff x="0" y="0"/>
            <a:chExt cx="969903" cy="4064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969903" cy="406400"/>
            </a:xfrm>
            <a:custGeom>
              <a:avLst/>
              <a:gdLst/>
              <a:ahLst/>
              <a:cxnLst/>
              <a:rect l="l" t="t" r="r" b="b"/>
              <a:pathLst>
                <a:path w="969903" h="406400">
                  <a:moveTo>
                    <a:pt x="0" y="0"/>
                  </a:moveTo>
                  <a:lnTo>
                    <a:pt x="766703" y="0"/>
                  </a:lnTo>
                  <a:lnTo>
                    <a:pt x="969903" y="203200"/>
                  </a:lnTo>
                  <a:lnTo>
                    <a:pt x="766703" y="406400"/>
                  </a:lnTo>
                  <a:lnTo>
                    <a:pt x="0" y="406400"/>
                  </a:lnTo>
                  <a:lnTo>
                    <a:pt x="203200" y="20320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CC0DF">
                    <a:alpha val="74000"/>
                  </a:srgbClr>
                </a:gs>
                <a:gs pos="100000">
                  <a:srgbClr val="FFDE59">
                    <a:alpha val="74000"/>
                  </a:srgbClr>
                </a:gs>
              </a:gsLst>
              <a:lin ang="0"/>
            </a:gradFill>
          </p:spPr>
        </p:sp>
        <p:sp>
          <p:nvSpPr>
            <p:cNvPr id="13" name="TextBox 13"/>
            <p:cNvSpPr txBox="1"/>
            <p:nvPr/>
          </p:nvSpPr>
          <p:spPr>
            <a:xfrm>
              <a:off x="177800" y="-38100"/>
              <a:ext cx="715903" cy="444500"/>
            </a:xfrm>
            <a:prstGeom prst="rect">
              <a:avLst/>
            </a:prstGeom>
          </p:spPr>
          <p:txBody>
            <a:bodyPr lIns="56027" tIns="56027" rIns="56027" bIns="56027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919980" y="6150392"/>
            <a:ext cx="2286489" cy="5486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88"/>
              </a:lnSpc>
            </a:pPr>
            <a:r>
              <a:rPr lang="en-US" sz="1532" b="1" dirty="0">
                <a:solidFill>
                  <a:srgbClr val="FEFEFE"/>
                </a:solidFill>
                <a:latin typeface="Garet Bold"/>
                <a:ea typeface="Garet Bold"/>
                <a:cs typeface="Garet Bold"/>
                <a:sym typeface="Garet Bold"/>
              </a:rPr>
              <a:t>Подання документів</a:t>
            </a:r>
          </a:p>
          <a:p>
            <a:pPr algn="ctr">
              <a:lnSpc>
                <a:spcPts val="1088"/>
              </a:lnSpc>
            </a:pPr>
            <a:endParaRPr lang="en-US" sz="1532" b="1" dirty="0">
              <a:solidFill>
                <a:srgbClr val="FEFEFE"/>
              </a:solidFill>
              <a:latin typeface="Garet Bold"/>
              <a:ea typeface="Garet Bold"/>
              <a:cs typeface="Garet Bold"/>
              <a:sym typeface="Garet Bold"/>
            </a:endParaRPr>
          </a:p>
          <a:p>
            <a:pPr algn="ctr">
              <a:lnSpc>
                <a:spcPts val="1088"/>
              </a:lnSpc>
            </a:pPr>
            <a:r>
              <a:rPr lang="en-US" sz="1532" b="1" dirty="0">
                <a:solidFill>
                  <a:srgbClr val="FEFEFE"/>
                </a:solidFill>
                <a:latin typeface="Garet Bold"/>
                <a:ea typeface="Garet Bold"/>
                <a:cs typeface="Garet Bold"/>
                <a:sym typeface="Garet Bold"/>
              </a:rPr>
              <a:t>(ідентифікація)</a:t>
            </a:r>
          </a:p>
          <a:p>
            <a:pPr algn="ctr">
              <a:lnSpc>
                <a:spcPts val="1088"/>
              </a:lnSpc>
            </a:pPr>
            <a:endParaRPr lang="en-US" sz="1532" b="1" dirty="0">
              <a:solidFill>
                <a:srgbClr val="FEFEFE"/>
              </a:solidFill>
              <a:latin typeface="Garet Bold"/>
              <a:ea typeface="Garet Bold"/>
              <a:cs typeface="Garet Bold"/>
              <a:sym typeface="Garet Bold"/>
            </a:endParaRPr>
          </a:p>
        </p:txBody>
      </p:sp>
      <p:sp>
        <p:nvSpPr>
          <p:cNvPr id="15" name="Freeform 15"/>
          <p:cNvSpPr/>
          <p:nvPr/>
        </p:nvSpPr>
        <p:spPr>
          <a:xfrm>
            <a:off x="1661986" y="5318731"/>
            <a:ext cx="581947" cy="575180"/>
          </a:xfrm>
          <a:custGeom>
            <a:avLst/>
            <a:gdLst/>
            <a:ahLst/>
            <a:cxnLst/>
            <a:rect l="l" t="t" r="r" b="b"/>
            <a:pathLst>
              <a:path w="581947" h="575180">
                <a:moveTo>
                  <a:pt x="0" y="0"/>
                </a:moveTo>
                <a:lnTo>
                  <a:pt x="581946" y="0"/>
                </a:lnTo>
                <a:lnTo>
                  <a:pt x="581946" y="575180"/>
                </a:lnTo>
                <a:lnTo>
                  <a:pt x="0" y="57518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grpSp>
        <p:nvGrpSpPr>
          <p:cNvPr id="16" name="Group 16"/>
          <p:cNvGrpSpPr/>
          <p:nvPr/>
        </p:nvGrpSpPr>
        <p:grpSpPr>
          <a:xfrm>
            <a:off x="3571909" y="5069404"/>
            <a:ext cx="4021864" cy="1701817"/>
            <a:chOff x="0" y="0"/>
            <a:chExt cx="960436" cy="406400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960436" cy="406400"/>
            </a:xfrm>
            <a:custGeom>
              <a:avLst/>
              <a:gdLst/>
              <a:ahLst/>
              <a:cxnLst/>
              <a:rect l="l" t="t" r="r" b="b"/>
              <a:pathLst>
                <a:path w="960436" h="406400">
                  <a:moveTo>
                    <a:pt x="0" y="0"/>
                  </a:moveTo>
                  <a:lnTo>
                    <a:pt x="757236" y="0"/>
                  </a:lnTo>
                  <a:lnTo>
                    <a:pt x="960436" y="203200"/>
                  </a:lnTo>
                  <a:lnTo>
                    <a:pt x="757236" y="406400"/>
                  </a:lnTo>
                  <a:lnTo>
                    <a:pt x="0" y="406400"/>
                  </a:lnTo>
                  <a:lnTo>
                    <a:pt x="203200" y="20320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CC0DF">
                    <a:alpha val="74000"/>
                  </a:srgbClr>
                </a:gs>
                <a:gs pos="100000">
                  <a:srgbClr val="FFDE59">
                    <a:alpha val="74000"/>
                  </a:srgbClr>
                </a:gs>
              </a:gsLst>
              <a:lin ang="0"/>
            </a:gradFill>
          </p:spPr>
        </p:sp>
        <p:sp>
          <p:nvSpPr>
            <p:cNvPr id="18" name="TextBox 18"/>
            <p:cNvSpPr txBox="1"/>
            <p:nvPr/>
          </p:nvSpPr>
          <p:spPr>
            <a:xfrm>
              <a:off x="177800" y="-38100"/>
              <a:ext cx="706436" cy="444500"/>
            </a:xfrm>
            <a:prstGeom prst="rect">
              <a:avLst/>
            </a:prstGeom>
          </p:spPr>
          <p:txBody>
            <a:bodyPr lIns="56027" tIns="56027" rIns="56027" bIns="56027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4061507" y="6112727"/>
            <a:ext cx="2727247" cy="519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46"/>
              </a:lnSpc>
              <a:spcBef>
                <a:spcPct val="0"/>
              </a:spcBef>
            </a:pPr>
            <a:r>
              <a:rPr lang="en-US" sz="1533" b="1" dirty="0">
                <a:solidFill>
                  <a:srgbClr val="FEFEFE"/>
                </a:solidFill>
                <a:latin typeface="Garet Bold"/>
                <a:ea typeface="Garet Bold"/>
                <a:cs typeface="Garet Bold"/>
                <a:sym typeface="Garet Bold"/>
              </a:rPr>
              <a:t>Перевірка ділової репутації </a:t>
            </a:r>
          </a:p>
        </p:txBody>
      </p:sp>
      <p:sp>
        <p:nvSpPr>
          <p:cNvPr id="20" name="Freeform 20"/>
          <p:cNvSpPr/>
          <p:nvPr/>
        </p:nvSpPr>
        <p:spPr>
          <a:xfrm>
            <a:off x="5141728" y="5404017"/>
            <a:ext cx="911115" cy="489895"/>
          </a:xfrm>
          <a:custGeom>
            <a:avLst/>
            <a:gdLst/>
            <a:ahLst/>
            <a:cxnLst/>
            <a:rect l="l" t="t" r="r" b="b"/>
            <a:pathLst>
              <a:path w="911115" h="489895">
                <a:moveTo>
                  <a:pt x="0" y="0"/>
                </a:moveTo>
                <a:lnTo>
                  <a:pt x="911115" y="0"/>
                </a:lnTo>
                <a:lnTo>
                  <a:pt x="911115" y="489894"/>
                </a:lnTo>
                <a:lnTo>
                  <a:pt x="0" y="48989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5297"/>
            </a:stretch>
          </a:blipFill>
        </p:spPr>
      </p:sp>
      <p:grpSp>
        <p:nvGrpSpPr>
          <p:cNvPr id="21" name="Group 21"/>
          <p:cNvGrpSpPr/>
          <p:nvPr/>
        </p:nvGrpSpPr>
        <p:grpSpPr>
          <a:xfrm>
            <a:off x="7133068" y="5058634"/>
            <a:ext cx="4021864" cy="1701817"/>
            <a:chOff x="0" y="0"/>
            <a:chExt cx="960436" cy="406400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960436" cy="406400"/>
            </a:xfrm>
            <a:custGeom>
              <a:avLst/>
              <a:gdLst/>
              <a:ahLst/>
              <a:cxnLst/>
              <a:rect l="l" t="t" r="r" b="b"/>
              <a:pathLst>
                <a:path w="960436" h="406400">
                  <a:moveTo>
                    <a:pt x="0" y="0"/>
                  </a:moveTo>
                  <a:lnTo>
                    <a:pt x="757236" y="0"/>
                  </a:lnTo>
                  <a:lnTo>
                    <a:pt x="960436" y="203200"/>
                  </a:lnTo>
                  <a:lnTo>
                    <a:pt x="757236" y="406400"/>
                  </a:lnTo>
                  <a:lnTo>
                    <a:pt x="0" y="406400"/>
                  </a:lnTo>
                  <a:lnTo>
                    <a:pt x="203200" y="20320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CC0DF">
                    <a:alpha val="74000"/>
                  </a:srgbClr>
                </a:gs>
                <a:gs pos="100000">
                  <a:srgbClr val="FFDE59">
                    <a:alpha val="74000"/>
                  </a:srgbClr>
                </a:gs>
              </a:gsLst>
              <a:lin ang="0"/>
            </a:gradFill>
          </p:spPr>
        </p:sp>
        <p:sp>
          <p:nvSpPr>
            <p:cNvPr id="23" name="TextBox 23"/>
            <p:cNvSpPr txBox="1"/>
            <p:nvPr/>
          </p:nvSpPr>
          <p:spPr>
            <a:xfrm>
              <a:off x="177800" y="-38100"/>
              <a:ext cx="706436" cy="444500"/>
            </a:xfrm>
            <a:prstGeom prst="rect">
              <a:avLst/>
            </a:prstGeom>
          </p:spPr>
          <p:txBody>
            <a:bodyPr lIns="56027" tIns="56027" rIns="56027" bIns="56027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24" name="TextBox 24"/>
          <p:cNvSpPr txBox="1"/>
          <p:nvPr/>
        </p:nvSpPr>
        <p:spPr>
          <a:xfrm>
            <a:off x="7982763" y="5960044"/>
            <a:ext cx="2191845" cy="7174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84"/>
              </a:lnSpc>
              <a:spcBef>
                <a:spcPct val="0"/>
              </a:spcBef>
            </a:pPr>
            <a:r>
              <a:rPr lang="en-US" sz="1417" b="1" dirty="0">
                <a:solidFill>
                  <a:srgbClr val="FEFEFE"/>
                </a:solidFill>
                <a:latin typeface="Garet Bold"/>
                <a:ea typeface="Garet Bold"/>
                <a:cs typeface="Garet Bold"/>
                <a:sym typeface="Garet Bold"/>
              </a:rPr>
              <a:t>Проходження співбесіди та захист бізнес-ідеї </a:t>
            </a:r>
          </a:p>
        </p:txBody>
      </p:sp>
      <p:grpSp>
        <p:nvGrpSpPr>
          <p:cNvPr id="25" name="Group 25"/>
          <p:cNvGrpSpPr/>
          <p:nvPr/>
        </p:nvGrpSpPr>
        <p:grpSpPr>
          <a:xfrm>
            <a:off x="10714447" y="5076674"/>
            <a:ext cx="4021864" cy="1701817"/>
            <a:chOff x="0" y="0"/>
            <a:chExt cx="960436" cy="406400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960436" cy="406400"/>
            </a:xfrm>
            <a:custGeom>
              <a:avLst/>
              <a:gdLst/>
              <a:ahLst/>
              <a:cxnLst/>
              <a:rect l="l" t="t" r="r" b="b"/>
              <a:pathLst>
                <a:path w="960436" h="406400">
                  <a:moveTo>
                    <a:pt x="0" y="0"/>
                  </a:moveTo>
                  <a:lnTo>
                    <a:pt x="757236" y="0"/>
                  </a:lnTo>
                  <a:lnTo>
                    <a:pt x="960436" y="203200"/>
                  </a:lnTo>
                  <a:lnTo>
                    <a:pt x="757236" y="406400"/>
                  </a:lnTo>
                  <a:lnTo>
                    <a:pt x="0" y="406400"/>
                  </a:lnTo>
                  <a:lnTo>
                    <a:pt x="203200" y="20320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CC0DF">
                    <a:alpha val="74000"/>
                  </a:srgbClr>
                </a:gs>
                <a:gs pos="100000">
                  <a:srgbClr val="FFDE59">
                    <a:alpha val="74000"/>
                  </a:srgbClr>
                </a:gs>
              </a:gsLst>
              <a:lin ang="0"/>
            </a:gradFill>
          </p:spPr>
        </p:sp>
        <p:sp>
          <p:nvSpPr>
            <p:cNvPr id="27" name="TextBox 27"/>
            <p:cNvSpPr txBox="1"/>
            <p:nvPr/>
          </p:nvSpPr>
          <p:spPr>
            <a:xfrm>
              <a:off x="177800" y="-38100"/>
              <a:ext cx="706436" cy="444500"/>
            </a:xfrm>
            <a:prstGeom prst="rect">
              <a:avLst/>
            </a:prstGeom>
          </p:spPr>
          <p:txBody>
            <a:bodyPr lIns="56027" tIns="56027" rIns="56027" bIns="56027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28" name="TextBox 28"/>
          <p:cNvSpPr txBox="1"/>
          <p:nvPr/>
        </p:nvSpPr>
        <p:spPr>
          <a:xfrm>
            <a:off x="11364681" y="5976311"/>
            <a:ext cx="2687997" cy="7359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60"/>
              </a:lnSpc>
              <a:spcBef>
                <a:spcPct val="0"/>
              </a:spcBef>
            </a:pPr>
            <a:r>
              <a:rPr lang="en-US" sz="1400" b="1" dirty="0">
                <a:solidFill>
                  <a:srgbClr val="FEFEFE"/>
                </a:solidFill>
                <a:latin typeface="Garet Bold"/>
                <a:ea typeface="Garet Bold"/>
                <a:cs typeface="Garet Bold"/>
                <a:sym typeface="Garet Bold"/>
              </a:rPr>
              <a:t>Прийняття рішення Державним </a:t>
            </a:r>
          </a:p>
          <a:p>
            <a:pPr algn="ctr">
              <a:lnSpc>
                <a:spcPts val="1960"/>
              </a:lnSpc>
              <a:spcBef>
                <a:spcPct val="0"/>
              </a:spcBef>
            </a:pPr>
            <a:r>
              <a:rPr lang="en-US" sz="1400" b="1" dirty="0">
                <a:solidFill>
                  <a:srgbClr val="FEFEFE"/>
                </a:solidFill>
                <a:latin typeface="Garet Bold"/>
                <a:ea typeface="Garet Bold"/>
                <a:cs typeface="Garet Bold"/>
                <a:sym typeface="Garet Bold"/>
              </a:rPr>
              <a:t>центром зайнятості </a:t>
            </a:r>
          </a:p>
        </p:txBody>
      </p:sp>
      <p:grpSp>
        <p:nvGrpSpPr>
          <p:cNvPr id="29" name="Group 29"/>
          <p:cNvGrpSpPr/>
          <p:nvPr/>
        </p:nvGrpSpPr>
        <p:grpSpPr>
          <a:xfrm>
            <a:off x="14216583" y="5069404"/>
            <a:ext cx="4021864" cy="1701817"/>
            <a:chOff x="0" y="0"/>
            <a:chExt cx="960436" cy="40640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960436" cy="406400"/>
            </a:xfrm>
            <a:custGeom>
              <a:avLst/>
              <a:gdLst/>
              <a:ahLst/>
              <a:cxnLst/>
              <a:rect l="l" t="t" r="r" b="b"/>
              <a:pathLst>
                <a:path w="960436" h="406400">
                  <a:moveTo>
                    <a:pt x="0" y="0"/>
                  </a:moveTo>
                  <a:lnTo>
                    <a:pt x="757236" y="0"/>
                  </a:lnTo>
                  <a:lnTo>
                    <a:pt x="960436" y="203200"/>
                  </a:lnTo>
                  <a:lnTo>
                    <a:pt x="757236" y="406400"/>
                  </a:lnTo>
                  <a:lnTo>
                    <a:pt x="0" y="406400"/>
                  </a:lnTo>
                  <a:lnTo>
                    <a:pt x="203200" y="20320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CC0DF">
                    <a:alpha val="74000"/>
                  </a:srgbClr>
                </a:gs>
                <a:gs pos="100000">
                  <a:srgbClr val="FFDE59">
                    <a:alpha val="74000"/>
                  </a:srgbClr>
                </a:gs>
              </a:gsLst>
              <a:lin ang="0"/>
            </a:gradFill>
          </p:spPr>
        </p:sp>
        <p:sp>
          <p:nvSpPr>
            <p:cNvPr id="31" name="TextBox 31"/>
            <p:cNvSpPr txBox="1"/>
            <p:nvPr/>
          </p:nvSpPr>
          <p:spPr>
            <a:xfrm>
              <a:off x="177800" y="-38100"/>
              <a:ext cx="706436" cy="444500"/>
            </a:xfrm>
            <a:prstGeom prst="rect">
              <a:avLst/>
            </a:prstGeom>
          </p:spPr>
          <p:txBody>
            <a:bodyPr lIns="56027" tIns="56027" rIns="56027" bIns="56027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32" name="TextBox 32"/>
          <p:cNvSpPr txBox="1"/>
          <p:nvPr/>
        </p:nvSpPr>
        <p:spPr>
          <a:xfrm>
            <a:off x="15140835" y="5950519"/>
            <a:ext cx="2173361" cy="7905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00"/>
              </a:lnSpc>
              <a:spcBef>
                <a:spcPct val="0"/>
              </a:spcBef>
            </a:pPr>
            <a:r>
              <a:rPr lang="en-US" sz="1500" b="1" dirty="0">
                <a:solidFill>
                  <a:srgbClr val="FEFEFE"/>
                </a:solidFill>
                <a:latin typeface="Garet Bold"/>
                <a:ea typeface="Garet Bold"/>
                <a:cs typeface="Garet Bold"/>
                <a:sym typeface="Garet Bold"/>
              </a:rPr>
              <a:t>Підписання договору, відкриття рахунку </a:t>
            </a:r>
          </a:p>
        </p:txBody>
      </p:sp>
      <p:sp>
        <p:nvSpPr>
          <p:cNvPr id="33" name="AutoShape 33"/>
          <p:cNvSpPr/>
          <p:nvPr/>
        </p:nvSpPr>
        <p:spPr>
          <a:xfrm flipV="1">
            <a:off x="884658" y="2205708"/>
            <a:ext cx="0" cy="2895600"/>
          </a:xfrm>
          <a:prstGeom prst="line">
            <a:avLst/>
          </a:prstGeom>
          <a:ln w="47625" cap="flat">
            <a:solidFill>
              <a:srgbClr val="EBE331"/>
            </a:solidFill>
            <a:prstDash val="solid"/>
            <a:headEnd type="none" w="sm" len="sm"/>
            <a:tailEnd type="oval" w="lg" len="lg"/>
          </a:ln>
        </p:spPr>
      </p:sp>
      <p:sp>
        <p:nvSpPr>
          <p:cNvPr id="34" name="Freeform 34"/>
          <p:cNvSpPr/>
          <p:nvPr/>
        </p:nvSpPr>
        <p:spPr>
          <a:xfrm>
            <a:off x="8721497" y="5292005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70"/>
                </a:lnTo>
                <a:lnTo>
                  <a:pt x="0" y="61027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35" name="TextBox 35"/>
          <p:cNvSpPr txBox="1"/>
          <p:nvPr/>
        </p:nvSpPr>
        <p:spPr>
          <a:xfrm>
            <a:off x="4285773" y="6980770"/>
            <a:ext cx="5005961" cy="26574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500" b="1" dirty="0">
                <a:solidFill>
                  <a:srgbClr val="FFFFFF"/>
                </a:solidFill>
                <a:latin typeface="Garet Bold"/>
                <a:ea typeface="Garet Bold"/>
                <a:cs typeface="Garet Bold"/>
                <a:sym typeface="Garet Bold"/>
              </a:rPr>
              <a:t>Представники Ощадного банку перевіряють ділову репутацію заявника на грант. </a:t>
            </a:r>
          </a:p>
          <a:p>
            <a:pPr algn="l">
              <a:lnSpc>
                <a:spcPts val="2100"/>
              </a:lnSpc>
            </a:pPr>
            <a:r>
              <a:rPr lang="en-US" sz="1500" dirty="0">
                <a:solidFill>
                  <a:srgbClr val="FFFFFF"/>
                </a:solidFill>
                <a:latin typeface="Garet"/>
                <a:ea typeface="Garet"/>
                <a:cs typeface="Garet"/>
                <a:sym typeface="Garet"/>
              </a:rPr>
              <a:t>(Йдеться про відсутність кримінальних та виконавчих проваджень, прострочок за кредитами та кредитний рейтинг загалом, відсутність заборгованостей по сплаті податків). </a:t>
            </a:r>
          </a:p>
          <a:p>
            <a:pPr marL="0" lvl="0" indent="0" algn="l">
              <a:lnSpc>
                <a:spcPts val="2100"/>
              </a:lnSpc>
            </a:pPr>
            <a:r>
              <a:rPr lang="en-US" sz="1500" dirty="0">
                <a:solidFill>
                  <a:srgbClr val="FFFFFF"/>
                </a:solidFill>
                <a:latin typeface="Garet"/>
                <a:ea typeface="Garet"/>
                <a:cs typeface="Garet"/>
                <a:sym typeface="Garet"/>
              </a:rPr>
              <a:t>Якщо скоринг вище 99 балів, бізнес- план розглядають представники регіонального центру зайнятості та надсилають запрошення на онлайн-співбесіду заявнику через портал Дія.</a:t>
            </a:r>
          </a:p>
        </p:txBody>
      </p:sp>
      <p:sp>
        <p:nvSpPr>
          <p:cNvPr id="36" name="Freeform 36"/>
          <p:cNvSpPr/>
          <p:nvPr/>
        </p:nvSpPr>
        <p:spPr>
          <a:xfrm>
            <a:off x="12403544" y="5283642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69"/>
                </a:lnTo>
                <a:lnTo>
                  <a:pt x="0" y="61026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37" name="Freeform 37"/>
          <p:cNvSpPr/>
          <p:nvPr/>
        </p:nvSpPr>
        <p:spPr>
          <a:xfrm>
            <a:off x="15752429" y="5343829"/>
            <a:ext cx="911115" cy="489895"/>
          </a:xfrm>
          <a:custGeom>
            <a:avLst/>
            <a:gdLst/>
            <a:ahLst/>
            <a:cxnLst/>
            <a:rect l="l" t="t" r="r" b="b"/>
            <a:pathLst>
              <a:path w="911115" h="489895">
                <a:moveTo>
                  <a:pt x="0" y="0"/>
                </a:moveTo>
                <a:lnTo>
                  <a:pt x="911114" y="0"/>
                </a:lnTo>
                <a:lnTo>
                  <a:pt x="911114" y="489895"/>
                </a:lnTo>
                <a:lnTo>
                  <a:pt x="0" y="48989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5297"/>
            </a:stretch>
          </a:blipFill>
        </p:spPr>
      </p:sp>
      <p:sp>
        <p:nvSpPr>
          <p:cNvPr id="38" name="Freeform 38"/>
          <p:cNvSpPr/>
          <p:nvPr/>
        </p:nvSpPr>
        <p:spPr>
          <a:xfrm>
            <a:off x="17565999" y="9555231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69"/>
                </a:lnTo>
                <a:lnTo>
                  <a:pt x="0" y="61026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39" name="Freeform 39"/>
          <p:cNvSpPr/>
          <p:nvPr/>
        </p:nvSpPr>
        <p:spPr>
          <a:xfrm>
            <a:off x="16041875" y="8861704"/>
            <a:ext cx="1590063" cy="1590063"/>
          </a:xfrm>
          <a:custGeom>
            <a:avLst/>
            <a:gdLst/>
            <a:ahLst/>
            <a:cxnLst/>
            <a:rect l="l" t="t" r="r" b="b"/>
            <a:pathLst>
              <a:path w="1590063" h="1590063">
                <a:moveTo>
                  <a:pt x="0" y="0"/>
                </a:moveTo>
                <a:lnTo>
                  <a:pt x="1590063" y="0"/>
                </a:lnTo>
                <a:lnTo>
                  <a:pt x="1590063" y="1590063"/>
                </a:lnTo>
                <a:lnTo>
                  <a:pt x="0" y="159006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11279" r="-11279"/>
            </a:stretch>
          </a:blipFill>
        </p:spPr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2541242"/>
            <a:ext cx="16683233" cy="4906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204"/>
              </a:lnSpc>
            </a:pPr>
            <a:r>
              <a:rPr lang="en-US" sz="16699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РЕКРУТИНГ: ПІДБІР КАДРІВ </a:t>
            </a:r>
          </a:p>
        </p:txBody>
      </p:sp>
      <p:sp>
        <p:nvSpPr>
          <p:cNvPr id="3" name="Freeform 3"/>
          <p:cNvSpPr/>
          <p:nvPr/>
        </p:nvSpPr>
        <p:spPr>
          <a:xfrm>
            <a:off x="17557482" y="9557674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69"/>
                </a:lnTo>
                <a:lnTo>
                  <a:pt x="0" y="6102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15974346" y="8877300"/>
            <a:ext cx="1590063" cy="1590063"/>
          </a:xfrm>
          <a:custGeom>
            <a:avLst/>
            <a:gdLst/>
            <a:ahLst/>
            <a:cxnLst/>
            <a:rect l="l" t="t" r="r" b="b"/>
            <a:pathLst>
              <a:path w="1590063" h="1590063">
                <a:moveTo>
                  <a:pt x="0" y="0"/>
                </a:moveTo>
                <a:lnTo>
                  <a:pt x="1590063" y="0"/>
                </a:lnTo>
                <a:lnTo>
                  <a:pt x="1590063" y="1590063"/>
                </a:lnTo>
                <a:lnTo>
                  <a:pt x="0" y="159006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1279" r="-11279"/>
            </a:stretch>
          </a:blipFill>
        </p:spPr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10800000">
            <a:off x="2782169" y="239765"/>
            <a:ext cx="12373596" cy="2700595"/>
            <a:chOff x="0" y="0"/>
            <a:chExt cx="2904657" cy="63395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904657" cy="633955"/>
            </a:xfrm>
            <a:custGeom>
              <a:avLst/>
              <a:gdLst/>
              <a:ahLst/>
              <a:cxnLst/>
              <a:rect l="l" t="t" r="r" b="b"/>
              <a:pathLst>
                <a:path w="2904657" h="633955">
                  <a:moveTo>
                    <a:pt x="31910" y="0"/>
                  </a:moveTo>
                  <a:lnTo>
                    <a:pt x="2872748" y="0"/>
                  </a:lnTo>
                  <a:cubicBezTo>
                    <a:pt x="2881211" y="0"/>
                    <a:pt x="2889327" y="3362"/>
                    <a:pt x="2895311" y="9346"/>
                  </a:cubicBezTo>
                  <a:cubicBezTo>
                    <a:pt x="2901296" y="15330"/>
                    <a:pt x="2904657" y="23447"/>
                    <a:pt x="2904657" y="31910"/>
                  </a:cubicBezTo>
                  <a:lnTo>
                    <a:pt x="2904657" y="602045"/>
                  </a:lnTo>
                  <a:cubicBezTo>
                    <a:pt x="2904657" y="610508"/>
                    <a:pt x="2901296" y="618625"/>
                    <a:pt x="2895311" y="624609"/>
                  </a:cubicBezTo>
                  <a:cubicBezTo>
                    <a:pt x="2889327" y="630593"/>
                    <a:pt x="2881211" y="633955"/>
                    <a:pt x="2872748" y="633955"/>
                  </a:cubicBezTo>
                  <a:lnTo>
                    <a:pt x="31910" y="633955"/>
                  </a:lnTo>
                  <a:cubicBezTo>
                    <a:pt x="23447" y="633955"/>
                    <a:pt x="15330" y="630593"/>
                    <a:pt x="9346" y="624609"/>
                  </a:cubicBezTo>
                  <a:cubicBezTo>
                    <a:pt x="3362" y="618625"/>
                    <a:pt x="0" y="610508"/>
                    <a:pt x="0" y="602045"/>
                  </a:cubicBezTo>
                  <a:lnTo>
                    <a:pt x="0" y="31910"/>
                  </a:lnTo>
                  <a:cubicBezTo>
                    <a:pt x="0" y="23447"/>
                    <a:pt x="3362" y="15330"/>
                    <a:pt x="9346" y="9346"/>
                  </a:cubicBezTo>
                  <a:cubicBezTo>
                    <a:pt x="15330" y="3362"/>
                    <a:pt x="23447" y="0"/>
                    <a:pt x="31910" y="0"/>
                  </a:cubicBezTo>
                  <a:close/>
                </a:path>
              </a:pathLst>
            </a:custGeom>
            <a:solidFill>
              <a:srgbClr val="ECF2F1">
                <a:alpha val="29804"/>
              </a:srgbClr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2904657" cy="672055"/>
            </a:xfrm>
            <a:prstGeom prst="rect">
              <a:avLst/>
            </a:prstGeom>
          </p:spPr>
          <p:txBody>
            <a:bodyPr lIns="88962" tIns="88962" rIns="88962" bIns="88962" rtlCol="0" anchor="ctr"/>
            <a:lstStyle/>
            <a:p>
              <a:pPr algn="ctr">
                <a:lnSpc>
                  <a:spcPts val="2660"/>
                </a:lnSpc>
              </a:pPr>
              <a:endParaRPr dirty="0"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3499151" y="272274"/>
            <a:ext cx="11117443" cy="24936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079"/>
              </a:lnSpc>
            </a:pPr>
            <a:r>
              <a:rPr lang="en-US" sz="7199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ПІДБІР ПЕРСОНАЛУ: ЯК ЦЕ ПРАЦЮЄ?</a:t>
            </a:r>
          </a:p>
        </p:txBody>
      </p:sp>
      <p:grpSp>
        <p:nvGrpSpPr>
          <p:cNvPr id="6" name="Group 6"/>
          <p:cNvGrpSpPr/>
          <p:nvPr/>
        </p:nvGrpSpPr>
        <p:grpSpPr>
          <a:xfrm>
            <a:off x="1248951" y="3359076"/>
            <a:ext cx="6384039" cy="3452019"/>
            <a:chOff x="0" y="0"/>
            <a:chExt cx="8512053" cy="4602692"/>
          </a:xfrm>
        </p:grpSpPr>
        <p:sp>
          <p:nvSpPr>
            <p:cNvPr id="7" name="TextBox 7"/>
            <p:cNvSpPr txBox="1"/>
            <p:nvPr/>
          </p:nvSpPr>
          <p:spPr>
            <a:xfrm>
              <a:off x="365406" y="748242"/>
              <a:ext cx="8146646" cy="385445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4650"/>
                </a:lnSpc>
              </a:pPr>
              <a:r>
                <a:rPr lang="en-US" sz="3000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Ретельно вивчаємо потреби, складаємо профіль посади, розпочинаємо пошук кандидатів</a:t>
              </a:r>
            </a:p>
            <a:p>
              <a:pPr marL="0" lvl="0" indent="0" algn="l">
                <a:lnSpc>
                  <a:spcPts val="4650"/>
                </a:lnSpc>
              </a:pPr>
              <a:endParaRPr lang="en-US" sz="3000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endParaRPr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365406" y="100868"/>
              <a:ext cx="7032097" cy="66675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4200"/>
                </a:lnSpc>
              </a:pPr>
              <a:r>
                <a:rPr lang="en-US" sz="3000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Аналіз вакансії та вимог:</a:t>
              </a:r>
            </a:p>
          </p:txBody>
        </p:sp>
        <p:grpSp>
          <p:nvGrpSpPr>
            <p:cNvPr id="9" name="Group 9"/>
            <p:cNvGrpSpPr/>
            <p:nvPr/>
          </p:nvGrpSpPr>
          <p:grpSpPr>
            <a:xfrm rot="-10800000">
              <a:off x="0" y="0"/>
              <a:ext cx="8512053" cy="4438267"/>
              <a:chOff x="0" y="0"/>
              <a:chExt cx="1498630" cy="781401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1498630" cy="781401"/>
              </a:xfrm>
              <a:custGeom>
                <a:avLst/>
                <a:gdLst/>
                <a:ahLst/>
                <a:cxnLst/>
                <a:rect l="l" t="t" r="r" b="b"/>
                <a:pathLst>
                  <a:path w="1498630" h="781401">
                    <a:moveTo>
                      <a:pt x="61848" y="0"/>
                    </a:moveTo>
                    <a:lnTo>
                      <a:pt x="1436783" y="0"/>
                    </a:lnTo>
                    <a:cubicBezTo>
                      <a:pt x="1453186" y="0"/>
                      <a:pt x="1468917" y="6516"/>
                      <a:pt x="1480516" y="18115"/>
                    </a:cubicBezTo>
                    <a:cubicBezTo>
                      <a:pt x="1492114" y="29713"/>
                      <a:pt x="1498630" y="45445"/>
                      <a:pt x="1498630" y="61848"/>
                    </a:cubicBezTo>
                    <a:lnTo>
                      <a:pt x="1498630" y="719553"/>
                    </a:lnTo>
                    <a:cubicBezTo>
                      <a:pt x="1498630" y="753710"/>
                      <a:pt x="1470940" y="781401"/>
                      <a:pt x="1436783" y="781401"/>
                    </a:cubicBezTo>
                    <a:lnTo>
                      <a:pt x="61848" y="781401"/>
                    </a:lnTo>
                    <a:cubicBezTo>
                      <a:pt x="45445" y="781401"/>
                      <a:pt x="29713" y="774884"/>
                      <a:pt x="18115" y="763286"/>
                    </a:cubicBezTo>
                    <a:cubicBezTo>
                      <a:pt x="6516" y="751687"/>
                      <a:pt x="0" y="735956"/>
                      <a:pt x="0" y="719553"/>
                    </a:cubicBezTo>
                    <a:lnTo>
                      <a:pt x="0" y="61848"/>
                    </a:lnTo>
                    <a:cubicBezTo>
                      <a:pt x="0" y="45445"/>
                      <a:pt x="6516" y="29713"/>
                      <a:pt x="18115" y="18115"/>
                    </a:cubicBezTo>
                    <a:cubicBezTo>
                      <a:pt x="29713" y="6516"/>
                      <a:pt x="45445" y="0"/>
                      <a:pt x="61848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11" name="TextBox 11"/>
              <p:cNvSpPr txBox="1"/>
              <p:nvPr/>
            </p:nvSpPr>
            <p:spPr>
              <a:xfrm>
                <a:off x="0" y="-38100"/>
                <a:ext cx="1498630" cy="819501"/>
              </a:xfrm>
              <a:prstGeom prst="rect">
                <a:avLst/>
              </a:prstGeom>
            </p:spPr>
            <p:txBody>
              <a:bodyPr lIns="88962" tIns="88962" rIns="88962" bIns="88962" rtlCol="0" anchor="ctr"/>
              <a:lstStyle/>
              <a:p>
                <a:pPr algn="l">
                  <a:lnSpc>
                    <a:spcPts val="2800"/>
                  </a:lnSpc>
                </a:pPr>
                <a:endParaRPr dirty="0"/>
              </a:p>
            </p:txBody>
          </p:sp>
        </p:grpSp>
      </p:grpSp>
      <p:grpSp>
        <p:nvGrpSpPr>
          <p:cNvPr id="12" name="Group 12"/>
          <p:cNvGrpSpPr/>
          <p:nvPr/>
        </p:nvGrpSpPr>
        <p:grpSpPr>
          <a:xfrm>
            <a:off x="1248951" y="7106493"/>
            <a:ext cx="6754683" cy="2831073"/>
            <a:chOff x="0" y="0"/>
            <a:chExt cx="9006244" cy="3774764"/>
          </a:xfrm>
        </p:grpSpPr>
        <p:sp>
          <p:nvSpPr>
            <p:cNvPr id="13" name="TextBox 13"/>
            <p:cNvSpPr txBox="1"/>
            <p:nvPr/>
          </p:nvSpPr>
          <p:spPr>
            <a:xfrm>
              <a:off x="462154" y="675486"/>
              <a:ext cx="8544091" cy="306705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4650"/>
                </a:lnSpc>
              </a:pPr>
              <a:r>
                <a:rPr lang="en-US" sz="3000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Вивчаємо резюме та проводимо первинні інтерв'ю для оцінки відповідності кандидатів</a:t>
              </a: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462154" y="67396"/>
              <a:ext cx="7096268" cy="66675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just">
                <a:lnSpc>
                  <a:spcPts val="4200"/>
                </a:lnSpc>
              </a:pPr>
              <a:r>
                <a:rPr lang="en-US" sz="3000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Оцінка резюме:</a:t>
              </a:r>
            </a:p>
          </p:txBody>
        </p:sp>
        <p:grpSp>
          <p:nvGrpSpPr>
            <p:cNvPr id="15" name="Group 15"/>
            <p:cNvGrpSpPr/>
            <p:nvPr/>
          </p:nvGrpSpPr>
          <p:grpSpPr>
            <a:xfrm rot="-10800000">
              <a:off x="0" y="0"/>
              <a:ext cx="8930099" cy="3774764"/>
              <a:chOff x="0" y="0"/>
              <a:chExt cx="2469121" cy="1043700"/>
            </a:xfrm>
          </p:grpSpPr>
          <p:sp>
            <p:nvSpPr>
              <p:cNvPr id="16" name="Freeform 16"/>
              <p:cNvSpPr/>
              <p:nvPr/>
            </p:nvSpPr>
            <p:spPr>
              <a:xfrm>
                <a:off x="0" y="0"/>
                <a:ext cx="2469121" cy="1043700"/>
              </a:xfrm>
              <a:custGeom>
                <a:avLst/>
                <a:gdLst/>
                <a:ahLst/>
                <a:cxnLst/>
                <a:rect l="l" t="t" r="r" b="b"/>
                <a:pathLst>
                  <a:path w="2469121" h="1043700">
                    <a:moveTo>
                      <a:pt x="58952" y="0"/>
                    </a:moveTo>
                    <a:lnTo>
                      <a:pt x="2410169" y="0"/>
                    </a:lnTo>
                    <a:cubicBezTo>
                      <a:pt x="2442727" y="0"/>
                      <a:pt x="2469121" y="26394"/>
                      <a:pt x="2469121" y="58952"/>
                    </a:cubicBezTo>
                    <a:lnTo>
                      <a:pt x="2469121" y="984748"/>
                    </a:lnTo>
                    <a:cubicBezTo>
                      <a:pt x="2469121" y="1017307"/>
                      <a:pt x="2442727" y="1043700"/>
                      <a:pt x="2410169" y="1043700"/>
                    </a:cubicBezTo>
                    <a:lnTo>
                      <a:pt x="58952" y="1043700"/>
                    </a:lnTo>
                    <a:cubicBezTo>
                      <a:pt x="26394" y="1043700"/>
                      <a:pt x="0" y="1017307"/>
                      <a:pt x="0" y="984748"/>
                    </a:cubicBezTo>
                    <a:lnTo>
                      <a:pt x="0" y="58952"/>
                    </a:lnTo>
                    <a:cubicBezTo>
                      <a:pt x="0" y="26394"/>
                      <a:pt x="26394" y="0"/>
                      <a:pt x="58952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17" name="TextBox 17"/>
              <p:cNvSpPr txBox="1"/>
              <p:nvPr/>
            </p:nvSpPr>
            <p:spPr>
              <a:xfrm>
                <a:off x="0" y="-38100"/>
                <a:ext cx="2469121" cy="1081800"/>
              </a:xfrm>
              <a:prstGeom prst="rect">
                <a:avLst/>
              </a:prstGeom>
            </p:spPr>
            <p:txBody>
              <a:bodyPr lIns="55984" tIns="55984" rIns="55984" bIns="55984" rtlCol="0" anchor="ctr"/>
              <a:lstStyle/>
              <a:p>
                <a:pPr algn="ctr">
                  <a:lnSpc>
                    <a:spcPts val="2800"/>
                  </a:lnSpc>
                </a:pPr>
                <a:endParaRPr dirty="0"/>
              </a:p>
            </p:txBody>
          </p:sp>
        </p:grpSp>
      </p:grpSp>
      <p:grpSp>
        <p:nvGrpSpPr>
          <p:cNvPr id="18" name="Group 18"/>
          <p:cNvGrpSpPr/>
          <p:nvPr/>
        </p:nvGrpSpPr>
        <p:grpSpPr>
          <a:xfrm>
            <a:off x="10286322" y="3235758"/>
            <a:ext cx="6623093" cy="2834988"/>
            <a:chOff x="0" y="0"/>
            <a:chExt cx="8830791" cy="3779984"/>
          </a:xfrm>
        </p:grpSpPr>
        <p:sp>
          <p:nvSpPr>
            <p:cNvPr id="19" name="TextBox 19"/>
            <p:cNvSpPr txBox="1"/>
            <p:nvPr/>
          </p:nvSpPr>
          <p:spPr>
            <a:xfrm>
              <a:off x="792541" y="861668"/>
              <a:ext cx="7023819" cy="227965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4650"/>
                </a:lnSpc>
              </a:pPr>
              <a:r>
                <a:rPr lang="en-US" sz="3000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Визначаємо відповідність кандидатів заявленим вимогам вакансії </a:t>
              </a:r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792541" y="49714"/>
              <a:ext cx="5833611" cy="66590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4234"/>
                </a:lnSpc>
              </a:pPr>
              <a:r>
                <a:rPr lang="en-US" sz="3024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Вибір кандидатів:</a:t>
              </a:r>
            </a:p>
          </p:txBody>
        </p:sp>
        <p:grpSp>
          <p:nvGrpSpPr>
            <p:cNvPr id="21" name="Group 21"/>
            <p:cNvGrpSpPr/>
            <p:nvPr/>
          </p:nvGrpSpPr>
          <p:grpSpPr>
            <a:xfrm rot="-10800000">
              <a:off x="0" y="0"/>
              <a:ext cx="8830791" cy="3779984"/>
              <a:chOff x="0" y="0"/>
              <a:chExt cx="1554747" cy="665503"/>
            </a:xfrm>
          </p:grpSpPr>
          <p:sp>
            <p:nvSpPr>
              <p:cNvPr id="22" name="Freeform 22"/>
              <p:cNvSpPr/>
              <p:nvPr/>
            </p:nvSpPr>
            <p:spPr>
              <a:xfrm>
                <a:off x="0" y="0"/>
                <a:ext cx="1554747" cy="665503"/>
              </a:xfrm>
              <a:custGeom>
                <a:avLst/>
                <a:gdLst/>
                <a:ahLst/>
                <a:cxnLst/>
                <a:rect l="l" t="t" r="r" b="b"/>
                <a:pathLst>
                  <a:path w="1554747" h="665503">
                    <a:moveTo>
                      <a:pt x="59615" y="0"/>
                    </a:moveTo>
                    <a:lnTo>
                      <a:pt x="1495132" y="0"/>
                    </a:lnTo>
                    <a:cubicBezTo>
                      <a:pt x="1510943" y="0"/>
                      <a:pt x="1526106" y="6281"/>
                      <a:pt x="1537286" y="17461"/>
                    </a:cubicBezTo>
                    <a:cubicBezTo>
                      <a:pt x="1548466" y="28641"/>
                      <a:pt x="1554747" y="43804"/>
                      <a:pt x="1554747" y="59615"/>
                    </a:cubicBezTo>
                    <a:lnTo>
                      <a:pt x="1554747" y="605888"/>
                    </a:lnTo>
                    <a:cubicBezTo>
                      <a:pt x="1554747" y="621699"/>
                      <a:pt x="1548466" y="636862"/>
                      <a:pt x="1537286" y="648042"/>
                    </a:cubicBezTo>
                    <a:cubicBezTo>
                      <a:pt x="1526106" y="659222"/>
                      <a:pt x="1510943" y="665503"/>
                      <a:pt x="1495132" y="665503"/>
                    </a:cubicBezTo>
                    <a:lnTo>
                      <a:pt x="59615" y="665503"/>
                    </a:lnTo>
                    <a:cubicBezTo>
                      <a:pt x="43804" y="665503"/>
                      <a:pt x="28641" y="659222"/>
                      <a:pt x="17461" y="648042"/>
                    </a:cubicBezTo>
                    <a:cubicBezTo>
                      <a:pt x="6281" y="636862"/>
                      <a:pt x="0" y="621699"/>
                      <a:pt x="0" y="605888"/>
                    </a:cubicBezTo>
                    <a:lnTo>
                      <a:pt x="0" y="59615"/>
                    </a:lnTo>
                    <a:cubicBezTo>
                      <a:pt x="0" y="43804"/>
                      <a:pt x="6281" y="28641"/>
                      <a:pt x="17461" y="17461"/>
                    </a:cubicBezTo>
                    <a:cubicBezTo>
                      <a:pt x="28641" y="6281"/>
                      <a:pt x="43804" y="0"/>
                      <a:pt x="59615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23" name="TextBox 23"/>
              <p:cNvSpPr txBox="1"/>
              <p:nvPr/>
            </p:nvSpPr>
            <p:spPr>
              <a:xfrm>
                <a:off x="0" y="-38100"/>
                <a:ext cx="1554747" cy="703603"/>
              </a:xfrm>
              <a:prstGeom prst="rect">
                <a:avLst/>
              </a:prstGeom>
            </p:spPr>
            <p:txBody>
              <a:bodyPr lIns="88962" tIns="88962" rIns="88962" bIns="88962" rtlCol="0" anchor="ctr"/>
              <a:lstStyle/>
              <a:p>
                <a:pPr algn="ctr">
                  <a:lnSpc>
                    <a:spcPts val="2800"/>
                  </a:lnSpc>
                </a:pPr>
                <a:endParaRPr dirty="0"/>
              </a:p>
            </p:txBody>
          </p:sp>
        </p:grpSp>
      </p:grpSp>
      <p:grpSp>
        <p:nvGrpSpPr>
          <p:cNvPr id="24" name="Group 24"/>
          <p:cNvGrpSpPr/>
          <p:nvPr/>
        </p:nvGrpSpPr>
        <p:grpSpPr>
          <a:xfrm>
            <a:off x="10286322" y="6446818"/>
            <a:ext cx="6819310" cy="4150422"/>
            <a:chOff x="0" y="0"/>
            <a:chExt cx="9092413" cy="5533896"/>
          </a:xfrm>
        </p:grpSpPr>
        <p:sp>
          <p:nvSpPr>
            <p:cNvPr id="25" name="TextBox 25"/>
            <p:cNvSpPr txBox="1"/>
            <p:nvPr/>
          </p:nvSpPr>
          <p:spPr>
            <a:xfrm>
              <a:off x="654777" y="892046"/>
              <a:ext cx="8198993" cy="464185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4650"/>
                </a:lnSpc>
              </a:pPr>
              <a:r>
                <a:rPr lang="en-US" sz="3000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Інформуємо кандидатів про результати відбору та консультуємо роботодавців щодо компенсаційних програм для бізнесу</a:t>
              </a:r>
            </a:p>
            <a:p>
              <a:pPr marL="0" lvl="0" indent="0" algn="l">
                <a:lnSpc>
                  <a:spcPts val="4650"/>
                </a:lnSpc>
              </a:pPr>
              <a:endParaRPr lang="en-US" sz="3000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endParaRPr>
            </a:p>
          </p:txBody>
        </p:sp>
        <p:sp>
          <p:nvSpPr>
            <p:cNvPr id="26" name="TextBox 26"/>
            <p:cNvSpPr txBox="1"/>
            <p:nvPr/>
          </p:nvSpPr>
          <p:spPr>
            <a:xfrm>
              <a:off x="654777" y="171450"/>
              <a:ext cx="7782858" cy="66675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4200"/>
                </a:lnSpc>
              </a:pPr>
              <a:r>
                <a:rPr lang="en-US" sz="3000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Фідбек та підтримка:</a:t>
              </a:r>
            </a:p>
          </p:txBody>
        </p:sp>
        <p:grpSp>
          <p:nvGrpSpPr>
            <p:cNvPr id="27" name="Group 27"/>
            <p:cNvGrpSpPr/>
            <p:nvPr/>
          </p:nvGrpSpPr>
          <p:grpSpPr>
            <a:xfrm rot="-10800000">
              <a:off x="0" y="0"/>
              <a:ext cx="9092413" cy="4816670"/>
              <a:chOff x="0" y="0"/>
              <a:chExt cx="1600809" cy="848022"/>
            </a:xfrm>
          </p:grpSpPr>
          <p:sp>
            <p:nvSpPr>
              <p:cNvPr id="28" name="Freeform 28"/>
              <p:cNvSpPr/>
              <p:nvPr/>
            </p:nvSpPr>
            <p:spPr>
              <a:xfrm>
                <a:off x="0" y="0"/>
                <a:ext cx="1600809" cy="848022"/>
              </a:xfrm>
              <a:custGeom>
                <a:avLst/>
                <a:gdLst/>
                <a:ahLst/>
                <a:cxnLst/>
                <a:rect l="l" t="t" r="r" b="b"/>
                <a:pathLst>
                  <a:path w="1600809" h="848022">
                    <a:moveTo>
                      <a:pt x="57900" y="0"/>
                    </a:moveTo>
                    <a:lnTo>
                      <a:pt x="1542909" y="0"/>
                    </a:lnTo>
                    <a:cubicBezTo>
                      <a:pt x="1558265" y="0"/>
                      <a:pt x="1572992" y="6100"/>
                      <a:pt x="1583850" y="16959"/>
                    </a:cubicBezTo>
                    <a:cubicBezTo>
                      <a:pt x="1594708" y="27817"/>
                      <a:pt x="1600809" y="42544"/>
                      <a:pt x="1600809" y="57900"/>
                    </a:cubicBezTo>
                    <a:lnTo>
                      <a:pt x="1600809" y="790122"/>
                    </a:lnTo>
                    <a:cubicBezTo>
                      <a:pt x="1600809" y="822099"/>
                      <a:pt x="1574886" y="848022"/>
                      <a:pt x="1542909" y="848022"/>
                    </a:cubicBezTo>
                    <a:lnTo>
                      <a:pt x="57900" y="848022"/>
                    </a:lnTo>
                    <a:cubicBezTo>
                      <a:pt x="42544" y="848022"/>
                      <a:pt x="27817" y="841922"/>
                      <a:pt x="16959" y="831063"/>
                    </a:cubicBezTo>
                    <a:cubicBezTo>
                      <a:pt x="6100" y="820205"/>
                      <a:pt x="0" y="805478"/>
                      <a:pt x="0" y="790122"/>
                    </a:cubicBezTo>
                    <a:lnTo>
                      <a:pt x="0" y="57900"/>
                    </a:lnTo>
                    <a:cubicBezTo>
                      <a:pt x="0" y="42544"/>
                      <a:pt x="6100" y="27817"/>
                      <a:pt x="16959" y="16959"/>
                    </a:cubicBezTo>
                    <a:cubicBezTo>
                      <a:pt x="27817" y="6100"/>
                      <a:pt x="42544" y="0"/>
                      <a:pt x="57900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29" name="TextBox 29"/>
              <p:cNvSpPr txBox="1"/>
              <p:nvPr/>
            </p:nvSpPr>
            <p:spPr>
              <a:xfrm>
                <a:off x="0" y="-28575"/>
                <a:ext cx="1600809" cy="876597"/>
              </a:xfrm>
              <a:prstGeom prst="rect">
                <a:avLst/>
              </a:prstGeom>
            </p:spPr>
            <p:txBody>
              <a:bodyPr lIns="88962" tIns="88962" rIns="88962" bIns="88962" rtlCol="0" anchor="ctr"/>
              <a:lstStyle/>
              <a:p>
                <a:pPr algn="ctr">
                  <a:lnSpc>
                    <a:spcPts val="2660"/>
                  </a:lnSpc>
                </a:pPr>
                <a:endParaRPr dirty="0"/>
              </a:p>
            </p:txBody>
          </p:sp>
        </p:grpSp>
      </p:grpSp>
      <p:sp>
        <p:nvSpPr>
          <p:cNvPr id="30" name="Freeform 30"/>
          <p:cNvSpPr/>
          <p:nvPr/>
        </p:nvSpPr>
        <p:spPr>
          <a:xfrm>
            <a:off x="17545069" y="9570778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70"/>
                </a:lnTo>
                <a:lnTo>
                  <a:pt x="0" y="61027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1" name="Freeform 31"/>
          <p:cNvSpPr/>
          <p:nvPr/>
        </p:nvSpPr>
        <p:spPr>
          <a:xfrm>
            <a:off x="16565276" y="0"/>
            <a:ext cx="1590063" cy="1590063"/>
          </a:xfrm>
          <a:custGeom>
            <a:avLst/>
            <a:gdLst/>
            <a:ahLst/>
            <a:cxnLst/>
            <a:rect l="l" t="t" r="r" b="b"/>
            <a:pathLst>
              <a:path w="1590063" h="1590063">
                <a:moveTo>
                  <a:pt x="0" y="0"/>
                </a:moveTo>
                <a:lnTo>
                  <a:pt x="1590063" y="0"/>
                </a:lnTo>
                <a:lnTo>
                  <a:pt x="1590063" y="1590063"/>
                </a:lnTo>
                <a:lnTo>
                  <a:pt x="0" y="159006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1279" r="-11279"/>
            </a:stretch>
          </a:blipFill>
        </p:spPr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87470" y="2028210"/>
            <a:ext cx="16913060" cy="51454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463"/>
              </a:lnSpc>
            </a:pPr>
            <a:r>
              <a:rPr lang="en-US" sz="11707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КОМПЕНСАЦІЙНІ ПРОГРАМИ </a:t>
            </a:r>
          </a:p>
          <a:p>
            <a:pPr algn="ctr">
              <a:lnSpc>
                <a:spcPts val="13463"/>
              </a:lnSpc>
            </a:pPr>
            <a:r>
              <a:rPr lang="en-US" sz="11707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ДЛЯ РОБОТОДАВЦІВ </a:t>
            </a:r>
          </a:p>
        </p:txBody>
      </p:sp>
      <p:sp>
        <p:nvSpPr>
          <p:cNvPr id="3" name="Freeform 3"/>
          <p:cNvSpPr/>
          <p:nvPr/>
        </p:nvSpPr>
        <p:spPr>
          <a:xfrm>
            <a:off x="17600530" y="9563100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70"/>
                </a:lnTo>
                <a:lnTo>
                  <a:pt x="0" y="61027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16004169" y="8785826"/>
            <a:ext cx="1673561" cy="1673561"/>
          </a:xfrm>
          <a:custGeom>
            <a:avLst/>
            <a:gdLst/>
            <a:ahLst/>
            <a:cxnLst/>
            <a:rect l="l" t="t" r="r" b="b"/>
            <a:pathLst>
              <a:path w="1673561" h="1673561">
                <a:moveTo>
                  <a:pt x="0" y="0"/>
                </a:moveTo>
                <a:lnTo>
                  <a:pt x="1673561" y="0"/>
                </a:lnTo>
                <a:lnTo>
                  <a:pt x="1673561" y="1673561"/>
                </a:lnTo>
                <a:lnTo>
                  <a:pt x="0" y="167356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1279" r="-11279"/>
            </a:stretch>
          </a:blipFill>
        </p:spPr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300940" y="3404300"/>
            <a:ext cx="4767179" cy="894059"/>
            <a:chOff x="0" y="0"/>
            <a:chExt cx="2342960" cy="43941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342960" cy="439410"/>
            </a:xfrm>
            <a:custGeom>
              <a:avLst/>
              <a:gdLst/>
              <a:ahLst/>
              <a:cxnLst/>
              <a:rect l="l" t="t" r="r" b="b"/>
              <a:pathLst>
                <a:path w="2342960" h="439410">
                  <a:moveTo>
                    <a:pt x="2139760" y="0"/>
                  </a:moveTo>
                  <a:cubicBezTo>
                    <a:pt x="2251984" y="0"/>
                    <a:pt x="2342960" y="98365"/>
                    <a:pt x="2342960" y="219705"/>
                  </a:cubicBezTo>
                  <a:cubicBezTo>
                    <a:pt x="2342960" y="341045"/>
                    <a:pt x="2251984" y="439410"/>
                    <a:pt x="2139760" y="439410"/>
                  </a:cubicBezTo>
                  <a:lnTo>
                    <a:pt x="203200" y="439410"/>
                  </a:lnTo>
                  <a:cubicBezTo>
                    <a:pt x="90976" y="439410"/>
                    <a:pt x="0" y="341045"/>
                    <a:pt x="0" y="219705"/>
                  </a:cubicBezTo>
                  <a:cubicBezTo>
                    <a:pt x="0" y="983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ECF2F1">
                <a:alpha val="82745"/>
              </a:srgbClr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57150"/>
              <a:ext cx="2342960" cy="496560"/>
            </a:xfrm>
            <a:prstGeom prst="rect">
              <a:avLst/>
            </a:prstGeom>
          </p:spPr>
          <p:txBody>
            <a:bodyPr lIns="54627" tIns="54627" rIns="54627" bIns="54627" rtlCol="0" anchor="ctr"/>
            <a:lstStyle/>
            <a:p>
              <a:pPr algn="ctr">
                <a:lnSpc>
                  <a:spcPts val="4339"/>
                </a:lnSpc>
              </a:pPr>
              <a:r>
                <a:rPr lang="en-US" sz="3099" b="1" dirty="0">
                  <a:solidFill>
                    <a:srgbClr val="1C2C5E">
                      <a:alpha val="82745"/>
                    </a:srgbClr>
                  </a:solidFill>
                  <a:latin typeface="Garet Bold"/>
                  <a:ea typeface="Garet Bold"/>
                  <a:cs typeface="Garet Bold"/>
                  <a:sym typeface="Garet Bold"/>
                </a:rPr>
                <a:t>ВПО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926189" y="4815603"/>
            <a:ext cx="5508185" cy="3375159"/>
            <a:chOff x="-5662" y="-27696"/>
            <a:chExt cx="7344248" cy="4500211"/>
          </a:xfrm>
        </p:grpSpPr>
        <p:grpSp>
          <p:nvGrpSpPr>
            <p:cNvPr id="6" name="Group 6"/>
            <p:cNvGrpSpPr/>
            <p:nvPr/>
          </p:nvGrpSpPr>
          <p:grpSpPr>
            <a:xfrm>
              <a:off x="-5662" y="-27696"/>
              <a:ext cx="7344248" cy="4500211"/>
              <a:chOff x="-1251" y="-6119"/>
              <a:chExt cx="1622662" cy="994291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-1251" y="-6119"/>
                <a:ext cx="1622662" cy="994291"/>
              </a:xfrm>
              <a:custGeom>
                <a:avLst/>
                <a:gdLst/>
                <a:ahLst/>
                <a:cxnLst/>
                <a:rect l="l" t="t" r="r" b="b"/>
                <a:pathLst>
                  <a:path w="1622662" h="889938">
                    <a:moveTo>
                      <a:pt x="71682" y="0"/>
                    </a:moveTo>
                    <a:lnTo>
                      <a:pt x="1550980" y="0"/>
                    </a:lnTo>
                    <a:cubicBezTo>
                      <a:pt x="1590569" y="0"/>
                      <a:pt x="1622662" y="32093"/>
                      <a:pt x="1622662" y="71682"/>
                    </a:cubicBezTo>
                    <a:lnTo>
                      <a:pt x="1622662" y="818256"/>
                    </a:lnTo>
                    <a:cubicBezTo>
                      <a:pt x="1622662" y="857845"/>
                      <a:pt x="1590569" y="889938"/>
                      <a:pt x="1550980" y="889938"/>
                    </a:cubicBezTo>
                    <a:lnTo>
                      <a:pt x="71682" y="889938"/>
                    </a:lnTo>
                    <a:cubicBezTo>
                      <a:pt x="32093" y="889938"/>
                      <a:pt x="0" y="857845"/>
                      <a:pt x="0" y="818256"/>
                    </a:cubicBezTo>
                    <a:lnTo>
                      <a:pt x="0" y="71682"/>
                    </a:lnTo>
                    <a:cubicBezTo>
                      <a:pt x="0" y="32093"/>
                      <a:pt x="32093" y="0"/>
                      <a:pt x="71682" y="0"/>
                    </a:cubicBezTo>
                    <a:close/>
                  </a:path>
                </a:pathLst>
              </a:custGeom>
              <a:solidFill>
                <a:srgbClr val="ECF2F1"/>
              </a:solidFill>
            </p:spPr>
          </p:sp>
          <p:sp>
            <p:nvSpPr>
              <p:cNvPr id="8" name="TextBox 8"/>
              <p:cNvSpPr txBox="1"/>
              <p:nvPr/>
            </p:nvSpPr>
            <p:spPr>
              <a:xfrm>
                <a:off x="-1251" y="13166"/>
                <a:ext cx="1622662" cy="928038"/>
              </a:xfrm>
              <a:prstGeom prst="rect">
                <a:avLst/>
              </a:prstGeom>
            </p:spPr>
            <p:txBody>
              <a:bodyPr lIns="45417" tIns="45417" rIns="45417" bIns="45417" rtlCol="0" anchor="ctr"/>
              <a:lstStyle/>
              <a:p>
                <a:pPr algn="just">
                  <a:lnSpc>
                    <a:spcPts val="2659"/>
                  </a:lnSpc>
                </a:pPr>
                <a:endParaRPr dirty="0"/>
              </a:p>
            </p:txBody>
          </p:sp>
        </p:grpSp>
        <p:sp>
          <p:nvSpPr>
            <p:cNvPr id="9" name="TextBox 9"/>
            <p:cNvSpPr txBox="1"/>
            <p:nvPr/>
          </p:nvSpPr>
          <p:spPr>
            <a:xfrm>
              <a:off x="1283843" y="40604"/>
              <a:ext cx="4630977" cy="49113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190"/>
                </a:lnSpc>
                <a:spcBef>
                  <a:spcPct val="0"/>
                </a:spcBef>
              </a:pPr>
              <a:r>
                <a:rPr lang="en-US" sz="2278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ТЕРМІН КОМПЕНСАЦІЇ:</a:t>
              </a: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2415735" y="1276552"/>
              <a:ext cx="2367192" cy="52723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3190"/>
                </a:lnSpc>
                <a:spcBef>
                  <a:spcPct val="0"/>
                </a:spcBef>
              </a:pPr>
              <a:r>
                <a:rPr lang="en-US" sz="2278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>3</a:t>
              </a:r>
              <a:r>
                <a:rPr lang="uk-UA" sz="2278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> </a:t>
              </a:r>
              <a:r>
                <a:rPr lang="en-US" sz="2278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>МІСЯЦІ</a:t>
              </a:r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1427709" y="2021281"/>
              <a:ext cx="4553093" cy="102134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190"/>
                </a:lnSpc>
                <a:spcBef>
                  <a:spcPct val="0"/>
                </a:spcBef>
              </a:pPr>
              <a:r>
                <a:rPr lang="en-US" sz="2278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Максимальна сума компенсації:</a:t>
              </a:r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1427709" y="3228284"/>
              <a:ext cx="4301437" cy="107439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3190"/>
                </a:lnSpc>
                <a:spcBef>
                  <a:spcPct val="0"/>
                </a:spcBef>
              </a:pPr>
              <a:r>
                <a:rPr lang="en-US" sz="2278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>24 000 грн </a:t>
              </a:r>
              <a:r>
                <a:rPr lang="uk-UA" sz="2278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/>
              </a:r>
              <a:br>
                <a:rPr lang="uk-UA" sz="2278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</a:br>
              <a:r>
                <a:rPr lang="en-US" sz="2278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>(за 3 місяці)</a:t>
              </a:r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11098808" y="3404300"/>
            <a:ext cx="4767179" cy="894059"/>
            <a:chOff x="0" y="0"/>
            <a:chExt cx="2342960" cy="43941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2342960" cy="439410"/>
            </a:xfrm>
            <a:custGeom>
              <a:avLst/>
              <a:gdLst/>
              <a:ahLst/>
              <a:cxnLst/>
              <a:rect l="l" t="t" r="r" b="b"/>
              <a:pathLst>
                <a:path w="2342960" h="439410">
                  <a:moveTo>
                    <a:pt x="2139760" y="0"/>
                  </a:moveTo>
                  <a:cubicBezTo>
                    <a:pt x="2251984" y="0"/>
                    <a:pt x="2342960" y="98365"/>
                    <a:pt x="2342960" y="219705"/>
                  </a:cubicBezTo>
                  <a:cubicBezTo>
                    <a:pt x="2342960" y="341045"/>
                    <a:pt x="2251984" y="439410"/>
                    <a:pt x="2139760" y="439410"/>
                  </a:cubicBezTo>
                  <a:lnTo>
                    <a:pt x="203200" y="439410"/>
                  </a:lnTo>
                  <a:cubicBezTo>
                    <a:pt x="90976" y="439410"/>
                    <a:pt x="0" y="341045"/>
                    <a:pt x="0" y="219705"/>
                  </a:cubicBezTo>
                  <a:cubicBezTo>
                    <a:pt x="0" y="983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ECF2F1">
                <a:alpha val="82745"/>
              </a:srgbClr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0" y="-57150"/>
              <a:ext cx="2342960" cy="496560"/>
            </a:xfrm>
            <a:prstGeom prst="rect">
              <a:avLst/>
            </a:prstGeom>
          </p:spPr>
          <p:txBody>
            <a:bodyPr lIns="54627" tIns="54627" rIns="54627" bIns="54627" rtlCol="0" anchor="ctr"/>
            <a:lstStyle/>
            <a:p>
              <a:pPr algn="ctr">
                <a:lnSpc>
                  <a:spcPts val="4339"/>
                </a:lnSpc>
              </a:pPr>
              <a:r>
                <a:rPr lang="en-US" sz="3099" b="1" dirty="0">
                  <a:solidFill>
                    <a:srgbClr val="1C2C5E">
                      <a:alpha val="82745"/>
                    </a:srgbClr>
                  </a:solidFill>
                  <a:latin typeface="Garet Bold"/>
                  <a:ea typeface="Garet Bold"/>
                  <a:cs typeface="Garet Bold"/>
                  <a:sym typeface="Garet Bold"/>
                </a:rPr>
                <a:t>ВПО з інвалідністю</a:t>
              </a:r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10720331" y="4682862"/>
            <a:ext cx="5641482" cy="3391673"/>
            <a:chOff x="0" y="-172674"/>
            <a:chExt cx="7521975" cy="4522230"/>
          </a:xfrm>
        </p:grpSpPr>
        <p:grpSp>
          <p:nvGrpSpPr>
            <p:cNvPr id="17" name="Group 17"/>
            <p:cNvGrpSpPr/>
            <p:nvPr/>
          </p:nvGrpSpPr>
          <p:grpSpPr>
            <a:xfrm>
              <a:off x="0" y="-172674"/>
              <a:ext cx="7521975" cy="4522230"/>
              <a:chOff x="0" y="-38100"/>
              <a:chExt cx="1659697" cy="997814"/>
            </a:xfrm>
          </p:grpSpPr>
          <p:sp>
            <p:nvSpPr>
              <p:cNvPr id="18" name="Freeform 18"/>
              <p:cNvSpPr/>
              <p:nvPr/>
            </p:nvSpPr>
            <p:spPr>
              <a:xfrm>
                <a:off x="84398" y="16400"/>
                <a:ext cx="1575299" cy="943314"/>
              </a:xfrm>
              <a:custGeom>
                <a:avLst/>
                <a:gdLst/>
                <a:ahLst/>
                <a:cxnLst/>
                <a:rect l="l" t="t" r="r" b="b"/>
                <a:pathLst>
                  <a:path w="1575299" h="943314">
                    <a:moveTo>
                      <a:pt x="73837" y="0"/>
                    </a:moveTo>
                    <a:lnTo>
                      <a:pt x="1501461" y="0"/>
                    </a:lnTo>
                    <a:cubicBezTo>
                      <a:pt x="1542240" y="0"/>
                      <a:pt x="1575299" y="33058"/>
                      <a:pt x="1575299" y="73837"/>
                    </a:cubicBezTo>
                    <a:lnTo>
                      <a:pt x="1575299" y="869477"/>
                    </a:lnTo>
                    <a:cubicBezTo>
                      <a:pt x="1575299" y="889059"/>
                      <a:pt x="1567519" y="907840"/>
                      <a:pt x="1553672" y="921687"/>
                    </a:cubicBezTo>
                    <a:cubicBezTo>
                      <a:pt x="1539825" y="935535"/>
                      <a:pt x="1521044" y="943314"/>
                      <a:pt x="1501461" y="943314"/>
                    </a:cubicBezTo>
                    <a:lnTo>
                      <a:pt x="73837" y="943314"/>
                    </a:lnTo>
                    <a:cubicBezTo>
                      <a:pt x="54254" y="943314"/>
                      <a:pt x="35474" y="935535"/>
                      <a:pt x="21626" y="921687"/>
                    </a:cubicBezTo>
                    <a:cubicBezTo>
                      <a:pt x="7779" y="907840"/>
                      <a:pt x="0" y="889059"/>
                      <a:pt x="0" y="869477"/>
                    </a:cubicBezTo>
                    <a:lnTo>
                      <a:pt x="0" y="73837"/>
                    </a:lnTo>
                    <a:cubicBezTo>
                      <a:pt x="0" y="54254"/>
                      <a:pt x="7779" y="35474"/>
                      <a:pt x="21626" y="21626"/>
                    </a:cubicBezTo>
                    <a:cubicBezTo>
                      <a:pt x="35474" y="7779"/>
                      <a:pt x="54254" y="0"/>
                      <a:pt x="73837" y="0"/>
                    </a:cubicBezTo>
                    <a:close/>
                  </a:path>
                </a:pathLst>
              </a:custGeom>
              <a:solidFill>
                <a:srgbClr val="ECF2F1"/>
              </a:solidFill>
            </p:spPr>
          </p:sp>
          <p:sp>
            <p:nvSpPr>
              <p:cNvPr id="19" name="TextBox 19"/>
              <p:cNvSpPr txBox="1"/>
              <p:nvPr/>
            </p:nvSpPr>
            <p:spPr>
              <a:xfrm>
                <a:off x="0" y="-38100"/>
                <a:ext cx="1575299" cy="981414"/>
              </a:xfrm>
              <a:prstGeom prst="rect">
                <a:avLst/>
              </a:prstGeom>
            </p:spPr>
            <p:txBody>
              <a:bodyPr lIns="45417" tIns="45417" rIns="45417" bIns="45417" rtlCol="0" anchor="ctr"/>
              <a:lstStyle/>
              <a:p>
                <a:pPr algn="ctr">
                  <a:lnSpc>
                    <a:spcPts val="2659"/>
                  </a:lnSpc>
                </a:pPr>
                <a:endParaRPr dirty="0"/>
              </a:p>
            </p:txBody>
          </p:sp>
        </p:grpSp>
        <p:sp>
          <p:nvSpPr>
            <p:cNvPr id="20" name="TextBox 20"/>
            <p:cNvSpPr txBox="1"/>
            <p:nvPr/>
          </p:nvSpPr>
          <p:spPr>
            <a:xfrm>
              <a:off x="1595260" y="128818"/>
              <a:ext cx="4637208" cy="49174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194"/>
                </a:lnSpc>
                <a:spcBef>
                  <a:spcPct val="0"/>
                </a:spcBef>
              </a:pPr>
              <a:r>
                <a:rPr lang="en-US" sz="2281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ТЕРМІН КОМПЕНСАЦІЇ:</a:t>
              </a:r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2726136" y="1326307"/>
              <a:ext cx="2471871" cy="49174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194"/>
                </a:lnSpc>
                <a:spcBef>
                  <a:spcPct val="0"/>
                </a:spcBef>
              </a:pPr>
              <a:r>
                <a:rPr lang="en-US" sz="2281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>6 МІСЯЦІВ</a:t>
              </a:r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1634254" y="2113435"/>
              <a:ext cx="4559220" cy="102266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194"/>
                </a:lnSpc>
                <a:spcBef>
                  <a:spcPct val="0"/>
                </a:spcBef>
              </a:pPr>
              <a:r>
                <a:rPr lang="en-US" sz="2281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Максимальна сума компенсації:</a:t>
              </a:r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1560383" y="3260124"/>
              <a:ext cx="4997034" cy="107456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194"/>
                </a:lnSpc>
                <a:spcBef>
                  <a:spcPct val="0"/>
                </a:spcBef>
              </a:pPr>
              <a:r>
                <a:rPr lang="en-US" sz="2281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>48 000 грн </a:t>
              </a:r>
              <a:r>
                <a:rPr lang="uk-UA" sz="2281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/>
              </a:r>
              <a:br>
                <a:rPr lang="uk-UA" sz="2281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</a:br>
              <a:r>
                <a:rPr lang="en-US" sz="2281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>(за 6 місяців)</a:t>
              </a:r>
            </a:p>
          </p:txBody>
        </p:sp>
      </p:grpSp>
      <p:grpSp>
        <p:nvGrpSpPr>
          <p:cNvPr id="24" name="Group 24"/>
          <p:cNvGrpSpPr/>
          <p:nvPr/>
        </p:nvGrpSpPr>
        <p:grpSpPr>
          <a:xfrm>
            <a:off x="408146" y="8860829"/>
            <a:ext cx="6847700" cy="704902"/>
            <a:chOff x="0" y="0"/>
            <a:chExt cx="9130266" cy="939869"/>
          </a:xfrm>
        </p:grpSpPr>
        <p:sp>
          <p:nvSpPr>
            <p:cNvPr id="25" name="TextBox 25"/>
            <p:cNvSpPr txBox="1"/>
            <p:nvPr/>
          </p:nvSpPr>
          <p:spPr>
            <a:xfrm>
              <a:off x="0" y="-38100"/>
              <a:ext cx="5883479" cy="4402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800"/>
                </a:lnSpc>
                <a:spcBef>
                  <a:spcPct val="0"/>
                </a:spcBef>
              </a:pPr>
              <a:r>
                <a:rPr lang="en-US" sz="2000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Подання заяви:</a:t>
              </a:r>
            </a:p>
          </p:txBody>
        </p:sp>
        <p:sp>
          <p:nvSpPr>
            <p:cNvPr id="26" name="TextBox 26"/>
            <p:cNvSpPr txBox="1"/>
            <p:nvPr/>
          </p:nvSpPr>
          <p:spPr>
            <a:xfrm>
              <a:off x="0" y="543629"/>
              <a:ext cx="9130266" cy="3962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  <a:spcBef>
                  <a:spcPct val="0"/>
                </a:spcBef>
              </a:pPr>
              <a:r>
                <a:rPr lang="en-US" sz="1800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Подається до центру зайнятості або через портал Дія  </a:t>
              </a:r>
            </a:p>
          </p:txBody>
        </p:sp>
      </p:grpSp>
      <p:sp>
        <p:nvSpPr>
          <p:cNvPr id="27" name="Freeform 27"/>
          <p:cNvSpPr/>
          <p:nvPr/>
        </p:nvSpPr>
        <p:spPr>
          <a:xfrm>
            <a:off x="17574719" y="9565731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70"/>
                </a:lnTo>
                <a:lnTo>
                  <a:pt x="0" y="61027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grpSp>
        <p:nvGrpSpPr>
          <p:cNvPr id="28" name="Group 28"/>
          <p:cNvGrpSpPr/>
          <p:nvPr/>
        </p:nvGrpSpPr>
        <p:grpSpPr>
          <a:xfrm>
            <a:off x="196296" y="82257"/>
            <a:ext cx="16758434" cy="2784028"/>
            <a:chOff x="0" y="0"/>
            <a:chExt cx="22344579" cy="3712037"/>
          </a:xfrm>
        </p:grpSpPr>
        <p:grpSp>
          <p:nvGrpSpPr>
            <p:cNvPr id="29" name="Group 29"/>
            <p:cNvGrpSpPr/>
            <p:nvPr/>
          </p:nvGrpSpPr>
          <p:grpSpPr>
            <a:xfrm rot="-10800000">
              <a:off x="44528" y="1339560"/>
              <a:ext cx="17949591" cy="1113832"/>
              <a:chOff x="0" y="0"/>
              <a:chExt cx="3378213" cy="209629"/>
            </a:xfrm>
          </p:grpSpPr>
          <p:sp>
            <p:nvSpPr>
              <p:cNvPr id="30" name="Freeform 30"/>
              <p:cNvSpPr/>
              <p:nvPr/>
            </p:nvSpPr>
            <p:spPr>
              <a:xfrm>
                <a:off x="0" y="0"/>
                <a:ext cx="3378213" cy="209629"/>
              </a:xfrm>
              <a:custGeom>
                <a:avLst/>
                <a:gdLst/>
                <a:ahLst/>
                <a:cxnLst/>
                <a:rect l="l" t="t" r="r" b="b"/>
                <a:pathLst>
                  <a:path w="3378213" h="209629">
                    <a:moveTo>
                      <a:pt x="27437" y="0"/>
                    </a:moveTo>
                    <a:lnTo>
                      <a:pt x="3350776" y="0"/>
                    </a:lnTo>
                    <a:cubicBezTo>
                      <a:pt x="3358053" y="0"/>
                      <a:pt x="3365031" y="2891"/>
                      <a:pt x="3370177" y="8036"/>
                    </a:cubicBezTo>
                    <a:cubicBezTo>
                      <a:pt x="3375322" y="13181"/>
                      <a:pt x="3378213" y="20160"/>
                      <a:pt x="3378213" y="27437"/>
                    </a:cubicBezTo>
                    <a:lnTo>
                      <a:pt x="3378213" y="182193"/>
                    </a:lnTo>
                    <a:cubicBezTo>
                      <a:pt x="3378213" y="189469"/>
                      <a:pt x="3375322" y="196448"/>
                      <a:pt x="3370177" y="201593"/>
                    </a:cubicBezTo>
                    <a:cubicBezTo>
                      <a:pt x="3365031" y="206739"/>
                      <a:pt x="3358053" y="209629"/>
                      <a:pt x="3350776" y="209629"/>
                    </a:cubicBezTo>
                    <a:lnTo>
                      <a:pt x="27437" y="209629"/>
                    </a:lnTo>
                    <a:cubicBezTo>
                      <a:pt x="20160" y="209629"/>
                      <a:pt x="13181" y="206739"/>
                      <a:pt x="8036" y="201593"/>
                    </a:cubicBezTo>
                    <a:cubicBezTo>
                      <a:pt x="2891" y="196448"/>
                      <a:pt x="0" y="189469"/>
                      <a:pt x="0" y="182193"/>
                    </a:cubicBezTo>
                    <a:lnTo>
                      <a:pt x="0" y="27437"/>
                    </a:lnTo>
                    <a:cubicBezTo>
                      <a:pt x="0" y="20160"/>
                      <a:pt x="2891" y="13181"/>
                      <a:pt x="8036" y="8036"/>
                    </a:cubicBezTo>
                    <a:cubicBezTo>
                      <a:pt x="13181" y="2891"/>
                      <a:pt x="20160" y="0"/>
                      <a:pt x="27437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31" name="TextBox 31"/>
              <p:cNvSpPr txBox="1"/>
              <p:nvPr/>
            </p:nvSpPr>
            <p:spPr>
              <a:xfrm>
                <a:off x="0" y="-38100"/>
                <a:ext cx="3378213" cy="247729"/>
              </a:xfrm>
              <a:prstGeom prst="rect">
                <a:avLst/>
              </a:prstGeom>
            </p:spPr>
            <p:txBody>
              <a:bodyPr lIns="88962" tIns="88962" rIns="88962" bIns="88962" rtlCol="0" anchor="ctr"/>
              <a:lstStyle/>
              <a:p>
                <a:pPr algn="ctr">
                  <a:lnSpc>
                    <a:spcPts val="2660"/>
                  </a:lnSpc>
                </a:pPr>
                <a:endParaRPr dirty="0"/>
              </a:p>
            </p:txBody>
          </p:sp>
        </p:grpSp>
        <p:grpSp>
          <p:nvGrpSpPr>
            <p:cNvPr id="32" name="Group 32"/>
            <p:cNvGrpSpPr/>
            <p:nvPr/>
          </p:nvGrpSpPr>
          <p:grpSpPr>
            <a:xfrm rot="-10800000">
              <a:off x="44528" y="2598205"/>
              <a:ext cx="9940070" cy="1113832"/>
              <a:chOff x="0" y="0"/>
              <a:chExt cx="1870777" cy="209629"/>
            </a:xfrm>
          </p:grpSpPr>
          <p:sp>
            <p:nvSpPr>
              <p:cNvPr id="33" name="Freeform 33"/>
              <p:cNvSpPr/>
              <p:nvPr/>
            </p:nvSpPr>
            <p:spPr>
              <a:xfrm>
                <a:off x="0" y="0"/>
                <a:ext cx="1870777" cy="209629"/>
              </a:xfrm>
              <a:custGeom>
                <a:avLst/>
                <a:gdLst/>
                <a:ahLst/>
                <a:cxnLst/>
                <a:rect l="l" t="t" r="r" b="b"/>
                <a:pathLst>
                  <a:path w="1870777" h="209629">
                    <a:moveTo>
                      <a:pt x="49545" y="0"/>
                    </a:moveTo>
                    <a:lnTo>
                      <a:pt x="1821232" y="0"/>
                    </a:lnTo>
                    <a:cubicBezTo>
                      <a:pt x="1834372" y="0"/>
                      <a:pt x="1846974" y="5220"/>
                      <a:pt x="1856265" y="14511"/>
                    </a:cubicBezTo>
                    <a:cubicBezTo>
                      <a:pt x="1865557" y="23803"/>
                      <a:pt x="1870777" y="36405"/>
                      <a:pt x="1870777" y="49545"/>
                    </a:cubicBezTo>
                    <a:lnTo>
                      <a:pt x="1870777" y="160085"/>
                    </a:lnTo>
                    <a:cubicBezTo>
                      <a:pt x="1870777" y="187448"/>
                      <a:pt x="1848595" y="209629"/>
                      <a:pt x="1821232" y="209629"/>
                    </a:cubicBezTo>
                    <a:lnTo>
                      <a:pt x="49545" y="209629"/>
                    </a:lnTo>
                    <a:cubicBezTo>
                      <a:pt x="22182" y="209629"/>
                      <a:pt x="0" y="187448"/>
                      <a:pt x="0" y="160085"/>
                    </a:cubicBezTo>
                    <a:lnTo>
                      <a:pt x="0" y="49545"/>
                    </a:lnTo>
                    <a:cubicBezTo>
                      <a:pt x="0" y="22182"/>
                      <a:pt x="22182" y="0"/>
                      <a:pt x="49545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34" name="TextBox 34"/>
              <p:cNvSpPr txBox="1"/>
              <p:nvPr/>
            </p:nvSpPr>
            <p:spPr>
              <a:xfrm>
                <a:off x="0" y="-38100"/>
                <a:ext cx="1870777" cy="247729"/>
              </a:xfrm>
              <a:prstGeom prst="rect">
                <a:avLst/>
              </a:prstGeom>
            </p:spPr>
            <p:txBody>
              <a:bodyPr lIns="88962" tIns="88962" rIns="88962" bIns="88962" rtlCol="0" anchor="ctr"/>
              <a:lstStyle/>
              <a:p>
                <a:pPr algn="ctr">
                  <a:lnSpc>
                    <a:spcPts val="2660"/>
                  </a:lnSpc>
                </a:pPr>
                <a:endParaRPr dirty="0"/>
              </a:p>
            </p:txBody>
          </p:sp>
        </p:grpSp>
        <p:sp>
          <p:nvSpPr>
            <p:cNvPr id="35" name="TextBox 35"/>
            <p:cNvSpPr txBox="1"/>
            <p:nvPr/>
          </p:nvSpPr>
          <p:spPr>
            <a:xfrm>
              <a:off x="245289" y="-23860"/>
              <a:ext cx="21939674" cy="37324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7535"/>
                </a:lnSpc>
              </a:pPr>
              <a:r>
                <a:rPr lang="en-US" sz="5382" b="1" dirty="0">
                  <a:solidFill>
                    <a:srgbClr val="FEFEF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КОМПЕНСАЦІЯ ВИТРАТ НА ОПЛАТУ ПРАЦІ ЗА ПРАЦЕВЛАШТУВАННЯ ВПО ПІД ЧАС ВОЄННОГО СТАНУ</a:t>
              </a:r>
            </a:p>
          </p:txBody>
        </p:sp>
        <p:grpSp>
          <p:nvGrpSpPr>
            <p:cNvPr id="36" name="Group 36"/>
            <p:cNvGrpSpPr/>
            <p:nvPr/>
          </p:nvGrpSpPr>
          <p:grpSpPr>
            <a:xfrm rot="-10800000">
              <a:off x="0" y="0"/>
              <a:ext cx="22344579" cy="1238808"/>
              <a:chOff x="0" y="0"/>
              <a:chExt cx="4205374" cy="233151"/>
            </a:xfrm>
          </p:grpSpPr>
          <p:sp>
            <p:nvSpPr>
              <p:cNvPr id="37" name="Freeform 37"/>
              <p:cNvSpPr/>
              <p:nvPr/>
            </p:nvSpPr>
            <p:spPr>
              <a:xfrm>
                <a:off x="0" y="0"/>
                <a:ext cx="4205374" cy="233151"/>
              </a:xfrm>
              <a:custGeom>
                <a:avLst/>
                <a:gdLst/>
                <a:ahLst/>
                <a:cxnLst/>
                <a:rect l="l" t="t" r="r" b="b"/>
                <a:pathLst>
                  <a:path w="4205374" h="233151">
                    <a:moveTo>
                      <a:pt x="22040" y="0"/>
                    </a:moveTo>
                    <a:lnTo>
                      <a:pt x="4183334" y="0"/>
                    </a:lnTo>
                    <a:cubicBezTo>
                      <a:pt x="4195507" y="0"/>
                      <a:pt x="4205374" y="9868"/>
                      <a:pt x="4205374" y="22040"/>
                    </a:cubicBezTo>
                    <a:lnTo>
                      <a:pt x="4205374" y="211110"/>
                    </a:lnTo>
                    <a:cubicBezTo>
                      <a:pt x="4205374" y="223283"/>
                      <a:pt x="4195507" y="233151"/>
                      <a:pt x="4183334" y="233151"/>
                    </a:cubicBezTo>
                    <a:lnTo>
                      <a:pt x="22040" y="233151"/>
                    </a:lnTo>
                    <a:cubicBezTo>
                      <a:pt x="9868" y="233151"/>
                      <a:pt x="0" y="223283"/>
                      <a:pt x="0" y="211110"/>
                    </a:cubicBezTo>
                    <a:lnTo>
                      <a:pt x="0" y="22040"/>
                    </a:lnTo>
                    <a:cubicBezTo>
                      <a:pt x="0" y="9868"/>
                      <a:pt x="9868" y="0"/>
                      <a:pt x="22040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38" name="TextBox 38"/>
              <p:cNvSpPr txBox="1"/>
              <p:nvPr/>
            </p:nvSpPr>
            <p:spPr>
              <a:xfrm>
                <a:off x="0" y="-38100"/>
                <a:ext cx="4205374" cy="271251"/>
              </a:xfrm>
              <a:prstGeom prst="rect">
                <a:avLst/>
              </a:prstGeom>
            </p:spPr>
            <p:txBody>
              <a:bodyPr lIns="88962" tIns="88962" rIns="88962" bIns="88962" rtlCol="0" anchor="ctr"/>
              <a:lstStyle/>
              <a:p>
                <a:pPr algn="ctr">
                  <a:lnSpc>
                    <a:spcPts val="2660"/>
                  </a:lnSpc>
                </a:pPr>
                <a:endParaRPr dirty="0"/>
              </a:p>
            </p:txBody>
          </p:sp>
        </p:grpSp>
      </p:grpSp>
      <p:sp>
        <p:nvSpPr>
          <p:cNvPr id="39" name="Freeform 39"/>
          <p:cNvSpPr/>
          <p:nvPr/>
        </p:nvSpPr>
        <p:spPr>
          <a:xfrm>
            <a:off x="16078347" y="8899143"/>
            <a:ext cx="1590063" cy="1590063"/>
          </a:xfrm>
          <a:custGeom>
            <a:avLst/>
            <a:gdLst/>
            <a:ahLst/>
            <a:cxnLst/>
            <a:rect l="l" t="t" r="r" b="b"/>
            <a:pathLst>
              <a:path w="1590063" h="1590063">
                <a:moveTo>
                  <a:pt x="0" y="0"/>
                </a:moveTo>
                <a:lnTo>
                  <a:pt x="1590063" y="0"/>
                </a:lnTo>
                <a:lnTo>
                  <a:pt x="1590063" y="1590063"/>
                </a:lnTo>
                <a:lnTo>
                  <a:pt x="0" y="159006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1279" r="-11279"/>
            </a:stretch>
          </a:blipFill>
        </p:spPr>
      </p:sp>
      <p:grpSp>
        <p:nvGrpSpPr>
          <p:cNvPr id="40" name="Group 40"/>
          <p:cNvGrpSpPr/>
          <p:nvPr/>
        </p:nvGrpSpPr>
        <p:grpSpPr>
          <a:xfrm>
            <a:off x="9144000" y="8860829"/>
            <a:ext cx="6921385" cy="935953"/>
            <a:chOff x="0" y="0"/>
            <a:chExt cx="9228513" cy="1247937"/>
          </a:xfrm>
        </p:grpSpPr>
        <p:sp>
          <p:nvSpPr>
            <p:cNvPr id="41" name="TextBox 41"/>
            <p:cNvSpPr txBox="1"/>
            <p:nvPr/>
          </p:nvSpPr>
          <p:spPr>
            <a:xfrm>
              <a:off x="0" y="-38100"/>
              <a:ext cx="5323272" cy="4402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800"/>
                </a:lnSpc>
                <a:spcBef>
                  <a:spcPct val="0"/>
                </a:spcBef>
              </a:pPr>
              <a:r>
                <a:rPr lang="en-US" sz="2000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Термін подання заяви:</a:t>
              </a:r>
            </a:p>
          </p:txBody>
        </p:sp>
        <p:sp>
          <p:nvSpPr>
            <p:cNvPr id="42" name="TextBox 42"/>
            <p:cNvSpPr txBox="1"/>
            <p:nvPr/>
          </p:nvSpPr>
          <p:spPr>
            <a:xfrm>
              <a:off x="0" y="432597"/>
              <a:ext cx="9228513" cy="81534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  <a:spcBef>
                  <a:spcPct val="0"/>
                </a:spcBef>
              </a:pPr>
              <a:r>
                <a:rPr lang="en-US" sz="1800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Не раніше, ніж через 5 робочих днів і не пізніше 180 днів з дати працевлаштування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517018" y="5423958"/>
            <a:ext cx="7937782" cy="2464053"/>
            <a:chOff x="0" y="0"/>
            <a:chExt cx="10583709" cy="3285404"/>
          </a:xfrm>
        </p:grpSpPr>
        <p:grpSp>
          <p:nvGrpSpPr>
            <p:cNvPr id="3" name="Group 3"/>
            <p:cNvGrpSpPr/>
            <p:nvPr/>
          </p:nvGrpSpPr>
          <p:grpSpPr>
            <a:xfrm rot="-10800000">
              <a:off x="0" y="0"/>
              <a:ext cx="10583709" cy="3285404"/>
              <a:chOff x="0" y="0"/>
              <a:chExt cx="2940615" cy="912828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2940615" cy="912828"/>
              </a:xfrm>
              <a:custGeom>
                <a:avLst/>
                <a:gdLst/>
                <a:ahLst/>
                <a:cxnLst/>
                <a:rect l="l" t="t" r="r" b="b"/>
                <a:pathLst>
                  <a:path w="2940615" h="912828">
                    <a:moveTo>
                      <a:pt x="49742" y="0"/>
                    </a:moveTo>
                    <a:lnTo>
                      <a:pt x="2890874" y="0"/>
                    </a:lnTo>
                    <a:cubicBezTo>
                      <a:pt x="2918345" y="0"/>
                      <a:pt x="2940615" y="22270"/>
                      <a:pt x="2940615" y="49742"/>
                    </a:cubicBezTo>
                    <a:lnTo>
                      <a:pt x="2940615" y="863086"/>
                    </a:lnTo>
                    <a:cubicBezTo>
                      <a:pt x="2940615" y="890558"/>
                      <a:pt x="2918345" y="912828"/>
                      <a:pt x="2890874" y="912828"/>
                    </a:cubicBezTo>
                    <a:lnTo>
                      <a:pt x="49742" y="912828"/>
                    </a:lnTo>
                    <a:cubicBezTo>
                      <a:pt x="22270" y="912828"/>
                      <a:pt x="0" y="890558"/>
                      <a:pt x="0" y="863086"/>
                    </a:cubicBezTo>
                    <a:lnTo>
                      <a:pt x="0" y="49742"/>
                    </a:lnTo>
                    <a:cubicBezTo>
                      <a:pt x="0" y="22270"/>
                      <a:pt x="22270" y="0"/>
                      <a:pt x="49742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5" name="TextBox 5"/>
              <p:cNvSpPr txBox="1"/>
              <p:nvPr/>
            </p:nvSpPr>
            <p:spPr>
              <a:xfrm>
                <a:off x="0" y="-38100"/>
                <a:ext cx="2940615" cy="950928"/>
              </a:xfrm>
              <a:prstGeom prst="rect">
                <a:avLst/>
              </a:prstGeom>
            </p:spPr>
            <p:txBody>
              <a:bodyPr lIns="56372" tIns="56372" rIns="56372" bIns="56372" rtlCol="0" anchor="ctr"/>
              <a:lstStyle/>
              <a:p>
                <a:pPr algn="ctr">
                  <a:lnSpc>
                    <a:spcPts val="2659"/>
                  </a:lnSpc>
                </a:pPr>
                <a:endParaRPr dirty="0"/>
              </a:p>
            </p:txBody>
          </p:sp>
        </p:grpSp>
        <p:sp>
          <p:nvSpPr>
            <p:cNvPr id="6" name="TextBox 6"/>
            <p:cNvSpPr txBox="1"/>
            <p:nvPr/>
          </p:nvSpPr>
          <p:spPr>
            <a:xfrm>
              <a:off x="726776" y="336168"/>
              <a:ext cx="9015702" cy="255591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900"/>
                </a:lnSpc>
                <a:spcBef>
                  <a:spcPct val="0"/>
                </a:spcBef>
              </a:pPr>
              <a:r>
                <a:rPr lang="en-US" sz="2786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Витрати на оплату праці, не вище 2 мінімальних заробітних плат– максимальна виплата за 6 місяців 96 000 грн, за 12 місяців 192 000 грн</a:t>
              </a:r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9739948" y="5423958"/>
            <a:ext cx="7937782" cy="2464053"/>
            <a:chOff x="0" y="0"/>
            <a:chExt cx="10583709" cy="3285404"/>
          </a:xfrm>
        </p:grpSpPr>
        <p:grpSp>
          <p:nvGrpSpPr>
            <p:cNvPr id="8" name="Group 8"/>
            <p:cNvGrpSpPr/>
            <p:nvPr/>
          </p:nvGrpSpPr>
          <p:grpSpPr>
            <a:xfrm rot="-10800000">
              <a:off x="0" y="0"/>
              <a:ext cx="10583709" cy="3285404"/>
              <a:chOff x="0" y="0"/>
              <a:chExt cx="2940615" cy="912828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0" y="0"/>
                <a:ext cx="2940615" cy="912828"/>
              </a:xfrm>
              <a:custGeom>
                <a:avLst/>
                <a:gdLst/>
                <a:ahLst/>
                <a:cxnLst/>
                <a:rect l="l" t="t" r="r" b="b"/>
                <a:pathLst>
                  <a:path w="2940615" h="912828">
                    <a:moveTo>
                      <a:pt x="49742" y="0"/>
                    </a:moveTo>
                    <a:lnTo>
                      <a:pt x="2890874" y="0"/>
                    </a:lnTo>
                    <a:cubicBezTo>
                      <a:pt x="2918345" y="0"/>
                      <a:pt x="2940615" y="22270"/>
                      <a:pt x="2940615" y="49742"/>
                    </a:cubicBezTo>
                    <a:lnTo>
                      <a:pt x="2940615" y="863086"/>
                    </a:lnTo>
                    <a:cubicBezTo>
                      <a:pt x="2940615" y="890558"/>
                      <a:pt x="2918345" y="912828"/>
                      <a:pt x="2890874" y="912828"/>
                    </a:cubicBezTo>
                    <a:lnTo>
                      <a:pt x="49742" y="912828"/>
                    </a:lnTo>
                    <a:cubicBezTo>
                      <a:pt x="22270" y="912828"/>
                      <a:pt x="0" y="890558"/>
                      <a:pt x="0" y="863086"/>
                    </a:cubicBezTo>
                    <a:lnTo>
                      <a:pt x="0" y="49742"/>
                    </a:lnTo>
                    <a:cubicBezTo>
                      <a:pt x="0" y="22270"/>
                      <a:pt x="22270" y="0"/>
                      <a:pt x="49742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10" name="TextBox 10"/>
              <p:cNvSpPr txBox="1"/>
              <p:nvPr/>
            </p:nvSpPr>
            <p:spPr>
              <a:xfrm>
                <a:off x="0" y="-38100"/>
                <a:ext cx="2940615" cy="950928"/>
              </a:xfrm>
              <a:prstGeom prst="rect">
                <a:avLst/>
              </a:prstGeom>
            </p:spPr>
            <p:txBody>
              <a:bodyPr lIns="56372" tIns="56372" rIns="56372" bIns="56372" rtlCol="0" anchor="ctr"/>
              <a:lstStyle/>
              <a:p>
                <a:pPr algn="ctr">
                  <a:lnSpc>
                    <a:spcPts val="2659"/>
                  </a:lnSpc>
                </a:pPr>
                <a:endParaRPr dirty="0"/>
              </a:p>
            </p:txBody>
          </p:sp>
        </p:grpSp>
        <p:sp>
          <p:nvSpPr>
            <p:cNvPr id="11" name="TextBox 11"/>
            <p:cNvSpPr txBox="1"/>
            <p:nvPr/>
          </p:nvSpPr>
          <p:spPr>
            <a:xfrm>
              <a:off x="646880" y="336859"/>
              <a:ext cx="9015702" cy="255591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900"/>
                </a:lnSpc>
                <a:spcBef>
                  <a:spcPct val="0"/>
                </a:spcBef>
              </a:pPr>
              <a:r>
                <a:rPr lang="en-US" sz="2786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6 МІСЯЦІВ протягом року або 12 МІСЯЦІВ протягом двох років за працевлаштованих ВПО квотних категорій</a:t>
              </a:r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633660" y="8963269"/>
            <a:ext cx="7296930" cy="721223"/>
            <a:chOff x="0" y="0"/>
            <a:chExt cx="9729239" cy="961631"/>
          </a:xfrm>
        </p:grpSpPr>
        <p:sp>
          <p:nvSpPr>
            <p:cNvPr id="13" name="TextBox 13"/>
            <p:cNvSpPr txBox="1"/>
            <p:nvPr/>
          </p:nvSpPr>
          <p:spPr>
            <a:xfrm>
              <a:off x="0" y="521364"/>
              <a:ext cx="9729239" cy="4402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ts val="2800"/>
                </a:lnSpc>
                <a:spcBef>
                  <a:spcPct val="0"/>
                </a:spcBef>
              </a:pPr>
              <a:r>
                <a:rPr lang="en-US" sz="2000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протягом 2 місяців з дня працевлаштування ВПО</a:t>
              </a: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38100"/>
              <a:ext cx="5433234" cy="4402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800"/>
                </a:lnSpc>
                <a:spcBef>
                  <a:spcPct val="0"/>
                </a:spcBef>
              </a:pPr>
              <a:r>
                <a:rPr lang="en-US" sz="2000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Термін подання заяви:</a:t>
              </a:r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1575257" y="3866228"/>
            <a:ext cx="5821304" cy="1091755"/>
            <a:chOff x="0" y="0"/>
            <a:chExt cx="2342960" cy="439410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2342960" cy="439410"/>
            </a:xfrm>
            <a:custGeom>
              <a:avLst/>
              <a:gdLst/>
              <a:ahLst/>
              <a:cxnLst/>
              <a:rect l="l" t="t" r="r" b="b"/>
              <a:pathLst>
                <a:path w="2342960" h="439410">
                  <a:moveTo>
                    <a:pt x="2139760" y="0"/>
                  </a:moveTo>
                  <a:cubicBezTo>
                    <a:pt x="2251984" y="0"/>
                    <a:pt x="2342960" y="98365"/>
                    <a:pt x="2342960" y="219705"/>
                  </a:cubicBezTo>
                  <a:cubicBezTo>
                    <a:pt x="2342960" y="341045"/>
                    <a:pt x="2251984" y="439410"/>
                    <a:pt x="2139760" y="439410"/>
                  </a:cubicBezTo>
                  <a:lnTo>
                    <a:pt x="203200" y="439410"/>
                  </a:lnTo>
                  <a:cubicBezTo>
                    <a:pt x="90976" y="439410"/>
                    <a:pt x="0" y="341045"/>
                    <a:pt x="0" y="219705"/>
                  </a:cubicBezTo>
                  <a:cubicBezTo>
                    <a:pt x="0" y="983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ECF2F1">
                <a:alpha val="82745"/>
              </a:srgbClr>
            </a:solidFill>
          </p:spPr>
        </p:sp>
        <p:sp>
          <p:nvSpPr>
            <p:cNvPr id="17" name="TextBox 17"/>
            <p:cNvSpPr txBox="1"/>
            <p:nvPr/>
          </p:nvSpPr>
          <p:spPr>
            <a:xfrm>
              <a:off x="0" y="-47625"/>
              <a:ext cx="2342960" cy="487035"/>
            </a:xfrm>
            <a:prstGeom prst="rect">
              <a:avLst/>
            </a:prstGeom>
          </p:spPr>
          <p:txBody>
            <a:bodyPr lIns="54627" tIns="54627" rIns="54627" bIns="54627" rtlCol="0" anchor="ctr"/>
            <a:lstStyle/>
            <a:p>
              <a:pPr algn="ctr">
                <a:lnSpc>
                  <a:spcPts val="4199"/>
                </a:lnSpc>
              </a:pPr>
              <a:r>
                <a:rPr lang="en-US" sz="2999" b="1" dirty="0">
                  <a:solidFill>
                    <a:srgbClr val="1C2C5E">
                      <a:alpha val="82745"/>
                    </a:srgbClr>
                  </a:solidFill>
                  <a:latin typeface="Garet Bold"/>
                  <a:ea typeface="Garet Bold"/>
                  <a:cs typeface="Garet Bold"/>
                  <a:sym typeface="Garet Bold"/>
                </a:rPr>
                <a:t>Розмір компенсації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852783" y="3866228"/>
            <a:ext cx="5821304" cy="1091755"/>
            <a:chOff x="0" y="0"/>
            <a:chExt cx="2342960" cy="439410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2342960" cy="439410"/>
            </a:xfrm>
            <a:custGeom>
              <a:avLst/>
              <a:gdLst/>
              <a:ahLst/>
              <a:cxnLst/>
              <a:rect l="l" t="t" r="r" b="b"/>
              <a:pathLst>
                <a:path w="2342960" h="439410">
                  <a:moveTo>
                    <a:pt x="2139760" y="0"/>
                  </a:moveTo>
                  <a:cubicBezTo>
                    <a:pt x="2251984" y="0"/>
                    <a:pt x="2342960" y="98365"/>
                    <a:pt x="2342960" y="219705"/>
                  </a:cubicBezTo>
                  <a:cubicBezTo>
                    <a:pt x="2342960" y="341045"/>
                    <a:pt x="2251984" y="439410"/>
                    <a:pt x="2139760" y="439410"/>
                  </a:cubicBezTo>
                  <a:lnTo>
                    <a:pt x="203200" y="439410"/>
                  </a:lnTo>
                  <a:cubicBezTo>
                    <a:pt x="90976" y="439410"/>
                    <a:pt x="0" y="341045"/>
                    <a:pt x="0" y="219705"/>
                  </a:cubicBezTo>
                  <a:cubicBezTo>
                    <a:pt x="0" y="983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ECF2F1">
                <a:alpha val="82745"/>
              </a:srgbClr>
            </a:solidFill>
          </p:spPr>
        </p:sp>
        <p:sp>
          <p:nvSpPr>
            <p:cNvPr id="20" name="TextBox 20"/>
            <p:cNvSpPr txBox="1"/>
            <p:nvPr/>
          </p:nvSpPr>
          <p:spPr>
            <a:xfrm>
              <a:off x="0" y="-47625"/>
              <a:ext cx="2342960" cy="487035"/>
            </a:xfrm>
            <a:prstGeom prst="rect">
              <a:avLst/>
            </a:prstGeom>
          </p:spPr>
          <p:txBody>
            <a:bodyPr lIns="54627" tIns="54627" rIns="54627" bIns="54627" rtlCol="0" anchor="ctr"/>
            <a:lstStyle/>
            <a:p>
              <a:pPr algn="ctr">
                <a:lnSpc>
                  <a:spcPts val="4199"/>
                </a:lnSpc>
              </a:pPr>
              <a:r>
                <a:rPr lang="en-US" sz="2999" b="1" dirty="0">
                  <a:solidFill>
                    <a:srgbClr val="1C2C5E">
                      <a:alpha val="82745"/>
                    </a:srgbClr>
                  </a:solidFill>
                  <a:latin typeface="Garet Bold"/>
                  <a:ea typeface="Garet Bold"/>
                  <a:cs typeface="Garet Bold"/>
                  <a:sym typeface="Garet Bold"/>
                </a:rPr>
                <a:t>Тривалість виплат</a:t>
              </a:r>
            </a:p>
            <a:p>
              <a:pPr algn="ctr">
                <a:lnSpc>
                  <a:spcPts val="2660"/>
                </a:lnSpc>
              </a:pPr>
              <a:r>
                <a:rPr lang="en-US" sz="1900" dirty="0">
                  <a:solidFill>
                    <a:srgbClr val="1C2C5E">
                      <a:alpha val="82745"/>
                    </a:srgbClr>
                  </a:solidFill>
                  <a:latin typeface="Garet"/>
                  <a:ea typeface="Garet"/>
                  <a:cs typeface="Garet"/>
                  <a:sym typeface="Garet"/>
                </a:rPr>
                <a:t>(за кожен непарний місяць)</a:t>
              </a:r>
            </a:p>
          </p:txBody>
        </p:sp>
      </p:grpSp>
      <p:sp>
        <p:nvSpPr>
          <p:cNvPr id="21" name="Freeform 21"/>
          <p:cNvSpPr/>
          <p:nvPr/>
        </p:nvSpPr>
        <p:spPr>
          <a:xfrm>
            <a:off x="17616809" y="9565106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70"/>
                </a:lnTo>
                <a:lnTo>
                  <a:pt x="0" y="61027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grpSp>
        <p:nvGrpSpPr>
          <p:cNvPr id="22" name="Group 22"/>
          <p:cNvGrpSpPr/>
          <p:nvPr/>
        </p:nvGrpSpPr>
        <p:grpSpPr>
          <a:xfrm>
            <a:off x="294535" y="225377"/>
            <a:ext cx="17688330" cy="2912251"/>
            <a:chOff x="0" y="0"/>
            <a:chExt cx="23584440" cy="3883001"/>
          </a:xfrm>
        </p:grpSpPr>
        <p:grpSp>
          <p:nvGrpSpPr>
            <p:cNvPr id="23" name="Group 23"/>
            <p:cNvGrpSpPr/>
            <p:nvPr/>
          </p:nvGrpSpPr>
          <p:grpSpPr>
            <a:xfrm rot="-10800000">
              <a:off x="0" y="2692330"/>
              <a:ext cx="18100981" cy="1190671"/>
              <a:chOff x="0" y="0"/>
              <a:chExt cx="3186855" cy="209629"/>
            </a:xfrm>
          </p:grpSpPr>
          <p:sp>
            <p:nvSpPr>
              <p:cNvPr id="24" name="Freeform 24"/>
              <p:cNvSpPr/>
              <p:nvPr/>
            </p:nvSpPr>
            <p:spPr>
              <a:xfrm>
                <a:off x="0" y="0"/>
                <a:ext cx="3186855" cy="209629"/>
              </a:xfrm>
              <a:custGeom>
                <a:avLst/>
                <a:gdLst/>
                <a:ahLst/>
                <a:cxnLst/>
                <a:rect l="l" t="t" r="r" b="b"/>
                <a:pathLst>
                  <a:path w="3186855" h="209629">
                    <a:moveTo>
                      <a:pt x="29084" y="0"/>
                    </a:moveTo>
                    <a:lnTo>
                      <a:pt x="3157771" y="0"/>
                    </a:lnTo>
                    <a:cubicBezTo>
                      <a:pt x="3165485" y="0"/>
                      <a:pt x="3172883" y="3064"/>
                      <a:pt x="3178337" y="8519"/>
                    </a:cubicBezTo>
                    <a:cubicBezTo>
                      <a:pt x="3183791" y="13973"/>
                      <a:pt x="3186855" y="21371"/>
                      <a:pt x="3186855" y="29084"/>
                    </a:cubicBezTo>
                    <a:lnTo>
                      <a:pt x="3186855" y="180545"/>
                    </a:lnTo>
                    <a:cubicBezTo>
                      <a:pt x="3186855" y="188259"/>
                      <a:pt x="3183791" y="195657"/>
                      <a:pt x="3178337" y="201111"/>
                    </a:cubicBezTo>
                    <a:cubicBezTo>
                      <a:pt x="3172883" y="206565"/>
                      <a:pt x="3165485" y="209629"/>
                      <a:pt x="3157771" y="209629"/>
                    </a:cubicBezTo>
                    <a:lnTo>
                      <a:pt x="29084" y="209629"/>
                    </a:lnTo>
                    <a:cubicBezTo>
                      <a:pt x="21371" y="209629"/>
                      <a:pt x="13973" y="206565"/>
                      <a:pt x="8519" y="201111"/>
                    </a:cubicBezTo>
                    <a:cubicBezTo>
                      <a:pt x="3064" y="195657"/>
                      <a:pt x="0" y="188259"/>
                      <a:pt x="0" y="180545"/>
                    </a:cubicBezTo>
                    <a:lnTo>
                      <a:pt x="0" y="29084"/>
                    </a:lnTo>
                    <a:cubicBezTo>
                      <a:pt x="0" y="21371"/>
                      <a:pt x="3064" y="13973"/>
                      <a:pt x="8519" y="8519"/>
                    </a:cubicBezTo>
                    <a:cubicBezTo>
                      <a:pt x="13973" y="3064"/>
                      <a:pt x="21371" y="0"/>
                      <a:pt x="29084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25" name="TextBox 25"/>
              <p:cNvSpPr txBox="1"/>
              <p:nvPr/>
            </p:nvSpPr>
            <p:spPr>
              <a:xfrm>
                <a:off x="0" y="-38100"/>
                <a:ext cx="3186855" cy="247729"/>
              </a:xfrm>
              <a:prstGeom prst="rect">
                <a:avLst/>
              </a:prstGeom>
            </p:spPr>
            <p:txBody>
              <a:bodyPr lIns="88962" tIns="88962" rIns="88962" bIns="88962" rtlCol="0" anchor="ctr"/>
              <a:lstStyle/>
              <a:p>
                <a:pPr algn="ctr">
                  <a:lnSpc>
                    <a:spcPts val="2660"/>
                  </a:lnSpc>
                </a:pPr>
                <a:endParaRPr dirty="0"/>
              </a:p>
            </p:txBody>
          </p:sp>
        </p:grpSp>
        <p:grpSp>
          <p:nvGrpSpPr>
            <p:cNvPr id="26" name="Group 26"/>
            <p:cNvGrpSpPr/>
            <p:nvPr/>
          </p:nvGrpSpPr>
          <p:grpSpPr>
            <a:xfrm rot="-10800000">
              <a:off x="0" y="1346856"/>
              <a:ext cx="19968108" cy="1190671"/>
              <a:chOff x="0" y="0"/>
              <a:chExt cx="3515581" cy="209629"/>
            </a:xfrm>
          </p:grpSpPr>
          <p:sp>
            <p:nvSpPr>
              <p:cNvPr id="27" name="Freeform 27"/>
              <p:cNvSpPr/>
              <p:nvPr/>
            </p:nvSpPr>
            <p:spPr>
              <a:xfrm>
                <a:off x="0" y="0"/>
                <a:ext cx="3515582" cy="209629"/>
              </a:xfrm>
              <a:custGeom>
                <a:avLst/>
                <a:gdLst/>
                <a:ahLst/>
                <a:cxnLst/>
                <a:rect l="l" t="t" r="r" b="b"/>
                <a:pathLst>
                  <a:path w="3515582" h="209629">
                    <a:moveTo>
                      <a:pt x="26365" y="0"/>
                    </a:moveTo>
                    <a:lnTo>
                      <a:pt x="3489217" y="0"/>
                    </a:lnTo>
                    <a:cubicBezTo>
                      <a:pt x="3503778" y="0"/>
                      <a:pt x="3515582" y="11804"/>
                      <a:pt x="3515582" y="26365"/>
                    </a:cubicBezTo>
                    <a:lnTo>
                      <a:pt x="3515582" y="183265"/>
                    </a:lnTo>
                    <a:cubicBezTo>
                      <a:pt x="3515582" y="197826"/>
                      <a:pt x="3503778" y="209629"/>
                      <a:pt x="3489217" y="209629"/>
                    </a:cubicBezTo>
                    <a:lnTo>
                      <a:pt x="26365" y="209629"/>
                    </a:lnTo>
                    <a:cubicBezTo>
                      <a:pt x="11804" y="209629"/>
                      <a:pt x="0" y="197826"/>
                      <a:pt x="0" y="183265"/>
                    </a:cubicBezTo>
                    <a:lnTo>
                      <a:pt x="0" y="26365"/>
                    </a:lnTo>
                    <a:cubicBezTo>
                      <a:pt x="0" y="11804"/>
                      <a:pt x="11804" y="0"/>
                      <a:pt x="26365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28" name="TextBox 28"/>
              <p:cNvSpPr txBox="1"/>
              <p:nvPr/>
            </p:nvSpPr>
            <p:spPr>
              <a:xfrm>
                <a:off x="0" y="-38100"/>
                <a:ext cx="3515581" cy="247729"/>
              </a:xfrm>
              <a:prstGeom prst="rect">
                <a:avLst/>
              </a:prstGeom>
            </p:spPr>
            <p:txBody>
              <a:bodyPr lIns="88962" tIns="88962" rIns="88962" bIns="88962" rtlCol="0" anchor="ctr"/>
              <a:lstStyle/>
              <a:p>
                <a:pPr algn="ctr">
                  <a:lnSpc>
                    <a:spcPts val="2660"/>
                  </a:lnSpc>
                </a:pPr>
                <a:endParaRPr dirty="0"/>
              </a:p>
            </p:txBody>
          </p:sp>
        </p:grpSp>
        <p:sp>
          <p:nvSpPr>
            <p:cNvPr id="29" name="TextBox 29"/>
            <p:cNvSpPr txBox="1"/>
            <p:nvPr/>
          </p:nvSpPr>
          <p:spPr>
            <a:xfrm>
              <a:off x="180902" y="-114300"/>
              <a:ext cx="23403538" cy="39959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8054"/>
                </a:lnSpc>
              </a:pPr>
              <a:r>
                <a:rPr lang="en-US" sz="5753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КОМПЕНСАЦІЯ НА ОПЛАТУ ПРАЦІ ЗА ПРАЦЕВЛАШТУВАННЯ ВПО ІЗ ЧИСЛА ЗАРЕЄСТРОВАНИХ БЕЗРОБІТНИХ</a:t>
              </a:r>
            </a:p>
          </p:txBody>
        </p:sp>
        <p:grpSp>
          <p:nvGrpSpPr>
            <p:cNvPr id="30" name="Group 30"/>
            <p:cNvGrpSpPr/>
            <p:nvPr/>
          </p:nvGrpSpPr>
          <p:grpSpPr>
            <a:xfrm rot="-10800000">
              <a:off x="0" y="3784"/>
              <a:ext cx="19968108" cy="1190671"/>
              <a:chOff x="0" y="0"/>
              <a:chExt cx="3515581" cy="209629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3515582" cy="209629"/>
              </a:xfrm>
              <a:custGeom>
                <a:avLst/>
                <a:gdLst/>
                <a:ahLst/>
                <a:cxnLst/>
                <a:rect l="l" t="t" r="r" b="b"/>
                <a:pathLst>
                  <a:path w="3515582" h="209629">
                    <a:moveTo>
                      <a:pt x="26365" y="0"/>
                    </a:moveTo>
                    <a:lnTo>
                      <a:pt x="3489217" y="0"/>
                    </a:lnTo>
                    <a:cubicBezTo>
                      <a:pt x="3503778" y="0"/>
                      <a:pt x="3515582" y="11804"/>
                      <a:pt x="3515582" y="26365"/>
                    </a:cubicBezTo>
                    <a:lnTo>
                      <a:pt x="3515582" y="183265"/>
                    </a:lnTo>
                    <a:cubicBezTo>
                      <a:pt x="3515582" y="197826"/>
                      <a:pt x="3503778" y="209629"/>
                      <a:pt x="3489217" y="209629"/>
                    </a:cubicBezTo>
                    <a:lnTo>
                      <a:pt x="26365" y="209629"/>
                    </a:lnTo>
                    <a:cubicBezTo>
                      <a:pt x="11804" y="209629"/>
                      <a:pt x="0" y="197826"/>
                      <a:pt x="0" y="183265"/>
                    </a:cubicBezTo>
                    <a:lnTo>
                      <a:pt x="0" y="26365"/>
                    </a:lnTo>
                    <a:cubicBezTo>
                      <a:pt x="0" y="11804"/>
                      <a:pt x="11804" y="0"/>
                      <a:pt x="26365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32" name="TextBox 32"/>
              <p:cNvSpPr txBox="1"/>
              <p:nvPr/>
            </p:nvSpPr>
            <p:spPr>
              <a:xfrm>
                <a:off x="0" y="-38100"/>
                <a:ext cx="3515581" cy="247729"/>
              </a:xfrm>
              <a:prstGeom prst="rect">
                <a:avLst/>
              </a:prstGeom>
            </p:spPr>
            <p:txBody>
              <a:bodyPr lIns="88962" tIns="88962" rIns="88962" bIns="88962" rtlCol="0" anchor="ctr"/>
              <a:lstStyle/>
              <a:p>
                <a:pPr algn="ctr">
                  <a:lnSpc>
                    <a:spcPts val="2660"/>
                  </a:lnSpc>
                </a:pPr>
                <a:endParaRPr dirty="0"/>
              </a:p>
            </p:txBody>
          </p:sp>
        </p:grpSp>
      </p:grpSp>
      <p:sp>
        <p:nvSpPr>
          <p:cNvPr id="33" name="Freeform 33"/>
          <p:cNvSpPr/>
          <p:nvPr/>
        </p:nvSpPr>
        <p:spPr>
          <a:xfrm>
            <a:off x="16045918" y="8868586"/>
            <a:ext cx="1631812" cy="1631812"/>
          </a:xfrm>
          <a:custGeom>
            <a:avLst/>
            <a:gdLst/>
            <a:ahLst/>
            <a:cxnLst/>
            <a:rect l="l" t="t" r="r" b="b"/>
            <a:pathLst>
              <a:path w="1631812" h="1631812">
                <a:moveTo>
                  <a:pt x="0" y="0"/>
                </a:moveTo>
                <a:lnTo>
                  <a:pt x="1631812" y="0"/>
                </a:lnTo>
                <a:lnTo>
                  <a:pt x="1631812" y="1631812"/>
                </a:lnTo>
                <a:lnTo>
                  <a:pt x="0" y="163181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1279" r="-11279"/>
            </a:stretch>
          </a:blipFill>
        </p:spPr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5D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8508123" y="2822018"/>
            <a:ext cx="8386510" cy="2870648"/>
            <a:chOff x="0" y="0"/>
            <a:chExt cx="11182013" cy="3827531"/>
          </a:xfrm>
        </p:grpSpPr>
        <p:sp>
          <p:nvSpPr>
            <p:cNvPr id="3" name="TextBox 3"/>
            <p:cNvSpPr txBox="1"/>
            <p:nvPr/>
          </p:nvSpPr>
          <p:spPr>
            <a:xfrm>
              <a:off x="2641127" y="-57150"/>
              <a:ext cx="6478949" cy="6875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88"/>
                </a:lnSpc>
                <a:spcBef>
                  <a:spcPct val="0"/>
                </a:spcBef>
              </a:pPr>
              <a:r>
                <a:rPr lang="en-US" sz="3134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Термін подання заяви:</a:t>
              </a:r>
            </a:p>
          </p:txBody>
        </p:sp>
        <p:grpSp>
          <p:nvGrpSpPr>
            <p:cNvPr id="4" name="Group 4"/>
            <p:cNvGrpSpPr/>
            <p:nvPr/>
          </p:nvGrpSpPr>
          <p:grpSpPr>
            <a:xfrm rot="-10800000">
              <a:off x="0" y="871742"/>
              <a:ext cx="11182013" cy="2955789"/>
              <a:chOff x="0" y="0"/>
              <a:chExt cx="3887519" cy="1027604"/>
            </a:xfrm>
          </p:grpSpPr>
          <p:sp>
            <p:nvSpPr>
              <p:cNvPr id="5" name="Freeform 5"/>
              <p:cNvSpPr/>
              <p:nvPr/>
            </p:nvSpPr>
            <p:spPr>
              <a:xfrm>
                <a:off x="0" y="0"/>
                <a:ext cx="3887519" cy="1027604"/>
              </a:xfrm>
              <a:custGeom>
                <a:avLst/>
                <a:gdLst/>
                <a:ahLst/>
                <a:cxnLst/>
                <a:rect l="l" t="t" r="r" b="b"/>
                <a:pathLst>
                  <a:path w="3887519" h="1027604">
                    <a:moveTo>
                      <a:pt x="47080" y="0"/>
                    </a:moveTo>
                    <a:lnTo>
                      <a:pt x="3840438" y="0"/>
                    </a:lnTo>
                    <a:cubicBezTo>
                      <a:pt x="3866440" y="0"/>
                      <a:pt x="3887519" y="21078"/>
                      <a:pt x="3887519" y="47080"/>
                    </a:cubicBezTo>
                    <a:lnTo>
                      <a:pt x="3887519" y="980524"/>
                    </a:lnTo>
                    <a:cubicBezTo>
                      <a:pt x="3887519" y="993011"/>
                      <a:pt x="3882558" y="1004986"/>
                      <a:pt x="3873729" y="1013815"/>
                    </a:cubicBezTo>
                    <a:cubicBezTo>
                      <a:pt x="3864900" y="1022644"/>
                      <a:pt x="3852925" y="1027604"/>
                      <a:pt x="3840438" y="1027604"/>
                    </a:cubicBezTo>
                    <a:lnTo>
                      <a:pt x="47080" y="1027604"/>
                    </a:lnTo>
                    <a:cubicBezTo>
                      <a:pt x="21078" y="1027604"/>
                      <a:pt x="0" y="1006526"/>
                      <a:pt x="0" y="980524"/>
                    </a:cubicBezTo>
                    <a:lnTo>
                      <a:pt x="0" y="47080"/>
                    </a:lnTo>
                    <a:cubicBezTo>
                      <a:pt x="0" y="21078"/>
                      <a:pt x="21078" y="0"/>
                      <a:pt x="47080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6" name="TextBox 6"/>
              <p:cNvSpPr txBox="1"/>
              <p:nvPr/>
            </p:nvSpPr>
            <p:spPr>
              <a:xfrm>
                <a:off x="0" y="-38100"/>
                <a:ext cx="3887519" cy="1065704"/>
              </a:xfrm>
              <a:prstGeom prst="rect">
                <a:avLst/>
              </a:prstGeom>
            </p:spPr>
            <p:txBody>
              <a:bodyPr lIns="45052" tIns="45052" rIns="45052" bIns="45052" rtlCol="0" anchor="ctr"/>
              <a:lstStyle/>
              <a:p>
                <a:pPr algn="ctr">
                  <a:lnSpc>
                    <a:spcPts val="2659"/>
                  </a:lnSpc>
                </a:pPr>
                <a:endParaRPr dirty="0"/>
              </a:p>
            </p:txBody>
          </p:sp>
        </p:grpSp>
        <p:sp>
          <p:nvSpPr>
            <p:cNvPr id="7" name="TextBox 7"/>
            <p:cNvSpPr txBox="1"/>
            <p:nvPr/>
          </p:nvSpPr>
          <p:spPr>
            <a:xfrm>
              <a:off x="874348" y="1303522"/>
              <a:ext cx="9433316" cy="204460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117"/>
                </a:lnSpc>
              </a:pPr>
              <a:r>
                <a:rPr lang="en-US" sz="2226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Подається до центру зайнятості за місцем провадження діяльності протягом 2 місяців з дня працевлаштування </a:t>
              </a:r>
            </a:p>
            <a:p>
              <a:pPr algn="ctr">
                <a:lnSpc>
                  <a:spcPts val="3117"/>
                </a:lnSpc>
                <a:spcBef>
                  <a:spcPct val="0"/>
                </a:spcBef>
              </a:pPr>
              <a:r>
                <a:rPr lang="en-US" sz="2226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(максимальна виплата 48 000 грн)</a:t>
              </a: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1028700" y="5442217"/>
            <a:ext cx="5821304" cy="1091755"/>
            <a:chOff x="0" y="0"/>
            <a:chExt cx="2342960" cy="43941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342960" cy="439410"/>
            </a:xfrm>
            <a:custGeom>
              <a:avLst/>
              <a:gdLst/>
              <a:ahLst/>
              <a:cxnLst/>
              <a:rect l="l" t="t" r="r" b="b"/>
              <a:pathLst>
                <a:path w="2342960" h="439410">
                  <a:moveTo>
                    <a:pt x="2139760" y="0"/>
                  </a:moveTo>
                  <a:cubicBezTo>
                    <a:pt x="2251984" y="0"/>
                    <a:pt x="2342960" y="98365"/>
                    <a:pt x="2342960" y="219705"/>
                  </a:cubicBezTo>
                  <a:cubicBezTo>
                    <a:pt x="2342960" y="341045"/>
                    <a:pt x="2251984" y="439410"/>
                    <a:pt x="2139760" y="439410"/>
                  </a:cubicBezTo>
                  <a:lnTo>
                    <a:pt x="203200" y="439410"/>
                  </a:lnTo>
                  <a:cubicBezTo>
                    <a:pt x="90976" y="439410"/>
                    <a:pt x="0" y="341045"/>
                    <a:pt x="0" y="219705"/>
                  </a:cubicBezTo>
                  <a:cubicBezTo>
                    <a:pt x="0" y="983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ECF2F1">
                <a:alpha val="82745"/>
              </a:srgbClr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47625"/>
              <a:ext cx="2342960" cy="487035"/>
            </a:xfrm>
            <a:prstGeom prst="rect">
              <a:avLst/>
            </a:prstGeom>
          </p:spPr>
          <p:txBody>
            <a:bodyPr lIns="54627" tIns="54627" rIns="54627" bIns="54627" rtlCol="0" anchor="ctr"/>
            <a:lstStyle/>
            <a:p>
              <a:pPr algn="ctr">
                <a:lnSpc>
                  <a:spcPts val="4199"/>
                </a:lnSpc>
              </a:pPr>
              <a:r>
                <a:rPr lang="en-US" sz="2999" b="1" dirty="0">
                  <a:solidFill>
                    <a:srgbClr val="1C2C5E">
                      <a:alpha val="82745"/>
                    </a:srgbClr>
                  </a:solidFill>
                  <a:latin typeface="Garet Bold"/>
                  <a:ea typeface="Garet Bold"/>
                  <a:cs typeface="Garet Bold"/>
                  <a:sym typeface="Garet Bold"/>
                </a:rPr>
                <a:t>Особи з інвалідністю</a:t>
              </a: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1028700" y="7477927"/>
            <a:ext cx="5821304" cy="1091755"/>
            <a:chOff x="0" y="0"/>
            <a:chExt cx="2342960" cy="43941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342960" cy="439410"/>
            </a:xfrm>
            <a:custGeom>
              <a:avLst/>
              <a:gdLst/>
              <a:ahLst/>
              <a:cxnLst/>
              <a:rect l="l" t="t" r="r" b="b"/>
              <a:pathLst>
                <a:path w="2342960" h="439410">
                  <a:moveTo>
                    <a:pt x="2139760" y="0"/>
                  </a:moveTo>
                  <a:cubicBezTo>
                    <a:pt x="2251984" y="0"/>
                    <a:pt x="2342960" y="98365"/>
                    <a:pt x="2342960" y="219705"/>
                  </a:cubicBezTo>
                  <a:cubicBezTo>
                    <a:pt x="2342960" y="341045"/>
                    <a:pt x="2251984" y="439410"/>
                    <a:pt x="2139760" y="439410"/>
                  </a:cubicBezTo>
                  <a:lnTo>
                    <a:pt x="203200" y="439410"/>
                  </a:lnTo>
                  <a:cubicBezTo>
                    <a:pt x="90976" y="439410"/>
                    <a:pt x="0" y="341045"/>
                    <a:pt x="0" y="219705"/>
                  </a:cubicBezTo>
                  <a:cubicBezTo>
                    <a:pt x="0" y="983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ECF2F1">
                <a:alpha val="82745"/>
              </a:srgbClr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47625"/>
              <a:ext cx="2342960" cy="487035"/>
            </a:xfrm>
            <a:prstGeom prst="rect">
              <a:avLst/>
            </a:prstGeom>
          </p:spPr>
          <p:txBody>
            <a:bodyPr lIns="54627" tIns="54627" rIns="54627" bIns="54627" rtlCol="0" anchor="ctr"/>
            <a:lstStyle/>
            <a:p>
              <a:pPr algn="ctr">
                <a:lnSpc>
                  <a:spcPts val="4199"/>
                </a:lnSpc>
              </a:pPr>
              <a:r>
                <a:rPr lang="en-US" sz="2999" b="1" dirty="0">
                  <a:solidFill>
                    <a:srgbClr val="1C2C5E">
                      <a:alpha val="82745"/>
                    </a:srgbClr>
                  </a:solidFill>
                  <a:latin typeface="Garet Bold"/>
                  <a:ea typeface="Garet Bold"/>
                  <a:cs typeface="Garet Bold"/>
                  <a:sym typeface="Garet Bold"/>
                </a:rPr>
                <a:t>Особи за 5 років до пенсії</a:t>
              </a: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1028700" y="3406508"/>
            <a:ext cx="5821304" cy="1091755"/>
            <a:chOff x="0" y="0"/>
            <a:chExt cx="2342960" cy="43941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342960" cy="439410"/>
            </a:xfrm>
            <a:custGeom>
              <a:avLst/>
              <a:gdLst/>
              <a:ahLst/>
              <a:cxnLst/>
              <a:rect l="l" t="t" r="r" b="b"/>
              <a:pathLst>
                <a:path w="2342960" h="439410">
                  <a:moveTo>
                    <a:pt x="2139760" y="0"/>
                  </a:moveTo>
                  <a:cubicBezTo>
                    <a:pt x="2251984" y="0"/>
                    <a:pt x="2342960" y="98365"/>
                    <a:pt x="2342960" y="219705"/>
                  </a:cubicBezTo>
                  <a:cubicBezTo>
                    <a:pt x="2342960" y="341045"/>
                    <a:pt x="2251984" y="439410"/>
                    <a:pt x="2139760" y="439410"/>
                  </a:cubicBezTo>
                  <a:lnTo>
                    <a:pt x="203200" y="439410"/>
                  </a:lnTo>
                  <a:cubicBezTo>
                    <a:pt x="90976" y="439410"/>
                    <a:pt x="0" y="341045"/>
                    <a:pt x="0" y="219705"/>
                  </a:cubicBezTo>
                  <a:cubicBezTo>
                    <a:pt x="0" y="983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ECF2F1">
                <a:alpha val="82745"/>
              </a:srgbClr>
            </a:solidFill>
          </p:spPr>
        </p:sp>
        <p:sp>
          <p:nvSpPr>
            <p:cNvPr id="16" name="TextBox 16"/>
            <p:cNvSpPr txBox="1"/>
            <p:nvPr/>
          </p:nvSpPr>
          <p:spPr>
            <a:xfrm>
              <a:off x="0" y="-47625"/>
              <a:ext cx="2342960" cy="487035"/>
            </a:xfrm>
            <a:prstGeom prst="rect">
              <a:avLst/>
            </a:prstGeom>
          </p:spPr>
          <p:txBody>
            <a:bodyPr lIns="54627" tIns="54627" rIns="54627" bIns="54627" rtlCol="0" anchor="ctr"/>
            <a:lstStyle/>
            <a:p>
              <a:pPr algn="ctr">
                <a:lnSpc>
                  <a:spcPts val="4199"/>
                </a:lnSpc>
              </a:pPr>
              <a:r>
                <a:rPr lang="en-US" sz="2999" b="1" dirty="0">
                  <a:solidFill>
                    <a:srgbClr val="1C2C5E">
                      <a:alpha val="82745"/>
                    </a:srgbClr>
                  </a:solidFill>
                  <a:latin typeface="Garet Bold"/>
                  <a:ea typeface="Garet Bold"/>
                  <a:cs typeface="Garet Bold"/>
                  <a:sym typeface="Garet Bold"/>
                </a:rPr>
                <a:t>Учасники бойових дій</a:t>
              </a:r>
            </a:p>
          </p:txBody>
        </p:sp>
      </p:grpSp>
      <p:sp>
        <p:nvSpPr>
          <p:cNvPr id="17" name="TextBox 17"/>
          <p:cNvSpPr txBox="1"/>
          <p:nvPr/>
        </p:nvSpPr>
        <p:spPr>
          <a:xfrm>
            <a:off x="10271772" y="6003990"/>
            <a:ext cx="4859212" cy="5299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388"/>
              </a:lnSpc>
              <a:spcBef>
                <a:spcPct val="0"/>
              </a:spcBef>
            </a:pPr>
            <a:r>
              <a:rPr lang="en-US" sz="3134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Тривалість виплат:</a:t>
            </a:r>
          </a:p>
        </p:txBody>
      </p:sp>
      <p:grpSp>
        <p:nvGrpSpPr>
          <p:cNvPr id="18" name="Group 18"/>
          <p:cNvGrpSpPr/>
          <p:nvPr/>
        </p:nvGrpSpPr>
        <p:grpSpPr>
          <a:xfrm rot="-10800000">
            <a:off x="8515415" y="6731752"/>
            <a:ext cx="8386510" cy="2216842"/>
            <a:chOff x="0" y="0"/>
            <a:chExt cx="3887519" cy="102760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3887519" cy="1027604"/>
            </a:xfrm>
            <a:custGeom>
              <a:avLst/>
              <a:gdLst/>
              <a:ahLst/>
              <a:cxnLst/>
              <a:rect l="l" t="t" r="r" b="b"/>
              <a:pathLst>
                <a:path w="3887519" h="1027604">
                  <a:moveTo>
                    <a:pt x="47080" y="0"/>
                  </a:moveTo>
                  <a:lnTo>
                    <a:pt x="3840438" y="0"/>
                  </a:lnTo>
                  <a:cubicBezTo>
                    <a:pt x="3866440" y="0"/>
                    <a:pt x="3887519" y="21078"/>
                    <a:pt x="3887519" y="47080"/>
                  </a:cubicBezTo>
                  <a:lnTo>
                    <a:pt x="3887519" y="980524"/>
                  </a:lnTo>
                  <a:cubicBezTo>
                    <a:pt x="3887519" y="993011"/>
                    <a:pt x="3882558" y="1004986"/>
                    <a:pt x="3873729" y="1013815"/>
                  </a:cubicBezTo>
                  <a:cubicBezTo>
                    <a:pt x="3864900" y="1022644"/>
                    <a:pt x="3852925" y="1027604"/>
                    <a:pt x="3840438" y="1027604"/>
                  </a:cubicBezTo>
                  <a:lnTo>
                    <a:pt x="47080" y="1027604"/>
                  </a:lnTo>
                  <a:cubicBezTo>
                    <a:pt x="21078" y="1027604"/>
                    <a:pt x="0" y="1006526"/>
                    <a:pt x="0" y="980524"/>
                  </a:cubicBezTo>
                  <a:lnTo>
                    <a:pt x="0" y="47080"/>
                  </a:lnTo>
                  <a:cubicBezTo>
                    <a:pt x="0" y="21078"/>
                    <a:pt x="21078" y="0"/>
                    <a:pt x="47080" y="0"/>
                  </a:cubicBezTo>
                  <a:close/>
                </a:path>
              </a:pathLst>
            </a:custGeom>
            <a:solidFill>
              <a:srgbClr val="ECF2F1">
                <a:alpha val="29804"/>
              </a:srgbClr>
            </a:solidFill>
          </p:spPr>
        </p:sp>
        <p:sp>
          <p:nvSpPr>
            <p:cNvPr id="20" name="TextBox 20"/>
            <p:cNvSpPr txBox="1"/>
            <p:nvPr/>
          </p:nvSpPr>
          <p:spPr>
            <a:xfrm>
              <a:off x="0" y="-28575"/>
              <a:ext cx="3887519" cy="1056179"/>
            </a:xfrm>
            <a:prstGeom prst="rect">
              <a:avLst/>
            </a:prstGeom>
          </p:spPr>
          <p:txBody>
            <a:bodyPr lIns="45052" tIns="45052" rIns="45052" bIns="45052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21" name="TextBox 21"/>
          <p:cNvSpPr txBox="1"/>
          <p:nvPr/>
        </p:nvSpPr>
        <p:spPr>
          <a:xfrm>
            <a:off x="9331930" y="7430302"/>
            <a:ext cx="7074987" cy="7721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117"/>
              </a:lnSpc>
              <a:spcBef>
                <a:spcPct val="0"/>
              </a:spcBef>
            </a:pPr>
            <a:r>
              <a:rPr lang="en-US" sz="2226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6 місяців протягом року за кожен непарний місяць</a:t>
            </a:r>
          </a:p>
        </p:txBody>
      </p:sp>
      <p:sp>
        <p:nvSpPr>
          <p:cNvPr id="22" name="Freeform 22"/>
          <p:cNvSpPr/>
          <p:nvPr/>
        </p:nvSpPr>
        <p:spPr>
          <a:xfrm>
            <a:off x="17651572" y="9563100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70"/>
                </a:lnTo>
                <a:lnTo>
                  <a:pt x="0" y="61027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23" name="Freeform 23"/>
          <p:cNvSpPr/>
          <p:nvPr/>
        </p:nvSpPr>
        <p:spPr>
          <a:xfrm>
            <a:off x="16106893" y="8948594"/>
            <a:ext cx="1590063" cy="1590063"/>
          </a:xfrm>
          <a:custGeom>
            <a:avLst/>
            <a:gdLst/>
            <a:ahLst/>
            <a:cxnLst/>
            <a:rect l="l" t="t" r="r" b="b"/>
            <a:pathLst>
              <a:path w="1590063" h="1590063">
                <a:moveTo>
                  <a:pt x="0" y="0"/>
                </a:moveTo>
                <a:lnTo>
                  <a:pt x="1590063" y="0"/>
                </a:lnTo>
                <a:lnTo>
                  <a:pt x="1590063" y="1590063"/>
                </a:lnTo>
                <a:lnTo>
                  <a:pt x="0" y="159006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1279" r="-11279"/>
            </a:stretch>
          </a:blipFill>
        </p:spPr>
      </p:sp>
      <p:grpSp>
        <p:nvGrpSpPr>
          <p:cNvPr id="24" name="Group 24"/>
          <p:cNvGrpSpPr/>
          <p:nvPr/>
        </p:nvGrpSpPr>
        <p:grpSpPr>
          <a:xfrm>
            <a:off x="251325" y="314977"/>
            <a:ext cx="16758434" cy="1906966"/>
            <a:chOff x="0" y="0"/>
            <a:chExt cx="22344579" cy="2542622"/>
          </a:xfrm>
        </p:grpSpPr>
        <p:grpSp>
          <p:nvGrpSpPr>
            <p:cNvPr id="25" name="Group 25"/>
            <p:cNvGrpSpPr/>
            <p:nvPr/>
          </p:nvGrpSpPr>
          <p:grpSpPr>
            <a:xfrm rot="-10800000">
              <a:off x="0" y="1317458"/>
              <a:ext cx="19218769" cy="1225163"/>
              <a:chOff x="0" y="0"/>
              <a:chExt cx="3617079" cy="230583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3617079" cy="230583"/>
              </a:xfrm>
              <a:custGeom>
                <a:avLst/>
                <a:gdLst/>
                <a:ahLst/>
                <a:cxnLst/>
                <a:rect l="l" t="t" r="r" b="b"/>
                <a:pathLst>
                  <a:path w="3617079" h="230583">
                    <a:moveTo>
                      <a:pt x="27393" y="0"/>
                    </a:moveTo>
                    <a:lnTo>
                      <a:pt x="3589687" y="0"/>
                    </a:lnTo>
                    <a:cubicBezTo>
                      <a:pt x="3596952" y="0"/>
                      <a:pt x="3603919" y="2886"/>
                      <a:pt x="3609056" y="8023"/>
                    </a:cubicBezTo>
                    <a:cubicBezTo>
                      <a:pt x="3614193" y="13160"/>
                      <a:pt x="3617079" y="20128"/>
                      <a:pt x="3617079" y="27393"/>
                    </a:cubicBezTo>
                    <a:lnTo>
                      <a:pt x="3617079" y="203190"/>
                    </a:lnTo>
                    <a:cubicBezTo>
                      <a:pt x="3617079" y="218319"/>
                      <a:pt x="3604815" y="230583"/>
                      <a:pt x="3589687" y="230583"/>
                    </a:cubicBezTo>
                    <a:lnTo>
                      <a:pt x="27393" y="230583"/>
                    </a:lnTo>
                    <a:cubicBezTo>
                      <a:pt x="12264" y="230583"/>
                      <a:pt x="0" y="218319"/>
                      <a:pt x="0" y="203190"/>
                    </a:cubicBezTo>
                    <a:lnTo>
                      <a:pt x="0" y="27393"/>
                    </a:lnTo>
                    <a:cubicBezTo>
                      <a:pt x="0" y="12264"/>
                      <a:pt x="12264" y="0"/>
                      <a:pt x="27393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27" name="TextBox 27"/>
              <p:cNvSpPr txBox="1"/>
              <p:nvPr/>
            </p:nvSpPr>
            <p:spPr>
              <a:xfrm>
                <a:off x="0" y="-38100"/>
                <a:ext cx="3617079" cy="268683"/>
              </a:xfrm>
              <a:prstGeom prst="rect">
                <a:avLst/>
              </a:prstGeom>
            </p:spPr>
            <p:txBody>
              <a:bodyPr lIns="83221" tIns="83221" rIns="83221" bIns="83221" rtlCol="0" anchor="ctr"/>
              <a:lstStyle/>
              <a:p>
                <a:pPr algn="ctr">
                  <a:lnSpc>
                    <a:spcPts val="2660"/>
                  </a:lnSpc>
                </a:pPr>
                <a:endParaRPr dirty="0"/>
              </a:p>
            </p:txBody>
          </p:sp>
        </p:grpSp>
        <p:sp>
          <p:nvSpPr>
            <p:cNvPr id="28" name="TextBox 28"/>
            <p:cNvSpPr txBox="1"/>
            <p:nvPr/>
          </p:nvSpPr>
          <p:spPr>
            <a:xfrm>
              <a:off x="404905" y="32689"/>
              <a:ext cx="21939674" cy="246476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7535"/>
                </a:lnSpc>
              </a:pPr>
              <a:r>
                <a:rPr lang="en-US" sz="5382" b="1" dirty="0">
                  <a:solidFill>
                    <a:srgbClr val="FEFEF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КОМПЕНСАЦІЯ 50% НА ОПЛАТУ ПРАЦІ ЗА ПРАЦЕВЛАШТУВАННЯ БЕЗРОБІТНИХ</a:t>
              </a:r>
            </a:p>
          </p:txBody>
        </p:sp>
        <p:grpSp>
          <p:nvGrpSpPr>
            <p:cNvPr id="29" name="Group 29"/>
            <p:cNvGrpSpPr/>
            <p:nvPr/>
          </p:nvGrpSpPr>
          <p:grpSpPr>
            <a:xfrm rot="-10800000">
              <a:off x="0" y="0"/>
              <a:ext cx="22344579" cy="1238808"/>
              <a:chOff x="0" y="0"/>
              <a:chExt cx="4205374" cy="233151"/>
            </a:xfrm>
          </p:grpSpPr>
          <p:sp>
            <p:nvSpPr>
              <p:cNvPr id="30" name="Freeform 30"/>
              <p:cNvSpPr/>
              <p:nvPr/>
            </p:nvSpPr>
            <p:spPr>
              <a:xfrm>
                <a:off x="0" y="0"/>
                <a:ext cx="4205374" cy="233151"/>
              </a:xfrm>
              <a:custGeom>
                <a:avLst/>
                <a:gdLst/>
                <a:ahLst/>
                <a:cxnLst/>
                <a:rect l="l" t="t" r="r" b="b"/>
                <a:pathLst>
                  <a:path w="4205374" h="233151">
                    <a:moveTo>
                      <a:pt x="23561" y="0"/>
                    </a:moveTo>
                    <a:lnTo>
                      <a:pt x="4181814" y="0"/>
                    </a:lnTo>
                    <a:cubicBezTo>
                      <a:pt x="4188063" y="0"/>
                      <a:pt x="4194055" y="2482"/>
                      <a:pt x="4198474" y="6901"/>
                    </a:cubicBezTo>
                    <a:cubicBezTo>
                      <a:pt x="4202892" y="11319"/>
                      <a:pt x="4205374" y="17312"/>
                      <a:pt x="4205374" y="23561"/>
                    </a:cubicBezTo>
                    <a:lnTo>
                      <a:pt x="4205374" y="209590"/>
                    </a:lnTo>
                    <a:cubicBezTo>
                      <a:pt x="4205374" y="215839"/>
                      <a:pt x="4202892" y="221831"/>
                      <a:pt x="4198474" y="226250"/>
                    </a:cubicBezTo>
                    <a:cubicBezTo>
                      <a:pt x="4194055" y="230668"/>
                      <a:pt x="4188063" y="233151"/>
                      <a:pt x="4181814" y="233151"/>
                    </a:cubicBezTo>
                    <a:lnTo>
                      <a:pt x="23561" y="233151"/>
                    </a:lnTo>
                    <a:cubicBezTo>
                      <a:pt x="17312" y="233151"/>
                      <a:pt x="11319" y="230668"/>
                      <a:pt x="6901" y="226250"/>
                    </a:cubicBezTo>
                    <a:cubicBezTo>
                      <a:pt x="2482" y="221831"/>
                      <a:pt x="0" y="215839"/>
                      <a:pt x="0" y="209590"/>
                    </a:cubicBezTo>
                    <a:lnTo>
                      <a:pt x="0" y="23561"/>
                    </a:lnTo>
                    <a:cubicBezTo>
                      <a:pt x="0" y="17312"/>
                      <a:pt x="2482" y="11319"/>
                      <a:pt x="6901" y="6901"/>
                    </a:cubicBezTo>
                    <a:cubicBezTo>
                      <a:pt x="11319" y="2482"/>
                      <a:pt x="17312" y="0"/>
                      <a:pt x="23561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31" name="TextBox 31"/>
              <p:cNvSpPr txBox="1"/>
              <p:nvPr/>
            </p:nvSpPr>
            <p:spPr>
              <a:xfrm>
                <a:off x="0" y="-38100"/>
                <a:ext cx="4205374" cy="271251"/>
              </a:xfrm>
              <a:prstGeom prst="rect">
                <a:avLst/>
              </a:prstGeom>
            </p:spPr>
            <p:txBody>
              <a:bodyPr lIns="83221" tIns="83221" rIns="83221" bIns="83221" rtlCol="0" anchor="ctr"/>
              <a:lstStyle/>
              <a:p>
                <a:pPr algn="ctr">
                  <a:lnSpc>
                    <a:spcPts val="2660"/>
                  </a:lnSpc>
                </a:pPr>
                <a:endParaRPr dirty="0"/>
              </a:p>
            </p:txBody>
          </p:sp>
        </p:grp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45503" y="320102"/>
            <a:ext cx="15276390" cy="1902109"/>
            <a:chOff x="0" y="0"/>
            <a:chExt cx="20368520" cy="2536146"/>
          </a:xfrm>
        </p:grpSpPr>
        <p:grpSp>
          <p:nvGrpSpPr>
            <p:cNvPr id="3" name="Group 3"/>
            <p:cNvGrpSpPr/>
            <p:nvPr/>
          </p:nvGrpSpPr>
          <p:grpSpPr>
            <a:xfrm rot="-10800000">
              <a:off x="0" y="0"/>
              <a:ext cx="20368520" cy="1230659"/>
              <a:chOff x="0" y="0"/>
              <a:chExt cx="3586078" cy="216670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3586078" cy="216670"/>
              </a:xfrm>
              <a:custGeom>
                <a:avLst/>
                <a:gdLst/>
                <a:ahLst/>
                <a:cxnLst/>
                <a:rect l="l" t="t" r="r" b="b"/>
                <a:pathLst>
                  <a:path w="3586078" h="216670">
                    <a:moveTo>
                      <a:pt x="25846" y="0"/>
                    </a:moveTo>
                    <a:lnTo>
                      <a:pt x="3560232" y="0"/>
                    </a:lnTo>
                    <a:cubicBezTo>
                      <a:pt x="3567087" y="0"/>
                      <a:pt x="3573661" y="2723"/>
                      <a:pt x="3578508" y="7570"/>
                    </a:cubicBezTo>
                    <a:cubicBezTo>
                      <a:pt x="3583355" y="12417"/>
                      <a:pt x="3586078" y="18991"/>
                      <a:pt x="3586078" y="25846"/>
                    </a:cubicBezTo>
                    <a:lnTo>
                      <a:pt x="3586078" y="190823"/>
                    </a:lnTo>
                    <a:cubicBezTo>
                      <a:pt x="3586078" y="205098"/>
                      <a:pt x="3574506" y="216670"/>
                      <a:pt x="3560232" y="216670"/>
                    </a:cubicBezTo>
                    <a:lnTo>
                      <a:pt x="25846" y="216670"/>
                    </a:lnTo>
                    <a:cubicBezTo>
                      <a:pt x="11572" y="216670"/>
                      <a:pt x="0" y="205098"/>
                      <a:pt x="0" y="190823"/>
                    </a:cubicBezTo>
                    <a:lnTo>
                      <a:pt x="0" y="25846"/>
                    </a:lnTo>
                    <a:cubicBezTo>
                      <a:pt x="0" y="11572"/>
                      <a:pt x="11572" y="0"/>
                      <a:pt x="25846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5" name="TextBox 5"/>
              <p:cNvSpPr txBox="1"/>
              <p:nvPr/>
            </p:nvSpPr>
            <p:spPr>
              <a:xfrm>
                <a:off x="0" y="-38100"/>
                <a:ext cx="3586078" cy="254770"/>
              </a:xfrm>
              <a:prstGeom prst="rect">
                <a:avLst/>
              </a:prstGeom>
            </p:spPr>
            <p:txBody>
              <a:bodyPr lIns="88962" tIns="88962" rIns="88962" bIns="88962" rtlCol="0" anchor="ctr"/>
              <a:lstStyle/>
              <a:p>
                <a:pPr algn="ctr">
                  <a:lnSpc>
                    <a:spcPts val="2660"/>
                  </a:lnSpc>
                </a:pPr>
                <a:endParaRPr dirty="0"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 rot="-10800000">
              <a:off x="0" y="1274748"/>
              <a:ext cx="19547423" cy="1190671"/>
              <a:chOff x="0" y="0"/>
              <a:chExt cx="3441516" cy="209629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3441516" cy="209629"/>
              </a:xfrm>
              <a:custGeom>
                <a:avLst/>
                <a:gdLst/>
                <a:ahLst/>
                <a:cxnLst/>
                <a:rect l="l" t="t" r="r" b="b"/>
                <a:pathLst>
                  <a:path w="3441516" h="209629">
                    <a:moveTo>
                      <a:pt x="26932" y="0"/>
                    </a:moveTo>
                    <a:lnTo>
                      <a:pt x="3414584" y="0"/>
                    </a:lnTo>
                    <a:cubicBezTo>
                      <a:pt x="3429458" y="0"/>
                      <a:pt x="3441516" y="12058"/>
                      <a:pt x="3441516" y="26932"/>
                    </a:cubicBezTo>
                    <a:lnTo>
                      <a:pt x="3441516" y="182697"/>
                    </a:lnTo>
                    <a:cubicBezTo>
                      <a:pt x="3441516" y="197572"/>
                      <a:pt x="3429458" y="209629"/>
                      <a:pt x="3414584" y="209629"/>
                    </a:cubicBezTo>
                    <a:lnTo>
                      <a:pt x="26932" y="209629"/>
                    </a:lnTo>
                    <a:cubicBezTo>
                      <a:pt x="12058" y="209629"/>
                      <a:pt x="0" y="197572"/>
                      <a:pt x="0" y="182697"/>
                    </a:cubicBezTo>
                    <a:lnTo>
                      <a:pt x="0" y="26932"/>
                    </a:lnTo>
                    <a:cubicBezTo>
                      <a:pt x="0" y="12058"/>
                      <a:pt x="12058" y="0"/>
                      <a:pt x="26932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8" name="TextBox 8"/>
              <p:cNvSpPr txBox="1"/>
              <p:nvPr/>
            </p:nvSpPr>
            <p:spPr>
              <a:xfrm>
                <a:off x="0" y="-38100"/>
                <a:ext cx="3441516" cy="247729"/>
              </a:xfrm>
              <a:prstGeom prst="rect">
                <a:avLst/>
              </a:prstGeom>
            </p:spPr>
            <p:txBody>
              <a:bodyPr lIns="88962" tIns="88962" rIns="88962" bIns="88962" rtlCol="0" anchor="ctr"/>
              <a:lstStyle/>
              <a:p>
                <a:pPr algn="ctr">
                  <a:lnSpc>
                    <a:spcPts val="2660"/>
                  </a:lnSpc>
                </a:pPr>
                <a:endParaRPr dirty="0"/>
              </a:p>
            </p:txBody>
          </p:sp>
        </p:grpSp>
        <p:sp>
          <p:nvSpPr>
            <p:cNvPr id="9" name="TextBox 9"/>
            <p:cNvSpPr txBox="1"/>
            <p:nvPr/>
          </p:nvSpPr>
          <p:spPr>
            <a:xfrm>
              <a:off x="256999" y="-100950"/>
              <a:ext cx="19854523" cy="263709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8054"/>
                </a:lnSpc>
              </a:pPr>
              <a:r>
                <a:rPr lang="en-US" sz="5753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КОМПЕНСАЦІЯ 50% МІНІМАЛЬНОЇ З/П ЗА ПРАЦЕВЛАШТУВАННЯ МОЛОДІ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6041750" y="3203287"/>
            <a:ext cx="5821304" cy="5068112"/>
            <a:chOff x="0" y="0"/>
            <a:chExt cx="7761738" cy="6757483"/>
          </a:xfrm>
        </p:grpSpPr>
        <p:grpSp>
          <p:nvGrpSpPr>
            <p:cNvPr id="11" name="Group 11"/>
            <p:cNvGrpSpPr/>
            <p:nvPr/>
          </p:nvGrpSpPr>
          <p:grpSpPr>
            <a:xfrm>
              <a:off x="0" y="0"/>
              <a:ext cx="7761738" cy="1967687"/>
              <a:chOff x="0" y="0"/>
              <a:chExt cx="2342960" cy="593966"/>
            </a:xfrm>
          </p:grpSpPr>
          <p:sp>
            <p:nvSpPr>
              <p:cNvPr id="12" name="Freeform 12"/>
              <p:cNvSpPr/>
              <p:nvPr/>
            </p:nvSpPr>
            <p:spPr>
              <a:xfrm>
                <a:off x="0" y="0"/>
                <a:ext cx="2342960" cy="593966"/>
              </a:xfrm>
              <a:custGeom>
                <a:avLst/>
                <a:gdLst/>
                <a:ahLst/>
                <a:cxnLst/>
                <a:rect l="l" t="t" r="r" b="b"/>
                <a:pathLst>
                  <a:path w="2342960" h="593966">
                    <a:moveTo>
                      <a:pt x="2139760" y="0"/>
                    </a:moveTo>
                    <a:cubicBezTo>
                      <a:pt x="2251984" y="0"/>
                      <a:pt x="2342960" y="132964"/>
                      <a:pt x="2342960" y="296983"/>
                    </a:cubicBezTo>
                    <a:cubicBezTo>
                      <a:pt x="2342960" y="461002"/>
                      <a:pt x="2251984" y="593966"/>
                      <a:pt x="2139760" y="593966"/>
                    </a:cubicBezTo>
                    <a:lnTo>
                      <a:pt x="203200" y="593966"/>
                    </a:lnTo>
                    <a:cubicBezTo>
                      <a:pt x="90976" y="593966"/>
                      <a:pt x="0" y="461002"/>
                      <a:pt x="0" y="296983"/>
                    </a:cubicBezTo>
                    <a:cubicBezTo>
                      <a:pt x="0" y="132964"/>
                      <a:pt x="90976" y="0"/>
                      <a:pt x="203200" y="0"/>
                    </a:cubicBezTo>
                    <a:close/>
                  </a:path>
                </a:pathLst>
              </a:custGeom>
              <a:solidFill>
                <a:srgbClr val="ECF2F1">
                  <a:alpha val="82745"/>
                </a:srgbClr>
              </a:solidFill>
            </p:spPr>
          </p:sp>
          <p:sp>
            <p:nvSpPr>
              <p:cNvPr id="13" name="TextBox 13"/>
              <p:cNvSpPr txBox="1"/>
              <p:nvPr/>
            </p:nvSpPr>
            <p:spPr>
              <a:xfrm>
                <a:off x="0" y="-47625"/>
                <a:ext cx="2342960" cy="641591"/>
              </a:xfrm>
              <a:prstGeom prst="rect">
                <a:avLst/>
              </a:prstGeom>
            </p:spPr>
            <p:txBody>
              <a:bodyPr lIns="54627" tIns="54627" rIns="54627" bIns="54627" rtlCol="0" anchor="ctr"/>
              <a:lstStyle/>
              <a:p>
                <a:pPr algn="ctr">
                  <a:lnSpc>
                    <a:spcPts val="3499"/>
                  </a:lnSpc>
                </a:pPr>
                <a:r>
                  <a:rPr lang="en-US" sz="2499" b="1" dirty="0">
                    <a:solidFill>
                      <a:srgbClr val="1C2C5E">
                        <a:alpha val="82745"/>
                      </a:srgbClr>
                    </a:solidFill>
                    <a:latin typeface="Garet Bold"/>
                    <a:ea typeface="Garet Bold"/>
                    <a:cs typeface="Garet Bold"/>
                    <a:sym typeface="Garet Bold"/>
                  </a:rPr>
                  <a:t>До 25 років, які сумарно мають страховий стаж </a:t>
                </a:r>
              </a:p>
              <a:p>
                <a:pPr algn="ctr">
                  <a:lnSpc>
                    <a:spcPts val="3499"/>
                  </a:lnSpc>
                </a:pPr>
                <a:r>
                  <a:rPr lang="en-US" sz="2499" b="1" dirty="0">
                    <a:solidFill>
                      <a:srgbClr val="1C2C5E">
                        <a:alpha val="82745"/>
                      </a:srgbClr>
                    </a:solidFill>
                    <a:latin typeface="Garet Bold"/>
                    <a:ea typeface="Garet Bold"/>
                    <a:cs typeface="Garet Bold"/>
                    <a:sym typeface="Garet Bold"/>
                  </a:rPr>
                  <a:t>не більше 12 місяців </a:t>
                </a:r>
              </a:p>
            </p:txBody>
          </p:sp>
        </p:grpSp>
        <p:grpSp>
          <p:nvGrpSpPr>
            <p:cNvPr id="14" name="Group 14"/>
            <p:cNvGrpSpPr/>
            <p:nvPr/>
          </p:nvGrpSpPr>
          <p:grpSpPr>
            <a:xfrm>
              <a:off x="0" y="2906337"/>
              <a:ext cx="7761738" cy="1455673"/>
              <a:chOff x="0" y="0"/>
              <a:chExt cx="2342960" cy="439410"/>
            </a:xfrm>
          </p:grpSpPr>
          <p:sp>
            <p:nvSpPr>
              <p:cNvPr id="15" name="Freeform 15"/>
              <p:cNvSpPr/>
              <p:nvPr/>
            </p:nvSpPr>
            <p:spPr>
              <a:xfrm>
                <a:off x="0" y="0"/>
                <a:ext cx="2342960" cy="439410"/>
              </a:xfrm>
              <a:custGeom>
                <a:avLst/>
                <a:gdLst/>
                <a:ahLst/>
                <a:cxnLst/>
                <a:rect l="l" t="t" r="r" b="b"/>
                <a:pathLst>
                  <a:path w="2342960" h="439410">
                    <a:moveTo>
                      <a:pt x="2139760" y="0"/>
                    </a:moveTo>
                    <a:cubicBezTo>
                      <a:pt x="2251984" y="0"/>
                      <a:pt x="2342960" y="98365"/>
                      <a:pt x="2342960" y="219705"/>
                    </a:cubicBezTo>
                    <a:cubicBezTo>
                      <a:pt x="2342960" y="341045"/>
                      <a:pt x="2251984" y="439410"/>
                      <a:pt x="2139760" y="439410"/>
                    </a:cubicBezTo>
                    <a:lnTo>
                      <a:pt x="203200" y="439410"/>
                    </a:lnTo>
                    <a:cubicBezTo>
                      <a:pt x="90976" y="439410"/>
                      <a:pt x="0" y="341045"/>
                      <a:pt x="0" y="219705"/>
                    </a:cubicBezTo>
                    <a:cubicBezTo>
                      <a:pt x="0" y="98365"/>
                      <a:pt x="90976" y="0"/>
                      <a:pt x="203200" y="0"/>
                    </a:cubicBezTo>
                    <a:close/>
                  </a:path>
                </a:pathLst>
              </a:custGeom>
              <a:solidFill>
                <a:srgbClr val="ECF2F1">
                  <a:alpha val="82745"/>
                </a:srgbClr>
              </a:solidFill>
            </p:spPr>
          </p:sp>
          <p:sp>
            <p:nvSpPr>
              <p:cNvPr id="16" name="TextBox 16"/>
              <p:cNvSpPr txBox="1"/>
              <p:nvPr/>
            </p:nvSpPr>
            <p:spPr>
              <a:xfrm>
                <a:off x="0" y="-47625"/>
                <a:ext cx="2342960" cy="487035"/>
              </a:xfrm>
              <a:prstGeom prst="rect">
                <a:avLst/>
              </a:prstGeom>
            </p:spPr>
            <p:txBody>
              <a:bodyPr lIns="54627" tIns="54627" rIns="54627" bIns="54627" rtlCol="0" anchor="ctr"/>
              <a:lstStyle/>
              <a:p>
                <a:pPr algn="ctr">
                  <a:lnSpc>
                    <a:spcPts val="3499"/>
                  </a:lnSpc>
                </a:pPr>
                <a:r>
                  <a:rPr lang="en-US" sz="2499" b="1" dirty="0">
                    <a:solidFill>
                      <a:srgbClr val="1C2C5E">
                        <a:alpha val="82745"/>
                      </a:srgbClr>
                    </a:solidFill>
                    <a:latin typeface="Garet Bold"/>
                    <a:ea typeface="Garet Bold"/>
                    <a:cs typeface="Garet Bold"/>
                    <a:sym typeface="Garet Bold"/>
                  </a:rPr>
                  <a:t>Віком до 35 років на перше робоче місце</a:t>
                </a:r>
              </a:p>
            </p:txBody>
          </p:sp>
        </p:grpSp>
        <p:grpSp>
          <p:nvGrpSpPr>
            <p:cNvPr id="17" name="Group 17"/>
            <p:cNvGrpSpPr/>
            <p:nvPr/>
          </p:nvGrpSpPr>
          <p:grpSpPr>
            <a:xfrm>
              <a:off x="0" y="5301810"/>
              <a:ext cx="7761738" cy="1455673"/>
              <a:chOff x="0" y="0"/>
              <a:chExt cx="2342960" cy="439410"/>
            </a:xfrm>
          </p:grpSpPr>
          <p:sp>
            <p:nvSpPr>
              <p:cNvPr id="18" name="Freeform 18"/>
              <p:cNvSpPr/>
              <p:nvPr/>
            </p:nvSpPr>
            <p:spPr>
              <a:xfrm>
                <a:off x="0" y="0"/>
                <a:ext cx="2342960" cy="439410"/>
              </a:xfrm>
              <a:custGeom>
                <a:avLst/>
                <a:gdLst/>
                <a:ahLst/>
                <a:cxnLst/>
                <a:rect l="l" t="t" r="r" b="b"/>
                <a:pathLst>
                  <a:path w="2342960" h="439410">
                    <a:moveTo>
                      <a:pt x="2139760" y="0"/>
                    </a:moveTo>
                    <a:cubicBezTo>
                      <a:pt x="2251984" y="0"/>
                      <a:pt x="2342960" y="98365"/>
                      <a:pt x="2342960" y="219705"/>
                    </a:cubicBezTo>
                    <a:cubicBezTo>
                      <a:pt x="2342960" y="341045"/>
                      <a:pt x="2251984" y="439410"/>
                      <a:pt x="2139760" y="439410"/>
                    </a:cubicBezTo>
                    <a:lnTo>
                      <a:pt x="203200" y="439410"/>
                    </a:lnTo>
                    <a:cubicBezTo>
                      <a:pt x="90976" y="439410"/>
                      <a:pt x="0" y="341045"/>
                      <a:pt x="0" y="219705"/>
                    </a:cubicBezTo>
                    <a:cubicBezTo>
                      <a:pt x="0" y="98365"/>
                      <a:pt x="90976" y="0"/>
                      <a:pt x="203200" y="0"/>
                    </a:cubicBezTo>
                    <a:close/>
                  </a:path>
                </a:pathLst>
              </a:custGeom>
              <a:solidFill>
                <a:srgbClr val="ECF2F1">
                  <a:alpha val="82745"/>
                </a:srgbClr>
              </a:solidFill>
            </p:spPr>
          </p:sp>
          <p:sp>
            <p:nvSpPr>
              <p:cNvPr id="19" name="TextBox 19"/>
              <p:cNvSpPr txBox="1"/>
              <p:nvPr/>
            </p:nvSpPr>
            <p:spPr>
              <a:xfrm>
                <a:off x="0" y="-47625"/>
                <a:ext cx="2342960" cy="487035"/>
              </a:xfrm>
              <a:prstGeom prst="rect">
                <a:avLst/>
              </a:prstGeom>
            </p:spPr>
            <p:txBody>
              <a:bodyPr lIns="54627" tIns="54627" rIns="54627" bIns="54627" rtlCol="0" anchor="ctr"/>
              <a:lstStyle/>
              <a:p>
                <a:pPr algn="ctr">
                  <a:lnSpc>
                    <a:spcPts val="3499"/>
                  </a:lnSpc>
                </a:pPr>
                <a:r>
                  <a:rPr lang="en-US" sz="2499" b="1" dirty="0">
                    <a:solidFill>
                      <a:srgbClr val="1C2C5E">
                        <a:alpha val="82745"/>
                      </a:srgbClr>
                    </a:solidFill>
                    <a:latin typeface="Garet Bold"/>
                    <a:ea typeface="Garet Bold"/>
                    <a:cs typeface="Garet Bold"/>
                    <a:sym typeface="Garet Bold"/>
                  </a:rPr>
                  <a:t>Звільнених з військової служби на перше робоче місце </a:t>
                </a:r>
              </a:p>
            </p:txBody>
          </p:sp>
        </p:grpSp>
      </p:grpSp>
      <p:grpSp>
        <p:nvGrpSpPr>
          <p:cNvPr id="20" name="Group 20"/>
          <p:cNvGrpSpPr/>
          <p:nvPr/>
        </p:nvGrpSpPr>
        <p:grpSpPr>
          <a:xfrm>
            <a:off x="514350" y="3203287"/>
            <a:ext cx="4206079" cy="3993754"/>
            <a:chOff x="0" y="0"/>
            <a:chExt cx="5608105" cy="5325005"/>
          </a:xfrm>
        </p:grpSpPr>
        <p:sp>
          <p:nvSpPr>
            <p:cNvPr id="21" name="TextBox 21"/>
            <p:cNvSpPr txBox="1"/>
            <p:nvPr/>
          </p:nvSpPr>
          <p:spPr>
            <a:xfrm>
              <a:off x="174871" y="-47625"/>
              <a:ext cx="5433234" cy="5763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680"/>
                </a:lnSpc>
                <a:spcBef>
                  <a:spcPct val="0"/>
                </a:spcBef>
              </a:pPr>
              <a:r>
                <a:rPr lang="en-US" sz="2628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Термін подання заяви:</a:t>
              </a:r>
            </a:p>
          </p:txBody>
        </p:sp>
        <p:grpSp>
          <p:nvGrpSpPr>
            <p:cNvPr id="22" name="Group 22"/>
            <p:cNvGrpSpPr/>
            <p:nvPr/>
          </p:nvGrpSpPr>
          <p:grpSpPr>
            <a:xfrm rot="-10800000">
              <a:off x="0" y="920465"/>
              <a:ext cx="5608105" cy="4404540"/>
              <a:chOff x="0" y="0"/>
              <a:chExt cx="2324956" cy="1825994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2324957" cy="1825994"/>
              </a:xfrm>
              <a:custGeom>
                <a:avLst/>
                <a:gdLst/>
                <a:ahLst/>
                <a:cxnLst/>
                <a:rect l="l" t="t" r="r" b="b"/>
                <a:pathLst>
                  <a:path w="2324957" h="1825994">
                    <a:moveTo>
                      <a:pt x="93873" y="0"/>
                    </a:moveTo>
                    <a:lnTo>
                      <a:pt x="2231083" y="0"/>
                    </a:lnTo>
                    <a:cubicBezTo>
                      <a:pt x="2282928" y="0"/>
                      <a:pt x="2324957" y="42028"/>
                      <a:pt x="2324957" y="93873"/>
                    </a:cubicBezTo>
                    <a:lnTo>
                      <a:pt x="2324957" y="1732121"/>
                    </a:lnTo>
                    <a:cubicBezTo>
                      <a:pt x="2324957" y="1783965"/>
                      <a:pt x="2282928" y="1825994"/>
                      <a:pt x="2231083" y="1825994"/>
                    </a:cubicBezTo>
                    <a:lnTo>
                      <a:pt x="93873" y="1825994"/>
                    </a:lnTo>
                    <a:cubicBezTo>
                      <a:pt x="42028" y="1825994"/>
                      <a:pt x="0" y="1783965"/>
                      <a:pt x="0" y="1732121"/>
                    </a:cubicBezTo>
                    <a:lnTo>
                      <a:pt x="0" y="93873"/>
                    </a:lnTo>
                    <a:cubicBezTo>
                      <a:pt x="0" y="42028"/>
                      <a:pt x="42028" y="0"/>
                      <a:pt x="93873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24" name="TextBox 24"/>
              <p:cNvSpPr txBox="1"/>
              <p:nvPr/>
            </p:nvSpPr>
            <p:spPr>
              <a:xfrm>
                <a:off x="0" y="-38100"/>
                <a:ext cx="2324956" cy="1864094"/>
              </a:xfrm>
              <a:prstGeom prst="rect">
                <a:avLst/>
              </a:prstGeom>
            </p:spPr>
            <p:txBody>
              <a:bodyPr lIns="37780" tIns="37780" rIns="37780" bIns="37780" rtlCol="0" anchor="ctr"/>
              <a:lstStyle/>
              <a:p>
                <a:pPr algn="ctr">
                  <a:lnSpc>
                    <a:spcPts val="2659"/>
                  </a:lnSpc>
                </a:pPr>
                <a:endParaRPr dirty="0"/>
              </a:p>
            </p:txBody>
          </p:sp>
        </p:grpSp>
        <p:sp>
          <p:nvSpPr>
            <p:cNvPr id="25" name="TextBox 25"/>
            <p:cNvSpPr txBox="1"/>
            <p:nvPr/>
          </p:nvSpPr>
          <p:spPr>
            <a:xfrm>
              <a:off x="577731" y="1536601"/>
              <a:ext cx="4452643" cy="313416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181"/>
                </a:lnSpc>
                <a:spcBef>
                  <a:spcPct val="0"/>
                </a:spcBef>
              </a:pPr>
              <a:r>
                <a:rPr lang="en-US" sz="2272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Подається до центру зайнятості за місцем провадження діяльності протягом 2 місяців з дня працевлаштування</a:t>
              </a:r>
            </a:p>
          </p:txBody>
        </p:sp>
      </p:grpSp>
      <p:sp>
        <p:nvSpPr>
          <p:cNvPr id="26" name="TextBox 26"/>
          <p:cNvSpPr txBox="1"/>
          <p:nvPr/>
        </p:nvSpPr>
        <p:spPr>
          <a:xfrm>
            <a:off x="13246600" y="3105562"/>
            <a:ext cx="4074926" cy="4441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80"/>
              </a:lnSpc>
              <a:spcBef>
                <a:spcPct val="0"/>
              </a:spcBef>
            </a:pPr>
            <a:r>
              <a:rPr lang="en-US" sz="2628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Тривалість виплат:</a:t>
            </a:r>
          </a:p>
        </p:txBody>
      </p:sp>
      <p:grpSp>
        <p:nvGrpSpPr>
          <p:cNvPr id="27" name="Group 27"/>
          <p:cNvGrpSpPr/>
          <p:nvPr/>
        </p:nvGrpSpPr>
        <p:grpSpPr>
          <a:xfrm rot="-10800000">
            <a:off x="13246600" y="3843536"/>
            <a:ext cx="4206079" cy="3303405"/>
            <a:chOff x="0" y="0"/>
            <a:chExt cx="2324956" cy="1825994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2324957" cy="1825994"/>
            </a:xfrm>
            <a:custGeom>
              <a:avLst/>
              <a:gdLst/>
              <a:ahLst/>
              <a:cxnLst/>
              <a:rect l="l" t="t" r="r" b="b"/>
              <a:pathLst>
                <a:path w="2324957" h="1825994">
                  <a:moveTo>
                    <a:pt x="93873" y="0"/>
                  </a:moveTo>
                  <a:lnTo>
                    <a:pt x="2231083" y="0"/>
                  </a:lnTo>
                  <a:cubicBezTo>
                    <a:pt x="2282928" y="0"/>
                    <a:pt x="2324957" y="42028"/>
                    <a:pt x="2324957" y="93873"/>
                  </a:cubicBezTo>
                  <a:lnTo>
                    <a:pt x="2324957" y="1732121"/>
                  </a:lnTo>
                  <a:cubicBezTo>
                    <a:pt x="2324957" y="1783965"/>
                    <a:pt x="2282928" y="1825994"/>
                    <a:pt x="2231083" y="1825994"/>
                  </a:cubicBezTo>
                  <a:lnTo>
                    <a:pt x="93873" y="1825994"/>
                  </a:lnTo>
                  <a:cubicBezTo>
                    <a:pt x="42028" y="1825994"/>
                    <a:pt x="0" y="1783965"/>
                    <a:pt x="0" y="1732121"/>
                  </a:cubicBezTo>
                  <a:lnTo>
                    <a:pt x="0" y="93873"/>
                  </a:lnTo>
                  <a:cubicBezTo>
                    <a:pt x="0" y="42028"/>
                    <a:pt x="42028" y="0"/>
                    <a:pt x="93873" y="0"/>
                  </a:cubicBezTo>
                  <a:close/>
                </a:path>
              </a:pathLst>
            </a:custGeom>
            <a:solidFill>
              <a:srgbClr val="ECF2F1">
                <a:alpha val="29804"/>
              </a:srgbClr>
            </a:solidFill>
          </p:spPr>
        </p:sp>
        <p:sp>
          <p:nvSpPr>
            <p:cNvPr id="29" name="TextBox 29"/>
            <p:cNvSpPr txBox="1"/>
            <p:nvPr/>
          </p:nvSpPr>
          <p:spPr>
            <a:xfrm>
              <a:off x="0" y="-38100"/>
              <a:ext cx="2324956" cy="1864094"/>
            </a:xfrm>
            <a:prstGeom prst="rect">
              <a:avLst/>
            </a:prstGeom>
          </p:spPr>
          <p:txBody>
            <a:bodyPr lIns="37780" tIns="37780" rIns="37780" bIns="37780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30" name="TextBox 30"/>
          <p:cNvSpPr txBox="1"/>
          <p:nvPr/>
        </p:nvSpPr>
        <p:spPr>
          <a:xfrm>
            <a:off x="13801401" y="4494428"/>
            <a:ext cx="3339483" cy="19635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181"/>
              </a:lnSpc>
              <a:spcBef>
                <a:spcPct val="0"/>
              </a:spcBef>
            </a:pPr>
            <a:r>
              <a:rPr lang="en-US" sz="2272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6 місяців протягом року за кожен непарний місяць (максимальна виплата 24 000 грн)</a:t>
            </a:r>
          </a:p>
        </p:txBody>
      </p:sp>
      <p:sp>
        <p:nvSpPr>
          <p:cNvPr id="31" name="Freeform 31"/>
          <p:cNvSpPr/>
          <p:nvPr/>
        </p:nvSpPr>
        <p:spPr>
          <a:xfrm>
            <a:off x="17574182" y="9534279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70"/>
                </a:lnTo>
                <a:lnTo>
                  <a:pt x="0" y="61027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2" name="Freeform 32"/>
          <p:cNvSpPr/>
          <p:nvPr/>
        </p:nvSpPr>
        <p:spPr>
          <a:xfrm>
            <a:off x="16078200" y="8877300"/>
            <a:ext cx="1590063" cy="1590063"/>
          </a:xfrm>
          <a:custGeom>
            <a:avLst/>
            <a:gdLst/>
            <a:ahLst/>
            <a:cxnLst/>
            <a:rect l="l" t="t" r="r" b="b"/>
            <a:pathLst>
              <a:path w="1590063" h="1590063">
                <a:moveTo>
                  <a:pt x="0" y="0"/>
                </a:moveTo>
                <a:lnTo>
                  <a:pt x="1590062" y="0"/>
                </a:lnTo>
                <a:lnTo>
                  <a:pt x="1590062" y="1590063"/>
                </a:lnTo>
                <a:lnTo>
                  <a:pt x="0" y="159006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1279" r="-11279"/>
            </a:stretch>
          </a:blipFill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422227" y="2229934"/>
            <a:ext cx="6519570" cy="1480677"/>
            <a:chOff x="0" y="0"/>
            <a:chExt cx="8692760" cy="1974236"/>
          </a:xfrm>
        </p:grpSpPr>
        <p:grpSp>
          <p:nvGrpSpPr>
            <p:cNvPr id="3" name="Group 3"/>
            <p:cNvGrpSpPr/>
            <p:nvPr/>
          </p:nvGrpSpPr>
          <p:grpSpPr>
            <a:xfrm rot="-10800000">
              <a:off x="0" y="0"/>
              <a:ext cx="8692760" cy="1974236"/>
              <a:chOff x="0" y="0"/>
              <a:chExt cx="2680155" cy="608697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2680155" cy="608697"/>
              </a:xfrm>
              <a:custGeom>
                <a:avLst/>
                <a:gdLst/>
                <a:ahLst/>
                <a:cxnLst/>
                <a:rect l="l" t="t" r="r" b="b"/>
                <a:pathLst>
                  <a:path w="2680155" h="608697">
                    <a:moveTo>
                      <a:pt x="32062" y="0"/>
                    </a:moveTo>
                    <a:lnTo>
                      <a:pt x="2648092" y="0"/>
                    </a:lnTo>
                    <a:cubicBezTo>
                      <a:pt x="2656596" y="0"/>
                      <a:pt x="2664751" y="3378"/>
                      <a:pt x="2670764" y="9391"/>
                    </a:cubicBezTo>
                    <a:cubicBezTo>
                      <a:pt x="2676777" y="15404"/>
                      <a:pt x="2680155" y="23559"/>
                      <a:pt x="2680155" y="32062"/>
                    </a:cubicBezTo>
                    <a:lnTo>
                      <a:pt x="2680155" y="576635"/>
                    </a:lnTo>
                    <a:cubicBezTo>
                      <a:pt x="2680155" y="585138"/>
                      <a:pt x="2676777" y="593293"/>
                      <a:pt x="2670764" y="599306"/>
                    </a:cubicBezTo>
                    <a:cubicBezTo>
                      <a:pt x="2664751" y="605319"/>
                      <a:pt x="2656596" y="608697"/>
                      <a:pt x="2648092" y="608697"/>
                    </a:cubicBezTo>
                    <a:lnTo>
                      <a:pt x="32062" y="608697"/>
                    </a:lnTo>
                    <a:cubicBezTo>
                      <a:pt x="14355" y="608697"/>
                      <a:pt x="0" y="594342"/>
                      <a:pt x="0" y="576635"/>
                    </a:cubicBezTo>
                    <a:lnTo>
                      <a:pt x="0" y="32062"/>
                    </a:lnTo>
                    <a:cubicBezTo>
                      <a:pt x="0" y="23559"/>
                      <a:pt x="3378" y="15404"/>
                      <a:pt x="9391" y="9391"/>
                    </a:cubicBezTo>
                    <a:cubicBezTo>
                      <a:pt x="15404" y="3378"/>
                      <a:pt x="23559" y="0"/>
                      <a:pt x="32062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5" name="TextBox 5"/>
              <p:cNvSpPr txBox="1"/>
              <p:nvPr/>
            </p:nvSpPr>
            <p:spPr>
              <a:xfrm>
                <a:off x="0" y="-38100"/>
                <a:ext cx="2680155" cy="64679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 dirty="0"/>
              </a:p>
            </p:txBody>
          </p:sp>
        </p:grpSp>
        <p:sp>
          <p:nvSpPr>
            <p:cNvPr id="6" name="TextBox 6"/>
            <p:cNvSpPr txBox="1"/>
            <p:nvPr/>
          </p:nvSpPr>
          <p:spPr>
            <a:xfrm>
              <a:off x="599572" y="127792"/>
              <a:ext cx="7237408" cy="17155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Грантові програми на створення або розвиток власної справи</a:t>
              </a:r>
            </a:p>
          </p:txBody>
        </p:sp>
      </p:grpSp>
      <p:sp>
        <p:nvSpPr>
          <p:cNvPr id="7" name="TextBox 7"/>
          <p:cNvSpPr txBox="1"/>
          <p:nvPr/>
        </p:nvSpPr>
        <p:spPr>
          <a:xfrm>
            <a:off x="4185385" y="144378"/>
            <a:ext cx="9695797" cy="14092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573"/>
              </a:lnSpc>
            </a:pPr>
            <a:r>
              <a:rPr lang="en-US" sz="8266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НАШІ ПОСЛУГИ: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1422227" y="4385892"/>
            <a:ext cx="6519570" cy="1478254"/>
            <a:chOff x="0" y="0"/>
            <a:chExt cx="8692760" cy="1971006"/>
          </a:xfrm>
        </p:grpSpPr>
        <p:grpSp>
          <p:nvGrpSpPr>
            <p:cNvPr id="9" name="Group 9"/>
            <p:cNvGrpSpPr/>
            <p:nvPr/>
          </p:nvGrpSpPr>
          <p:grpSpPr>
            <a:xfrm rot="-10800000">
              <a:off x="0" y="0"/>
              <a:ext cx="8692760" cy="1971006"/>
              <a:chOff x="0" y="0"/>
              <a:chExt cx="2926767" cy="663618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2926767" cy="663618"/>
              </a:xfrm>
              <a:custGeom>
                <a:avLst/>
                <a:gdLst/>
                <a:ahLst/>
                <a:cxnLst/>
                <a:rect l="l" t="t" r="r" b="b"/>
                <a:pathLst>
                  <a:path w="2926767" h="663618">
                    <a:moveTo>
                      <a:pt x="29361" y="0"/>
                    </a:moveTo>
                    <a:lnTo>
                      <a:pt x="2897406" y="0"/>
                    </a:lnTo>
                    <a:cubicBezTo>
                      <a:pt x="2913622" y="0"/>
                      <a:pt x="2926767" y="13145"/>
                      <a:pt x="2926767" y="29361"/>
                    </a:cubicBezTo>
                    <a:lnTo>
                      <a:pt x="2926767" y="634258"/>
                    </a:lnTo>
                    <a:cubicBezTo>
                      <a:pt x="2926767" y="650473"/>
                      <a:pt x="2913622" y="663618"/>
                      <a:pt x="2897406" y="663618"/>
                    </a:cubicBezTo>
                    <a:lnTo>
                      <a:pt x="29361" y="663618"/>
                    </a:lnTo>
                    <a:cubicBezTo>
                      <a:pt x="13145" y="663618"/>
                      <a:pt x="0" y="650473"/>
                      <a:pt x="0" y="634258"/>
                    </a:cubicBezTo>
                    <a:lnTo>
                      <a:pt x="0" y="29361"/>
                    </a:lnTo>
                    <a:cubicBezTo>
                      <a:pt x="0" y="13145"/>
                      <a:pt x="13145" y="0"/>
                      <a:pt x="29361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11" name="TextBox 11"/>
              <p:cNvSpPr txBox="1"/>
              <p:nvPr/>
            </p:nvSpPr>
            <p:spPr>
              <a:xfrm>
                <a:off x="0" y="-38100"/>
                <a:ext cx="2926767" cy="701718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 dirty="0"/>
              </a:p>
            </p:txBody>
          </p:sp>
        </p:grpSp>
        <p:sp>
          <p:nvSpPr>
            <p:cNvPr id="12" name="TextBox 12"/>
            <p:cNvSpPr txBox="1"/>
            <p:nvPr/>
          </p:nvSpPr>
          <p:spPr>
            <a:xfrm>
              <a:off x="230531" y="380499"/>
              <a:ext cx="7917788" cy="11313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Компенсаційні програми для роботодавців</a:t>
              </a:r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10833803" y="2176215"/>
            <a:ext cx="6094759" cy="1614297"/>
            <a:chOff x="0" y="0"/>
            <a:chExt cx="8126346" cy="2152396"/>
          </a:xfrm>
        </p:grpSpPr>
        <p:grpSp>
          <p:nvGrpSpPr>
            <p:cNvPr id="14" name="Group 14"/>
            <p:cNvGrpSpPr/>
            <p:nvPr/>
          </p:nvGrpSpPr>
          <p:grpSpPr>
            <a:xfrm rot="-10800000">
              <a:off x="0" y="0"/>
              <a:ext cx="8126346" cy="2152396"/>
              <a:chOff x="0" y="0"/>
              <a:chExt cx="2505530" cy="663575"/>
            </a:xfrm>
          </p:grpSpPr>
          <p:sp>
            <p:nvSpPr>
              <p:cNvPr id="15" name="Freeform 15"/>
              <p:cNvSpPr/>
              <p:nvPr/>
            </p:nvSpPr>
            <p:spPr>
              <a:xfrm>
                <a:off x="0" y="0"/>
                <a:ext cx="2505530" cy="663575"/>
              </a:xfrm>
              <a:custGeom>
                <a:avLst/>
                <a:gdLst/>
                <a:ahLst/>
                <a:cxnLst/>
                <a:rect l="l" t="t" r="r" b="b"/>
                <a:pathLst>
                  <a:path w="2505530" h="663575">
                    <a:moveTo>
                      <a:pt x="2505530" y="34297"/>
                    </a:moveTo>
                    <a:lnTo>
                      <a:pt x="2505530" y="629278"/>
                    </a:lnTo>
                    <a:cubicBezTo>
                      <a:pt x="2505530" y="648220"/>
                      <a:pt x="2490175" y="663575"/>
                      <a:pt x="2471233" y="663575"/>
                    </a:cubicBezTo>
                    <a:lnTo>
                      <a:pt x="34297" y="663575"/>
                    </a:lnTo>
                    <a:cubicBezTo>
                      <a:pt x="15355" y="663575"/>
                      <a:pt x="0" y="648220"/>
                      <a:pt x="0" y="629278"/>
                    </a:cubicBezTo>
                    <a:lnTo>
                      <a:pt x="0" y="34297"/>
                    </a:lnTo>
                    <a:cubicBezTo>
                      <a:pt x="0" y="15355"/>
                      <a:pt x="15355" y="0"/>
                      <a:pt x="34297" y="0"/>
                    </a:cubicBezTo>
                    <a:lnTo>
                      <a:pt x="2471233" y="0"/>
                    </a:lnTo>
                    <a:cubicBezTo>
                      <a:pt x="2480329" y="0"/>
                      <a:pt x="2489053" y="3613"/>
                      <a:pt x="2495485" y="10045"/>
                    </a:cubicBezTo>
                    <a:cubicBezTo>
                      <a:pt x="2501917" y="16477"/>
                      <a:pt x="2505530" y="25201"/>
                      <a:pt x="2505530" y="34297"/>
                    </a:cubicBezTo>
                    <a:close/>
                  </a:path>
                </a:pathLst>
              </a:custGeom>
              <a:solidFill>
                <a:srgbClr val="FDFDFC">
                  <a:alpha val="29804"/>
                </a:srgbClr>
              </a:solidFill>
            </p:spPr>
          </p:sp>
          <p:sp>
            <p:nvSpPr>
              <p:cNvPr id="16" name="TextBox 16"/>
              <p:cNvSpPr txBox="1"/>
              <p:nvPr/>
            </p:nvSpPr>
            <p:spPr>
              <a:xfrm>
                <a:off x="0" y="-38100"/>
                <a:ext cx="2505530" cy="7016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 dirty="0"/>
              </a:p>
            </p:txBody>
          </p:sp>
        </p:grpSp>
        <p:sp>
          <p:nvSpPr>
            <p:cNvPr id="17" name="TextBox 17"/>
            <p:cNvSpPr txBox="1"/>
            <p:nvPr/>
          </p:nvSpPr>
          <p:spPr>
            <a:xfrm>
              <a:off x="223947" y="778806"/>
              <a:ext cx="7401870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Рекрутинг: підбір кадрів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0898513" y="4409637"/>
            <a:ext cx="6030049" cy="1592888"/>
            <a:chOff x="0" y="0"/>
            <a:chExt cx="8040066" cy="2123851"/>
          </a:xfrm>
        </p:grpSpPr>
        <p:grpSp>
          <p:nvGrpSpPr>
            <p:cNvPr id="19" name="Group 19"/>
            <p:cNvGrpSpPr/>
            <p:nvPr/>
          </p:nvGrpSpPr>
          <p:grpSpPr>
            <a:xfrm rot="-10800000">
              <a:off x="0" y="0"/>
              <a:ext cx="8040066" cy="1947817"/>
              <a:chOff x="0" y="0"/>
              <a:chExt cx="2505518" cy="606996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2505518" cy="606996"/>
              </a:xfrm>
              <a:custGeom>
                <a:avLst/>
                <a:gdLst/>
                <a:ahLst/>
                <a:cxnLst/>
                <a:rect l="l" t="t" r="r" b="b"/>
                <a:pathLst>
                  <a:path w="2505518" h="606996">
                    <a:moveTo>
                      <a:pt x="34665" y="0"/>
                    </a:moveTo>
                    <a:lnTo>
                      <a:pt x="2470853" y="0"/>
                    </a:lnTo>
                    <a:cubicBezTo>
                      <a:pt x="2489998" y="0"/>
                      <a:pt x="2505518" y="15520"/>
                      <a:pt x="2505518" y="34665"/>
                    </a:cubicBezTo>
                    <a:lnTo>
                      <a:pt x="2505518" y="572331"/>
                    </a:lnTo>
                    <a:cubicBezTo>
                      <a:pt x="2505518" y="591476"/>
                      <a:pt x="2489998" y="606996"/>
                      <a:pt x="2470853" y="606996"/>
                    </a:cubicBezTo>
                    <a:lnTo>
                      <a:pt x="34665" y="606996"/>
                    </a:lnTo>
                    <a:cubicBezTo>
                      <a:pt x="15520" y="606996"/>
                      <a:pt x="0" y="591476"/>
                      <a:pt x="0" y="572331"/>
                    </a:cubicBezTo>
                    <a:lnTo>
                      <a:pt x="0" y="34665"/>
                    </a:lnTo>
                    <a:cubicBezTo>
                      <a:pt x="0" y="15520"/>
                      <a:pt x="15520" y="0"/>
                      <a:pt x="34665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21" name="TextBox 21"/>
              <p:cNvSpPr txBox="1"/>
              <p:nvPr/>
            </p:nvSpPr>
            <p:spPr>
              <a:xfrm>
                <a:off x="0" y="-38100"/>
                <a:ext cx="2505518" cy="645096"/>
              </a:xfrm>
              <a:prstGeom prst="rect">
                <a:avLst/>
              </a:prstGeom>
            </p:spPr>
            <p:txBody>
              <a:bodyPr lIns="50261" tIns="50261" rIns="50261" bIns="50261" rtlCol="0" anchor="ctr"/>
              <a:lstStyle/>
              <a:p>
                <a:pPr algn="ctr">
                  <a:lnSpc>
                    <a:spcPts val="2659"/>
                  </a:lnSpc>
                </a:pPr>
                <a:endParaRPr dirty="0"/>
              </a:p>
            </p:txBody>
          </p:sp>
        </p:grpSp>
        <p:sp>
          <p:nvSpPr>
            <p:cNvPr id="22" name="TextBox 22"/>
            <p:cNvSpPr txBox="1"/>
            <p:nvPr/>
          </p:nvSpPr>
          <p:spPr>
            <a:xfrm>
              <a:off x="341880" y="426001"/>
              <a:ext cx="7442586" cy="169784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62"/>
                </a:lnSpc>
              </a:pPr>
              <a:r>
                <a:rPr lang="en-US" sz="2473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Професійне навчання, ваучер на навчання</a:t>
              </a:r>
            </a:p>
            <a:p>
              <a:pPr algn="just">
                <a:lnSpc>
                  <a:spcPts val="3462"/>
                </a:lnSpc>
              </a:pPr>
              <a:endParaRPr lang="en-US" sz="2473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endParaRPr>
            </a:p>
          </p:txBody>
        </p:sp>
      </p:grpSp>
      <p:sp>
        <p:nvSpPr>
          <p:cNvPr id="23" name="TextBox 23"/>
          <p:cNvSpPr txBox="1"/>
          <p:nvPr/>
        </p:nvSpPr>
        <p:spPr>
          <a:xfrm>
            <a:off x="2629846" y="6096266"/>
            <a:ext cx="13234649" cy="9680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842"/>
              </a:lnSpc>
              <a:spcBef>
                <a:spcPct val="0"/>
              </a:spcBef>
            </a:pPr>
            <a:r>
              <a:rPr lang="en-US" sz="5601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інформуємо з таких програм: </a:t>
            </a:r>
          </a:p>
        </p:txBody>
      </p:sp>
      <p:grpSp>
        <p:nvGrpSpPr>
          <p:cNvPr id="24" name="Group 24"/>
          <p:cNvGrpSpPr/>
          <p:nvPr/>
        </p:nvGrpSpPr>
        <p:grpSpPr>
          <a:xfrm rot="-10800000">
            <a:off x="1975522" y="7272322"/>
            <a:ext cx="14336957" cy="2740609"/>
            <a:chOff x="0" y="0"/>
            <a:chExt cx="5893834" cy="1126647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5893834" cy="1126647"/>
            </a:xfrm>
            <a:custGeom>
              <a:avLst/>
              <a:gdLst/>
              <a:ahLst/>
              <a:cxnLst/>
              <a:rect l="l" t="t" r="r" b="b"/>
              <a:pathLst>
                <a:path w="5893834" h="1126647">
                  <a:moveTo>
                    <a:pt x="14580" y="0"/>
                  </a:moveTo>
                  <a:lnTo>
                    <a:pt x="5879254" y="0"/>
                  </a:lnTo>
                  <a:cubicBezTo>
                    <a:pt x="5887306" y="0"/>
                    <a:pt x="5893834" y="6528"/>
                    <a:pt x="5893834" y="14580"/>
                  </a:cubicBezTo>
                  <a:lnTo>
                    <a:pt x="5893834" y="1112067"/>
                  </a:lnTo>
                  <a:cubicBezTo>
                    <a:pt x="5893834" y="1120120"/>
                    <a:pt x="5887306" y="1126647"/>
                    <a:pt x="5879254" y="1126647"/>
                  </a:cubicBezTo>
                  <a:lnTo>
                    <a:pt x="14580" y="1126647"/>
                  </a:lnTo>
                  <a:cubicBezTo>
                    <a:pt x="6528" y="1126647"/>
                    <a:pt x="0" y="1120120"/>
                    <a:pt x="0" y="1112067"/>
                  </a:cubicBezTo>
                  <a:lnTo>
                    <a:pt x="0" y="14580"/>
                  </a:lnTo>
                  <a:cubicBezTo>
                    <a:pt x="0" y="6528"/>
                    <a:pt x="6528" y="0"/>
                    <a:pt x="14580" y="0"/>
                  </a:cubicBezTo>
                  <a:close/>
                </a:path>
              </a:pathLst>
            </a:custGeom>
            <a:solidFill>
              <a:srgbClr val="ECF2F1">
                <a:alpha val="29804"/>
              </a:srgbClr>
            </a:solidFill>
          </p:spPr>
        </p:sp>
        <p:sp>
          <p:nvSpPr>
            <p:cNvPr id="26" name="TextBox 26"/>
            <p:cNvSpPr txBox="1"/>
            <p:nvPr/>
          </p:nvSpPr>
          <p:spPr>
            <a:xfrm>
              <a:off x="0" y="-38100"/>
              <a:ext cx="5893834" cy="116474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27" name="TextBox 27"/>
          <p:cNvSpPr txBox="1"/>
          <p:nvPr/>
        </p:nvSpPr>
        <p:spPr>
          <a:xfrm>
            <a:off x="2313661" y="7374340"/>
            <a:ext cx="13867018" cy="24918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356"/>
              </a:lnSpc>
            </a:pPr>
            <a:r>
              <a:rPr lang="en-US" sz="2397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Національний кешбек;</a:t>
            </a:r>
          </a:p>
          <a:p>
            <a:pPr algn="just">
              <a:lnSpc>
                <a:spcPts val="3356"/>
              </a:lnSpc>
            </a:pPr>
            <a:r>
              <a:rPr lang="en-US" sz="2397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Грант на виробництво переробної промисловості;</a:t>
            </a:r>
          </a:p>
          <a:p>
            <a:pPr algn="just">
              <a:lnSpc>
                <a:spcPts val="3356"/>
              </a:lnSpc>
            </a:pPr>
            <a:r>
              <a:rPr lang="en-US" sz="2397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Програма доступного кредитування єОселя;</a:t>
            </a:r>
          </a:p>
          <a:p>
            <a:pPr algn="just">
              <a:lnSpc>
                <a:spcPts val="3356"/>
              </a:lnSpc>
            </a:pPr>
            <a:r>
              <a:rPr lang="en-US" sz="2397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Доступні кредити 5-7-9%;</a:t>
            </a:r>
          </a:p>
          <a:p>
            <a:pPr algn="just">
              <a:lnSpc>
                <a:spcPts val="3356"/>
              </a:lnSpc>
            </a:pPr>
            <a:r>
              <a:rPr lang="en-US" sz="2397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Компенсація 25 % за купівлю сільгосптехніки українського виробництва;</a:t>
            </a:r>
          </a:p>
          <a:p>
            <a:pPr algn="just">
              <a:lnSpc>
                <a:spcPts val="3356"/>
              </a:lnSpc>
              <a:spcBef>
                <a:spcPct val="0"/>
              </a:spcBef>
            </a:pPr>
            <a:r>
              <a:rPr lang="en-US" sz="2397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Компенсація 15% за придбану українську промислову техніку та обладнання тощо. </a:t>
            </a:r>
          </a:p>
        </p:txBody>
      </p:sp>
      <p:sp>
        <p:nvSpPr>
          <p:cNvPr id="28" name="Freeform 28"/>
          <p:cNvSpPr/>
          <p:nvPr/>
        </p:nvSpPr>
        <p:spPr>
          <a:xfrm>
            <a:off x="17574182" y="9567679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69"/>
                </a:lnTo>
                <a:lnTo>
                  <a:pt x="0" y="6102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29" name="Freeform 29"/>
          <p:cNvSpPr/>
          <p:nvPr/>
        </p:nvSpPr>
        <p:spPr>
          <a:xfrm>
            <a:off x="16697937" y="-116898"/>
            <a:ext cx="1590063" cy="1590063"/>
          </a:xfrm>
          <a:custGeom>
            <a:avLst/>
            <a:gdLst/>
            <a:ahLst/>
            <a:cxnLst/>
            <a:rect l="l" t="t" r="r" b="b"/>
            <a:pathLst>
              <a:path w="1590063" h="1590063">
                <a:moveTo>
                  <a:pt x="0" y="0"/>
                </a:moveTo>
                <a:lnTo>
                  <a:pt x="1590063" y="0"/>
                </a:lnTo>
                <a:lnTo>
                  <a:pt x="1590063" y="1590063"/>
                </a:lnTo>
                <a:lnTo>
                  <a:pt x="0" y="159006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1279" r="-11279"/>
            </a:stretch>
          </a:blipFill>
        </p:spPr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514350" y="130690"/>
            <a:ext cx="15041266" cy="1902109"/>
            <a:chOff x="0" y="0"/>
            <a:chExt cx="20055022" cy="2536146"/>
          </a:xfrm>
        </p:grpSpPr>
        <p:grpSp>
          <p:nvGrpSpPr>
            <p:cNvPr id="3" name="Group 3"/>
            <p:cNvGrpSpPr/>
            <p:nvPr/>
          </p:nvGrpSpPr>
          <p:grpSpPr>
            <a:xfrm rot="-10800000">
              <a:off x="0" y="0"/>
              <a:ext cx="19547423" cy="1190671"/>
              <a:chOff x="0" y="0"/>
              <a:chExt cx="3441516" cy="209629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3441516" cy="209629"/>
              </a:xfrm>
              <a:custGeom>
                <a:avLst/>
                <a:gdLst/>
                <a:ahLst/>
                <a:cxnLst/>
                <a:rect l="l" t="t" r="r" b="b"/>
                <a:pathLst>
                  <a:path w="3441516" h="209629">
                    <a:moveTo>
                      <a:pt x="26932" y="0"/>
                    </a:moveTo>
                    <a:lnTo>
                      <a:pt x="3414584" y="0"/>
                    </a:lnTo>
                    <a:cubicBezTo>
                      <a:pt x="3429458" y="0"/>
                      <a:pt x="3441516" y="12058"/>
                      <a:pt x="3441516" y="26932"/>
                    </a:cubicBezTo>
                    <a:lnTo>
                      <a:pt x="3441516" y="182697"/>
                    </a:lnTo>
                    <a:cubicBezTo>
                      <a:pt x="3441516" y="197572"/>
                      <a:pt x="3429458" y="209629"/>
                      <a:pt x="3414584" y="209629"/>
                    </a:cubicBezTo>
                    <a:lnTo>
                      <a:pt x="26932" y="209629"/>
                    </a:lnTo>
                    <a:cubicBezTo>
                      <a:pt x="12058" y="209629"/>
                      <a:pt x="0" y="197572"/>
                      <a:pt x="0" y="182697"/>
                    </a:cubicBezTo>
                    <a:lnTo>
                      <a:pt x="0" y="26932"/>
                    </a:lnTo>
                    <a:cubicBezTo>
                      <a:pt x="0" y="12058"/>
                      <a:pt x="12058" y="0"/>
                      <a:pt x="26932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5" name="TextBox 5"/>
              <p:cNvSpPr txBox="1"/>
              <p:nvPr/>
            </p:nvSpPr>
            <p:spPr>
              <a:xfrm>
                <a:off x="0" y="-38100"/>
                <a:ext cx="3441516" cy="247729"/>
              </a:xfrm>
              <a:prstGeom prst="rect">
                <a:avLst/>
              </a:prstGeom>
            </p:spPr>
            <p:txBody>
              <a:bodyPr lIns="88962" tIns="88962" rIns="88962" bIns="88962" rtlCol="0" anchor="ctr"/>
              <a:lstStyle/>
              <a:p>
                <a:pPr algn="ctr">
                  <a:lnSpc>
                    <a:spcPts val="2660"/>
                  </a:lnSpc>
                </a:pPr>
                <a:endParaRPr dirty="0"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 rot="-10800000">
              <a:off x="0" y="1274748"/>
              <a:ext cx="19547423" cy="1190671"/>
              <a:chOff x="0" y="0"/>
              <a:chExt cx="3441516" cy="209629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3441516" cy="209629"/>
              </a:xfrm>
              <a:custGeom>
                <a:avLst/>
                <a:gdLst/>
                <a:ahLst/>
                <a:cxnLst/>
                <a:rect l="l" t="t" r="r" b="b"/>
                <a:pathLst>
                  <a:path w="3441516" h="209629">
                    <a:moveTo>
                      <a:pt x="26932" y="0"/>
                    </a:moveTo>
                    <a:lnTo>
                      <a:pt x="3414584" y="0"/>
                    </a:lnTo>
                    <a:cubicBezTo>
                      <a:pt x="3429458" y="0"/>
                      <a:pt x="3441516" y="12058"/>
                      <a:pt x="3441516" y="26932"/>
                    </a:cubicBezTo>
                    <a:lnTo>
                      <a:pt x="3441516" y="182697"/>
                    </a:lnTo>
                    <a:cubicBezTo>
                      <a:pt x="3441516" y="197572"/>
                      <a:pt x="3429458" y="209629"/>
                      <a:pt x="3414584" y="209629"/>
                    </a:cubicBezTo>
                    <a:lnTo>
                      <a:pt x="26932" y="209629"/>
                    </a:lnTo>
                    <a:cubicBezTo>
                      <a:pt x="12058" y="209629"/>
                      <a:pt x="0" y="197572"/>
                      <a:pt x="0" y="182697"/>
                    </a:cubicBezTo>
                    <a:lnTo>
                      <a:pt x="0" y="26932"/>
                    </a:lnTo>
                    <a:cubicBezTo>
                      <a:pt x="0" y="12058"/>
                      <a:pt x="12058" y="0"/>
                      <a:pt x="26932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8" name="TextBox 8"/>
              <p:cNvSpPr txBox="1"/>
              <p:nvPr/>
            </p:nvSpPr>
            <p:spPr>
              <a:xfrm>
                <a:off x="0" y="-38100"/>
                <a:ext cx="3441516" cy="247729"/>
              </a:xfrm>
              <a:prstGeom prst="rect">
                <a:avLst/>
              </a:prstGeom>
            </p:spPr>
            <p:txBody>
              <a:bodyPr lIns="88962" tIns="88962" rIns="88962" bIns="88962" rtlCol="0" anchor="ctr"/>
              <a:lstStyle/>
              <a:p>
                <a:pPr algn="ctr">
                  <a:lnSpc>
                    <a:spcPts val="2660"/>
                  </a:lnSpc>
                </a:pPr>
                <a:endParaRPr dirty="0"/>
              </a:p>
            </p:txBody>
          </p:sp>
        </p:grpSp>
        <p:sp>
          <p:nvSpPr>
            <p:cNvPr id="9" name="TextBox 9"/>
            <p:cNvSpPr txBox="1"/>
            <p:nvPr/>
          </p:nvSpPr>
          <p:spPr>
            <a:xfrm>
              <a:off x="200498" y="-100950"/>
              <a:ext cx="19854523" cy="263709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8054"/>
                </a:lnSpc>
              </a:pPr>
              <a:r>
                <a:rPr lang="en-US" sz="5753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КОМПЕНСАЦІЯ ЄДИНОГО ВНЕСКУ ЗА ПРАЦЕВЛАШТУВАННЯ БЕЗРОБІТНИХ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 rot="-10800000">
            <a:off x="550074" y="5564606"/>
            <a:ext cx="7770588" cy="1325401"/>
            <a:chOff x="0" y="0"/>
            <a:chExt cx="3194440" cy="544864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3194440" cy="544864"/>
            </a:xfrm>
            <a:custGeom>
              <a:avLst/>
              <a:gdLst/>
              <a:ahLst/>
              <a:cxnLst/>
              <a:rect l="l" t="t" r="r" b="b"/>
              <a:pathLst>
                <a:path w="3194440" h="544864">
                  <a:moveTo>
                    <a:pt x="50812" y="0"/>
                  </a:moveTo>
                  <a:lnTo>
                    <a:pt x="3143629" y="0"/>
                  </a:lnTo>
                  <a:cubicBezTo>
                    <a:pt x="3157105" y="0"/>
                    <a:pt x="3170029" y="5353"/>
                    <a:pt x="3179558" y="14882"/>
                  </a:cubicBezTo>
                  <a:cubicBezTo>
                    <a:pt x="3189087" y="24412"/>
                    <a:pt x="3194440" y="37336"/>
                    <a:pt x="3194440" y="50812"/>
                  </a:cubicBezTo>
                  <a:lnTo>
                    <a:pt x="3194440" y="494052"/>
                  </a:lnTo>
                  <a:cubicBezTo>
                    <a:pt x="3194440" y="507528"/>
                    <a:pt x="3189087" y="520453"/>
                    <a:pt x="3179558" y="529982"/>
                  </a:cubicBezTo>
                  <a:cubicBezTo>
                    <a:pt x="3170029" y="539511"/>
                    <a:pt x="3157105" y="544864"/>
                    <a:pt x="3143629" y="544864"/>
                  </a:cubicBezTo>
                  <a:lnTo>
                    <a:pt x="50812" y="544864"/>
                  </a:lnTo>
                  <a:cubicBezTo>
                    <a:pt x="22749" y="544864"/>
                    <a:pt x="0" y="522115"/>
                    <a:pt x="0" y="494052"/>
                  </a:cubicBezTo>
                  <a:lnTo>
                    <a:pt x="0" y="50812"/>
                  </a:lnTo>
                  <a:cubicBezTo>
                    <a:pt x="0" y="37336"/>
                    <a:pt x="5353" y="24412"/>
                    <a:pt x="14882" y="14882"/>
                  </a:cubicBezTo>
                  <a:cubicBezTo>
                    <a:pt x="24412" y="5353"/>
                    <a:pt x="37336" y="0"/>
                    <a:pt x="50812" y="0"/>
                  </a:cubicBezTo>
                  <a:close/>
                </a:path>
              </a:pathLst>
            </a:custGeom>
            <a:solidFill>
              <a:srgbClr val="ECF2F1">
                <a:alpha val="29804"/>
              </a:srgbClr>
            </a:solidFill>
          </p:spPr>
        </p:sp>
        <p:sp>
          <p:nvSpPr>
            <p:cNvPr id="12" name="TextBox 12"/>
            <p:cNvSpPr txBox="1"/>
            <p:nvPr/>
          </p:nvSpPr>
          <p:spPr>
            <a:xfrm>
              <a:off x="0" y="-38100"/>
              <a:ext cx="3194440" cy="58296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13" name="TextBox 13"/>
          <p:cNvSpPr txBox="1"/>
          <p:nvPr/>
        </p:nvSpPr>
        <p:spPr>
          <a:xfrm>
            <a:off x="886840" y="5782298"/>
            <a:ext cx="6523795" cy="84239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444"/>
              </a:lnSpc>
            </a:pPr>
            <a:r>
              <a:rPr lang="en-US" sz="2460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Діти - сироти  та діти, позбавлені батьківського піклування.</a:t>
            </a:r>
          </a:p>
        </p:txBody>
      </p:sp>
      <p:grpSp>
        <p:nvGrpSpPr>
          <p:cNvPr id="14" name="Group 14"/>
          <p:cNvGrpSpPr/>
          <p:nvPr/>
        </p:nvGrpSpPr>
        <p:grpSpPr>
          <a:xfrm rot="-10800000">
            <a:off x="550074" y="7083989"/>
            <a:ext cx="7770588" cy="1325401"/>
            <a:chOff x="0" y="0"/>
            <a:chExt cx="3194440" cy="544864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3194440" cy="544864"/>
            </a:xfrm>
            <a:custGeom>
              <a:avLst/>
              <a:gdLst/>
              <a:ahLst/>
              <a:cxnLst/>
              <a:rect l="l" t="t" r="r" b="b"/>
              <a:pathLst>
                <a:path w="3194440" h="544864">
                  <a:moveTo>
                    <a:pt x="50812" y="0"/>
                  </a:moveTo>
                  <a:lnTo>
                    <a:pt x="3143629" y="0"/>
                  </a:lnTo>
                  <a:cubicBezTo>
                    <a:pt x="3157105" y="0"/>
                    <a:pt x="3170029" y="5353"/>
                    <a:pt x="3179558" y="14882"/>
                  </a:cubicBezTo>
                  <a:cubicBezTo>
                    <a:pt x="3189087" y="24412"/>
                    <a:pt x="3194440" y="37336"/>
                    <a:pt x="3194440" y="50812"/>
                  </a:cubicBezTo>
                  <a:lnTo>
                    <a:pt x="3194440" y="494052"/>
                  </a:lnTo>
                  <a:cubicBezTo>
                    <a:pt x="3194440" y="507528"/>
                    <a:pt x="3189087" y="520453"/>
                    <a:pt x="3179558" y="529982"/>
                  </a:cubicBezTo>
                  <a:cubicBezTo>
                    <a:pt x="3170029" y="539511"/>
                    <a:pt x="3157105" y="544864"/>
                    <a:pt x="3143629" y="544864"/>
                  </a:cubicBezTo>
                  <a:lnTo>
                    <a:pt x="50812" y="544864"/>
                  </a:lnTo>
                  <a:cubicBezTo>
                    <a:pt x="22749" y="544864"/>
                    <a:pt x="0" y="522115"/>
                    <a:pt x="0" y="494052"/>
                  </a:cubicBezTo>
                  <a:lnTo>
                    <a:pt x="0" y="50812"/>
                  </a:lnTo>
                  <a:cubicBezTo>
                    <a:pt x="0" y="37336"/>
                    <a:pt x="5353" y="24412"/>
                    <a:pt x="14882" y="14882"/>
                  </a:cubicBezTo>
                  <a:cubicBezTo>
                    <a:pt x="24412" y="5353"/>
                    <a:pt x="37336" y="0"/>
                    <a:pt x="50812" y="0"/>
                  </a:cubicBezTo>
                  <a:close/>
                </a:path>
              </a:pathLst>
            </a:custGeom>
            <a:solidFill>
              <a:srgbClr val="ECF2F1">
                <a:alpha val="29804"/>
              </a:srgbClr>
            </a:solidFill>
          </p:spPr>
        </p:sp>
        <p:sp>
          <p:nvSpPr>
            <p:cNvPr id="16" name="TextBox 16"/>
            <p:cNvSpPr txBox="1"/>
            <p:nvPr/>
          </p:nvSpPr>
          <p:spPr>
            <a:xfrm>
              <a:off x="0" y="-38100"/>
              <a:ext cx="3194440" cy="58296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17" name="TextBox 17"/>
          <p:cNvSpPr txBox="1"/>
          <p:nvPr/>
        </p:nvSpPr>
        <p:spPr>
          <a:xfrm>
            <a:off x="886840" y="7328157"/>
            <a:ext cx="7433822" cy="84239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444"/>
              </a:lnSpc>
            </a:pPr>
            <a:r>
              <a:rPr lang="en-US" sz="2460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Особи, звільнені після відбуття покарання або примусового лікування.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028700" y="3783041"/>
            <a:ext cx="6760810" cy="19253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63743" lvl="1" indent="-181872" algn="just">
              <a:lnSpc>
                <a:spcPts val="2611"/>
              </a:lnSpc>
              <a:buFont typeface="Arial"/>
              <a:buChar char="•"/>
            </a:pPr>
            <a:r>
              <a:rPr lang="en-US" sz="1684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має на утриманні дитину (дітей) віком до 6 років;</a:t>
            </a:r>
          </a:p>
          <a:p>
            <a:pPr marL="363743" lvl="1" indent="-181872" algn="just">
              <a:lnSpc>
                <a:spcPts val="2611"/>
              </a:lnSpc>
              <a:buFont typeface="Arial"/>
              <a:buChar char="•"/>
            </a:pPr>
            <a:r>
              <a:rPr lang="en-US" sz="1684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виховує дитину без одного з подружжя віком до 14 років або дитину з інвалідністю;</a:t>
            </a:r>
          </a:p>
          <a:p>
            <a:pPr marL="363743" lvl="1" indent="-181872" algn="just">
              <a:lnSpc>
                <a:spcPts val="2611"/>
              </a:lnSpc>
              <a:buFont typeface="Arial"/>
              <a:buChar char="•"/>
            </a:pPr>
            <a:r>
              <a:rPr lang="en-US" sz="1684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утримує особу з інвалідністю з дитинства  / особу з інвалідністю І групи.</a:t>
            </a:r>
          </a:p>
          <a:p>
            <a:pPr marL="0" lvl="0" indent="0" algn="just">
              <a:lnSpc>
                <a:spcPts val="2611"/>
              </a:lnSpc>
            </a:pPr>
            <a:endParaRPr lang="en-US" sz="1684" dirty="0">
              <a:solidFill>
                <a:srgbClr val="FDFDFC"/>
              </a:solidFill>
              <a:latin typeface="Garet"/>
              <a:ea typeface="Garet"/>
              <a:cs typeface="Garet"/>
              <a:sym typeface="Garet"/>
            </a:endParaRPr>
          </a:p>
        </p:txBody>
      </p:sp>
      <p:grpSp>
        <p:nvGrpSpPr>
          <p:cNvPr id="19" name="Group 19"/>
          <p:cNvGrpSpPr/>
          <p:nvPr/>
        </p:nvGrpSpPr>
        <p:grpSpPr>
          <a:xfrm rot="-10800000">
            <a:off x="550074" y="2514790"/>
            <a:ext cx="7770588" cy="1325401"/>
            <a:chOff x="0" y="0"/>
            <a:chExt cx="3194440" cy="544864"/>
          </a:xfrm>
        </p:grpSpPr>
        <p:sp>
          <p:nvSpPr>
            <p:cNvPr id="20" name="Freeform 20"/>
            <p:cNvSpPr/>
            <p:nvPr/>
          </p:nvSpPr>
          <p:spPr>
            <a:xfrm>
              <a:off x="0" y="0"/>
              <a:ext cx="3194440" cy="544864"/>
            </a:xfrm>
            <a:custGeom>
              <a:avLst/>
              <a:gdLst/>
              <a:ahLst/>
              <a:cxnLst/>
              <a:rect l="l" t="t" r="r" b="b"/>
              <a:pathLst>
                <a:path w="3194440" h="544864">
                  <a:moveTo>
                    <a:pt x="50812" y="0"/>
                  </a:moveTo>
                  <a:lnTo>
                    <a:pt x="3143629" y="0"/>
                  </a:lnTo>
                  <a:cubicBezTo>
                    <a:pt x="3157105" y="0"/>
                    <a:pt x="3170029" y="5353"/>
                    <a:pt x="3179558" y="14882"/>
                  </a:cubicBezTo>
                  <a:cubicBezTo>
                    <a:pt x="3189087" y="24412"/>
                    <a:pt x="3194440" y="37336"/>
                    <a:pt x="3194440" y="50812"/>
                  </a:cubicBezTo>
                  <a:lnTo>
                    <a:pt x="3194440" y="494052"/>
                  </a:lnTo>
                  <a:cubicBezTo>
                    <a:pt x="3194440" y="507528"/>
                    <a:pt x="3189087" y="520453"/>
                    <a:pt x="3179558" y="529982"/>
                  </a:cubicBezTo>
                  <a:cubicBezTo>
                    <a:pt x="3170029" y="539511"/>
                    <a:pt x="3157105" y="544864"/>
                    <a:pt x="3143629" y="544864"/>
                  </a:cubicBezTo>
                  <a:lnTo>
                    <a:pt x="50812" y="544864"/>
                  </a:lnTo>
                  <a:cubicBezTo>
                    <a:pt x="22749" y="544864"/>
                    <a:pt x="0" y="522115"/>
                    <a:pt x="0" y="494052"/>
                  </a:cubicBezTo>
                  <a:lnTo>
                    <a:pt x="0" y="50812"/>
                  </a:lnTo>
                  <a:cubicBezTo>
                    <a:pt x="0" y="37336"/>
                    <a:pt x="5353" y="24412"/>
                    <a:pt x="14882" y="14882"/>
                  </a:cubicBezTo>
                  <a:cubicBezTo>
                    <a:pt x="24412" y="5353"/>
                    <a:pt x="37336" y="0"/>
                    <a:pt x="50812" y="0"/>
                  </a:cubicBezTo>
                  <a:close/>
                </a:path>
              </a:pathLst>
            </a:custGeom>
            <a:solidFill>
              <a:srgbClr val="ECF2F1">
                <a:alpha val="29804"/>
              </a:srgbClr>
            </a:solidFill>
          </p:spPr>
        </p:sp>
        <p:sp>
          <p:nvSpPr>
            <p:cNvPr id="21" name="TextBox 21"/>
            <p:cNvSpPr txBox="1"/>
            <p:nvPr/>
          </p:nvSpPr>
          <p:spPr>
            <a:xfrm>
              <a:off x="0" y="-38100"/>
              <a:ext cx="3194440" cy="58296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22" name="TextBox 22"/>
          <p:cNvSpPr txBox="1"/>
          <p:nvPr/>
        </p:nvSpPr>
        <p:spPr>
          <a:xfrm>
            <a:off x="886840" y="2721575"/>
            <a:ext cx="6523795" cy="84239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444"/>
              </a:lnSpc>
            </a:pPr>
            <a:r>
              <a:rPr lang="en-US" sz="2460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Один із батьків або особа, яка їх замінює і :</a:t>
            </a:r>
          </a:p>
        </p:txBody>
      </p:sp>
      <p:grpSp>
        <p:nvGrpSpPr>
          <p:cNvPr id="23" name="Group 23"/>
          <p:cNvGrpSpPr/>
          <p:nvPr/>
        </p:nvGrpSpPr>
        <p:grpSpPr>
          <a:xfrm>
            <a:off x="10212277" y="2442898"/>
            <a:ext cx="7770588" cy="1705660"/>
            <a:chOff x="0" y="0"/>
            <a:chExt cx="10360784" cy="2274213"/>
          </a:xfrm>
        </p:grpSpPr>
        <p:grpSp>
          <p:nvGrpSpPr>
            <p:cNvPr id="24" name="Group 24"/>
            <p:cNvGrpSpPr/>
            <p:nvPr/>
          </p:nvGrpSpPr>
          <p:grpSpPr>
            <a:xfrm rot="-10800000">
              <a:off x="0" y="0"/>
              <a:ext cx="10360784" cy="2274213"/>
              <a:chOff x="0" y="0"/>
              <a:chExt cx="3194440" cy="701186"/>
            </a:xfrm>
          </p:grpSpPr>
          <p:sp>
            <p:nvSpPr>
              <p:cNvPr id="25" name="Freeform 25"/>
              <p:cNvSpPr/>
              <p:nvPr/>
            </p:nvSpPr>
            <p:spPr>
              <a:xfrm>
                <a:off x="0" y="0"/>
                <a:ext cx="3194440" cy="701186"/>
              </a:xfrm>
              <a:custGeom>
                <a:avLst/>
                <a:gdLst/>
                <a:ahLst/>
                <a:cxnLst/>
                <a:rect l="l" t="t" r="r" b="b"/>
                <a:pathLst>
                  <a:path w="3194440" h="701186">
                    <a:moveTo>
                      <a:pt x="50812" y="0"/>
                    </a:moveTo>
                    <a:lnTo>
                      <a:pt x="3143629" y="0"/>
                    </a:lnTo>
                    <a:cubicBezTo>
                      <a:pt x="3157105" y="0"/>
                      <a:pt x="3170029" y="5353"/>
                      <a:pt x="3179558" y="14882"/>
                    </a:cubicBezTo>
                    <a:cubicBezTo>
                      <a:pt x="3189087" y="24412"/>
                      <a:pt x="3194440" y="37336"/>
                      <a:pt x="3194440" y="50812"/>
                    </a:cubicBezTo>
                    <a:lnTo>
                      <a:pt x="3194440" y="650374"/>
                    </a:lnTo>
                    <a:cubicBezTo>
                      <a:pt x="3194440" y="678437"/>
                      <a:pt x="3171691" y="701186"/>
                      <a:pt x="3143629" y="701186"/>
                    </a:cubicBezTo>
                    <a:lnTo>
                      <a:pt x="50812" y="701186"/>
                    </a:lnTo>
                    <a:cubicBezTo>
                      <a:pt x="37336" y="701186"/>
                      <a:pt x="24412" y="695833"/>
                      <a:pt x="14882" y="686304"/>
                    </a:cubicBezTo>
                    <a:cubicBezTo>
                      <a:pt x="5353" y="676775"/>
                      <a:pt x="0" y="663850"/>
                      <a:pt x="0" y="650374"/>
                    </a:cubicBezTo>
                    <a:lnTo>
                      <a:pt x="0" y="50812"/>
                    </a:lnTo>
                    <a:cubicBezTo>
                      <a:pt x="0" y="37336"/>
                      <a:pt x="5353" y="24412"/>
                      <a:pt x="14882" y="14882"/>
                    </a:cubicBezTo>
                    <a:cubicBezTo>
                      <a:pt x="24412" y="5353"/>
                      <a:pt x="37336" y="0"/>
                      <a:pt x="50812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26" name="TextBox 26"/>
              <p:cNvSpPr txBox="1"/>
              <p:nvPr/>
            </p:nvSpPr>
            <p:spPr>
              <a:xfrm>
                <a:off x="0" y="-38100"/>
                <a:ext cx="3194440" cy="73928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 dirty="0"/>
              </a:p>
            </p:txBody>
          </p:sp>
        </p:grpSp>
        <p:sp>
          <p:nvSpPr>
            <p:cNvPr id="27" name="TextBox 27"/>
            <p:cNvSpPr txBox="1"/>
            <p:nvPr/>
          </p:nvSpPr>
          <p:spPr>
            <a:xfrm>
              <a:off x="424362" y="306132"/>
              <a:ext cx="9936422" cy="16787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3444"/>
                </a:lnSpc>
              </a:pPr>
              <a:r>
                <a:rPr lang="en-US" sz="2460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Особи передпенсійного віку, яким до настання права на пенсію за віком залишилося 10 і менше років</a:t>
              </a:r>
            </a:p>
          </p:txBody>
        </p:sp>
      </p:grpSp>
      <p:grpSp>
        <p:nvGrpSpPr>
          <p:cNvPr id="28" name="Group 28"/>
          <p:cNvGrpSpPr/>
          <p:nvPr/>
        </p:nvGrpSpPr>
        <p:grpSpPr>
          <a:xfrm>
            <a:off x="10223362" y="4490779"/>
            <a:ext cx="7770588" cy="1705660"/>
            <a:chOff x="0" y="0"/>
            <a:chExt cx="10360784" cy="2274213"/>
          </a:xfrm>
        </p:grpSpPr>
        <p:grpSp>
          <p:nvGrpSpPr>
            <p:cNvPr id="29" name="Group 29"/>
            <p:cNvGrpSpPr/>
            <p:nvPr/>
          </p:nvGrpSpPr>
          <p:grpSpPr>
            <a:xfrm rot="-10800000">
              <a:off x="0" y="0"/>
              <a:ext cx="10360784" cy="2274213"/>
              <a:chOff x="0" y="0"/>
              <a:chExt cx="3194440" cy="701186"/>
            </a:xfrm>
          </p:grpSpPr>
          <p:sp>
            <p:nvSpPr>
              <p:cNvPr id="30" name="Freeform 30"/>
              <p:cNvSpPr/>
              <p:nvPr/>
            </p:nvSpPr>
            <p:spPr>
              <a:xfrm>
                <a:off x="0" y="0"/>
                <a:ext cx="3194440" cy="701186"/>
              </a:xfrm>
              <a:custGeom>
                <a:avLst/>
                <a:gdLst/>
                <a:ahLst/>
                <a:cxnLst/>
                <a:rect l="l" t="t" r="r" b="b"/>
                <a:pathLst>
                  <a:path w="3194440" h="701186">
                    <a:moveTo>
                      <a:pt x="50812" y="0"/>
                    </a:moveTo>
                    <a:lnTo>
                      <a:pt x="3143629" y="0"/>
                    </a:lnTo>
                    <a:cubicBezTo>
                      <a:pt x="3157105" y="0"/>
                      <a:pt x="3170029" y="5353"/>
                      <a:pt x="3179558" y="14882"/>
                    </a:cubicBezTo>
                    <a:cubicBezTo>
                      <a:pt x="3189087" y="24412"/>
                      <a:pt x="3194440" y="37336"/>
                      <a:pt x="3194440" y="50812"/>
                    </a:cubicBezTo>
                    <a:lnTo>
                      <a:pt x="3194440" y="650374"/>
                    </a:lnTo>
                    <a:cubicBezTo>
                      <a:pt x="3194440" y="678437"/>
                      <a:pt x="3171691" y="701186"/>
                      <a:pt x="3143629" y="701186"/>
                    </a:cubicBezTo>
                    <a:lnTo>
                      <a:pt x="50812" y="701186"/>
                    </a:lnTo>
                    <a:cubicBezTo>
                      <a:pt x="37336" y="701186"/>
                      <a:pt x="24412" y="695833"/>
                      <a:pt x="14882" y="686304"/>
                    </a:cubicBezTo>
                    <a:cubicBezTo>
                      <a:pt x="5353" y="676775"/>
                      <a:pt x="0" y="663850"/>
                      <a:pt x="0" y="650374"/>
                    </a:cubicBezTo>
                    <a:lnTo>
                      <a:pt x="0" y="50812"/>
                    </a:lnTo>
                    <a:cubicBezTo>
                      <a:pt x="0" y="37336"/>
                      <a:pt x="5353" y="24412"/>
                      <a:pt x="14882" y="14882"/>
                    </a:cubicBezTo>
                    <a:cubicBezTo>
                      <a:pt x="24412" y="5353"/>
                      <a:pt x="37336" y="0"/>
                      <a:pt x="50812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31" name="TextBox 31"/>
              <p:cNvSpPr txBox="1"/>
              <p:nvPr/>
            </p:nvSpPr>
            <p:spPr>
              <a:xfrm>
                <a:off x="0" y="-38100"/>
                <a:ext cx="3194440" cy="73928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 dirty="0"/>
              </a:p>
            </p:txBody>
          </p:sp>
        </p:grpSp>
        <p:sp>
          <p:nvSpPr>
            <p:cNvPr id="32" name="TextBox 32"/>
            <p:cNvSpPr txBox="1"/>
            <p:nvPr/>
          </p:nvSpPr>
          <p:spPr>
            <a:xfrm>
              <a:off x="424362" y="212420"/>
              <a:ext cx="9936422" cy="16787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3444"/>
                </a:lnSpc>
              </a:pPr>
              <a:r>
                <a:rPr lang="en-US" sz="2460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Особи віком від 15 років, які за згодою одного з батьків або особи, що їх замінює, можуть бути прийняті на роботу</a:t>
              </a:r>
            </a:p>
          </p:txBody>
        </p:sp>
      </p:grpSp>
      <p:grpSp>
        <p:nvGrpSpPr>
          <p:cNvPr id="33" name="Group 33"/>
          <p:cNvGrpSpPr/>
          <p:nvPr/>
        </p:nvGrpSpPr>
        <p:grpSpPr>
          <a:xfrm>
            <a:off x="10212277" y="6538659"/>
            <a:ext cx="7770588" cy="1870730"/>
            <a:chOff x="0" y="0"/>
            <a:chExt cx="10360784" cy="2494307"/>
          </a:xfrm>
        </p:grpSpPr>
        <p:grpSp>
          <p:nvGrpSpPr>
            <p:cNvPr id="34" name="Group 34"/>
            <p:cNvGrpSpPr/>
            <p:nvPr/>
          </p:nvGrpSpPr>
          <p:grpSpPr>
            <a:xfrm rot="-10800000">
              <a:off x="0" y="0"/>
              <a:ext cx="10360784" cy="2494307"/>
              <a:chOff x="0" y="0"/>
              <a:chExt cx="3194440" cy="769046"/>
            </a:xfrm>
          </p:grpSpPr>
          <p:sp>
            <p:nvSpPr>
              <p:cNvPr id="35" name="Freeform 35"/>
              <p:cNvSpPr/>
              <p:nvPr/>
            </p:nvSpPr>
            <p:spPr>
              <a:xfrm>
                <a:off x="0" y="0"/>
                <a:ext cx="3194440" cy="769046"/>
              </a:xfrm>
              <a:custGeom>
                <a:avLst/>
                <a:gdLst/>
                <a:ahLst/>
                <a:cxnLst/>
                <a:rect l="l" t="t" r="r" b="b"/>
                <a:pathLst>
                  <a:path w="3194440" h="769046">
                    <a:moveTo>
                      <a:pt x="50812" y="0"/>
                    </a:moveTo>
                    <a:lnTo>
                      <a:pt x="3143629" y="0"/>
                    </a:lnTo>
                    <a:cubicBezTo>
                      <a:pt x="3157105" y="0"/>
                      <a:pt x="3170029" y="5353"/>
                      <a:pt x="3179558" y="14882"/>
                    </a:cubicBezTo>
                    <a:cubicBezTo>
                      <a:pt x="3189087" y="24412"/>
                      <a:pt x="3194440" y="37336"/>
                      <a:pt x="3194440" y="50812"/>
                    </a:cubicBezTo>
                    <a:lnTo>
                      <a:pt x="3194440" y="718234"/>
                    </a:lnTo>
                    <a:cubicBezTo>
                      <a:pt x="3194440" y="731710"/>
                      <a:pt x="3189087" y="744634"/>
                      <a:pt x="3179558" y="754163"/>
                    </a:cubicBezTo>
                    <a:cubicBezTo>
                      <a:pt x="3170029" y="763692"/>
                      <a:pt x="3157105" y="769046"/>
                      <a:pt x="3143629" y="769046"/>
                    </a:cubicBezTo>
                    <a:lnTo>
                      <a:pt x="50812" y="769046"/>
                    </a:lnTo>
                    <a:cubicBezTo>
                      <a:pt x="22749" y="769046"/>
                      <a:pt x="0" y="746296"/>
                      <a:pt x="0" y="718234"/>
                    </a:cubicBezTo>
                    <a:lnTo>
                      <a:pt x="0" y="50812"/>
                    </a:lnTo>
                    <a:cubicBezTo>
                      <a:pt x="0" y="37336"/>
                      <a:pt x="5353" y="24412"/>
                      <a:pt x="14882" y="14882"/>
                    </a:cubicBezTo>
                    <a:cubicBezTo>
                      <a:pt x="24412" y="5353"/>
                      <a:pt x="37336" y="0"/>
                      <a:pt x="50812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36" name="TextBox 36"/>
              <p:cNvSpPr txBox="1"/>
              <p:nvPr/>
            </p:nvSpPr>
            <p:spPr>
              <a:xfrm>
                <a:off x="0" y="-38100"/>
                <a:ext cx="3194440" cy="80714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 dirty="0"/>
              </a:p>
            </p:txBody>
          </p:sp>
        </p:grpSp>
        <p:sp>
          <p:nvSpPr>
            <p:cNvPr id="37" name="TextBox 37"/>
            <p:cNvSpPr txBox="1"/>
            <p:nvPr/>
          </p:nvSpPr>
          <p:spPr>
            <a:xfrm>
              <a:off x="424362" y="124135"/>
              <a:ext cx="9936422" cy="22502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3444"/>
                </a:lnSpc>
              </a:pPr>
              <a:r>
                <a:rPr lang="en-US" sz="2460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Особи, стосовно яких встановлено факт позбавлення особистої свободи внаслідок збройної агресії проти України, після їх звільнення</a:t>
              </a:r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10223362" y="8853636"/>
            <a:ext cx="7269607" cy="746894"/>
            <a:chOff x="0" y="0"/>
            <a:chExt cx="9692809" cy="995859"/>
          </a:xfrm>
        </p:grpSpPr>
        <p:sp>
          <p:nvSpPr>
            <p:cNvPr id="39" name="TextBox 39"/>
            <p:cNvSpPr txBox="1"/>
            <p:nvPr/>
          </p:nvSpPr>
          <p:spPr>
            <a:xfrm>
              <a:off x="0" y="555592"/>
              <a:ext cx="9692809" cy="4402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800"/>
                </a:lnSpc>
                <a:spcBef>
                  <a:spcPct val="0"/>
                </a:spcBef>
              </a:pPr>
              <a:r>
                <a:rPr lang="en-US" sz="2000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12 місяців протягом року (за кожен непарний місяць)</a:t>
              </a:r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38100"/>
              <a:ext cx="5211293" cy="4402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800"/>
                </a:lnSpc>
                <a:spcBef>
                  <a:spcPct val="0"/>
                </a:spcBef>
              </a:pPr>
              <a:r>
                <a:rPr lang="en-US" sz="2000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Тривалість виплат:</a:t>
              </a:r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701162" y="8686313"/>
            <a:ext cx="7619500" cy="1036676"/>
            <a:chOff x="0" y="0"/>
            <a:chExt cx="10159333" cy="1382234"/>
          </a:xfrm>
        </p:grpSpPr>
        <p:sp>
          <p:nvSpPr>
            <p:cNvPr id="42" name="TextBox 42"/>
            <p:cNvSpPr txBox="1"/>
            <p:nvPr/>
          </p:nvSpPr>
          <p:spPr>
            <a:xfrm>
              <a:off x="0" y="-38100"/>
              <a:ext cx="5457155" cy="4402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800"/>
                </a:lnSpc>
                <a:spcBef>
                  <a:spcPct val="0"/>
                </a:spcBef>
              </a:pPr>
              <a:r>
                <a:rPr lang="en-US" sz="2000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Термін подання заяви:</a:t>
              </a:r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472068"/>
              <a:ext cx="10159333" cy="9101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ts val="2800"/>
                </a:lnSpc>
                <a:spcBef>
                  <a:spcPct val="0"/>
                </a:spcBef>
              </a:pPr>
              <a:r>
                <a:rPr lang="en-US" sz="2000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Подається до центру зайнятості за місцем провадження діяльності протягом 2 місяців з дня працевлаштування</a:t>
              </a:r>
            </a:p>
          </p:txBody>
        </p:sp>
      </p:grpSp>
      <p:sp>
        <p:nvSpPr>
          <p:cNvPr id="44" name="Freeform 44"/>
          <p:cNvSpPr/>
          <p:nvPr/>
        </p:nvSpPr>
        <p:spPr>
          <a:xfrm>
            <a:off x="17586838" y="9532847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70"/>
                </a:lnTo>
                <a:lnTo>
                  <a:pt x="0" y="61027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45" name="Freeform 45"/>
          <p:cNvSpPr/>
          <p:nvPr/>
        </p:nvSpPr>
        <p:spPr>
          <a:xfrm>
            <a:off x="16697937" y="-183697"/>
            <a:ext cx="1590063" cy="1590063"/>
          </a:xfrm>
          <a:custGeom>
            <a:avLst/>
            <a:gdLst/>
            <a:ahLst/>
            <a:cxnLst/>
            <a:rect l="l" t="t" r="r" b="b"/>
            <a:pathLst>
              <a:path w="1590063" h="1590063">
                <a:moveTo>
                  <a:pt x="0" y="0"/>
                </a:moveTo>
                <a:lnTo>
                  <a:pt x="1590063" y="0"/>
                </a:lnTo>
                <a:lnTo>
                  <a:pt x="1590063" y="1590063"/>
                </a:lnTo>
                <a:lnTo>
                  <a:pt x="0" y="159006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1279" r="-11279"/>
            </a:stretch>
          </a:blipFill>
        </p:spPr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552557" y="233538"/>
            <a:ext cx="15057890" cy="2911387"/>
            <a:chOff x="0" y="0"/>
            <a:chExt cx="20077186" cy="3881849"/>
          </a:xfrm>
        </p:grpSpPr>
        <p:grpSp>
          <p:nvGrpSpPr>
            <p:cNvPr id="3" name="Group 3"/>
            <p:cNvGrpSpPr/>
            <p:nvPr/>
          </p:nvGrpSpPr>
          <p:grpSpPr>
            <a:xfrm rot="-10800000">
              <a:off x="0" y="0"/>
              <a:ext cx="19547423" cy="1164587"/>
              <a:chOff x="0" y="0"/>
              <a:chExt cx="3441516" cy="205037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3441516" cy="205037"/>
              </a:xfrm>
              <a:custGeom>
                <a:avLst/>
                <a:gdLst/>
                <a:ahLst/>
                <a:cxnLst/>
                <a:rect l="l" t="t" r="r" b="b"/>
                <a:pathLst>
                  <a:path w="3441516" h="205037">
                    <a:moveTo>
                      <a:pt x="26932" y="0"/>
                    </a:moveTo>
                    <a:lnTo>
                      <a:pt x="3414584" y="0"/>
                    </a:lnTo>
                    <a:cubicBezTo>
                      <a:pt x="3429458" y="0"/>
                      <a:pt x="3441516" y="12058"/>
                      <a:pt x="3441516" y="26932"/>
                    </a:cubicBezTo>
                    <a:lnTo>
                      <a:pt x="3441516" y="178105"/>
                    </a:lnTo>
                    <a:cubicBezTo>
                      <a:pt x="3441516" y="192979"/>
                      <a:pt x="3429458" y="205037"/>
                      <a:pt x="3414584" y="205037"/>
                    </a:cubicBezTo>
                    <a:lnTo>
                      <a:pt x="26932" y="205037"/>
                    </a:lnTo>
                    <a:cubicBezTo>
                      <a:pt x="12058" y="205037"/>
                      <a:pt x="0" y="192979"/>
                      <a:pt x="0" y="178105"/>
                    </a:cubicBezTo>
                    <a:lnTo>
                      <a:pt x="0" y="26932"/>
                    </a:lnTo>
                    <a:cubicBezTo>
                      <a:pt x="0" y="12058"/>
                      <a:pt x="12058" y="0"/>
                      <a:pt x="26932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5" name="TextBox 5"/>
              <p:cNvSpPr txBox="1"/>
              <p:nvPr/>
            </p:nvSpPr>
            <p:spPr>
              <a:xfrm>
                <a:off x="0" y="-38100"/>
                <a:ext cx="3441516" cy="243137"/>
              </a:xfrm>
              <a:prstGeom prst="rect">
                <a:avLst/>
              </a:prstGeom>
            </p:spPr>
            <p:txBody>
              <a:bodyPr lIns="88962" tIns="88962" rIns="88962" bIns="88962" rtlCol="0" anchor="ctr"/>
              <a:lstStyle/>
              <a:p>
                <a:pPr algn="ctr">
                  <a:lnSpc>
                    <a:spcPts val="2660"/>
                  </a:lnSpc>
                </a:pPr>
                <a:endParaRPr dirty="0"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 rot="-10800000">
              <a:off x="0" y="2620222"/>
              <a:ext cx="12594788" cy="1190671"/>
              <a:chOff x="0" y="0"/>
              <a:chExt cx="2217436" cy="209629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2217436" cy="209629"/>
              </a:xfrm>
              <a:custGeom>
                <a:avLst/>
                <a:gdLst/>
                <a:ahLst/>
                <a:cxnLst/>
                <a:rect l="l" t="t" r="r" b="b"/>
                <a:pathLst>
                  <a:path w="2217436" h="209629">
                    <a:moveTo>
                      <a:pt x="41799" y="0"/>
                    </a:moveTo>
                    <a:lnTo>
                      <a:pt x="2175637" y="0"/>
                    </a:lnTo>
                    <a:cubicBezTo>
                      <a:pt x="2198722" y="0"/>
                      <a:pt x="2217436" y="18714"/>
                      <a:pt x="2217436" y="41799"/>
                    </a:cubicBezTo>
                    <a:lnTo>
                      <a:pt x="2217436" y="167830"/>
                    </a:lnTo>
                    <a:cubicBezTo>
                      <a:pt x="2217436" y="178916"/>
                      <a:pt x="2213032" y="189548"/>
                      <a:pt x="2205193" y="197387"/>
                    </a:cubicBezTo>
                    <a:cubicBezTo>
                      <a:pt x="2197354" y="205226"/>
                      <a:pt x="2186723" y="209629"/>
                      <a:pt x="2175637" y="209629"/>
                    </a:cubicBezTo>
                    <a:lnTo>
                      <a:pt x="41799" y="209629"/>
                    </a:lnTo>
                    <a:cubicBezTo>
                      <a:pt x="30713" y="209629"/>
                      <a:pt x="20082" y="205226"/>
                      <a:pt x="12243" y="197387"/>
                    </a:cubicBezTo>
                    <a:cubicBezTo>
                      <a:pt x="4404" y="189548"/>
                      <a:pt x="0" y="178916"/>
                      <a:pt x="0" y="167830"/>
                    </a:cubicBezTo>
                    <a:lnTo>
                      <a:pt x="0" y="41799"/>
                    </a:lnTo>
                    <a:cubicBezTo>
                      <a:pt x="0" y="30713"/>
                      <a:pt x="4404" y="20082"/>
                      <a:pt x="12243" y="12243"/>
                    </a:cubicBezTo>
                    <a:cubicBezTo>
                      <a:pt x="20082" y="4404"/>
                      <a:pt x="30713" y="0"/>
                      <a:pt x="41799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8" name="TextBox 8"/>
              <p:cNvSpPr txBox="1"/>
              <p:nvPr/>
            </p:nvSpPr>
            <p:spPr>
              <a:xfrm>
                <a:off x="0" y="-38100"/>
                <a:ext cx="2217436" cy="247729"/>
              </a:xfrm>
              <a:prstGeom prst="rect">
                <a:avLst/>
              </a:prstGeom>
            </p:spPr>
            <p:txBody>
              <a:bodyPr lIns="88962" tIns="88962" rIns="88962" bIns="88962" rtlCol="0" anchor="ctr"/>
              <a:lstStyle/>
              <a:p>
                <a:pPr algn="ctr">
                  <a:lnSpc>
                    <a:spcPts val="2660"/>
                  </a:lnSpc>
                </a:pPr>
                <a:endParaRPr dirty="0"/>
              </a:p>
            </p:txBody>
          </p:sp>
        </p:grpSp>
        <p:sp>
          <p:nvSpPr>
            <p:cNvPr id="9" name="TextBox 9"/>
            <p:cNvSpPr txBox="1"/>
            <p:nvPr/>
          </p:nvSpPr>
          <p:spPr>
            <a:xfrm>
              <a:off x="222663" y="-114300"/>
              <a:ext cx="19854523" cy="399614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8054"/>
                </a:lnSpc>
              </a:pPr>
              <a:r>
                <a:rPr lang="en-US" sz="5753" b="1" dirty="0">
                  <a:solidFill>
                    <a:srgbClr val="FEFEF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КОМПЕНСАЦІЯ ЄДИНОГО ВНЕСКУ ЗА ПРАЦЕВЛАШТУВАННЯ БЕЗРОБІТНИХ НА НОВІ РОБОЧІ МІСЦЯ</a:t>
              </a:r>
            </a:p>
          </p:txBody>
        </p:sp>
        <p:grpSp>
          <p:nvGrpSpPr>
            <p:cNvPr id="10" name="Group 10"/>
            <p:cNvGrpSpPr/>
            <p:nvPr/>
          </p:nvGrpSpPr>
          <p:grpSpPr>
            <a:xfrm rot="-10800000">
              <a:off x="0" y="1274748"/>
              <a:ext cx="19547423" cy="1190671"/>
              <a:chOff x="0" y="0"/>
              <a:chExt cx="3441516" cy="209629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3441516" cy="209629"/>
              </a:xfrm>
              <a:custGeom>
                <a:avLst/>
                <a:gdLst/>
                <a:ahLst/>
                <a:cxnLst/>
                <a:rect l="l" t="t" r="r" b="b"/>
                <a:pathLst>
                  <a:path w="3441516" h="209629">
                    <a:moveTo>
                      <a:pt x="26932" y="0"/>
                    </a:moveTo>
                    <a:lnTo>
                      <a:pt x="3414584" y="0"/>
                    </a:lnTo>
                    <a:cubicBezTo>
                      <a:pt x="3429458" y="0"/>
                      <a:pt x="3441516" y="12058"/>
                      <a:pt x="3441516" y="26932"/>
                    </a:cubicBezTo>
                    <a:lnTo>
                      <a:pt x="3441516" y="182697"/>
                    </a:lnTo>
                    <a:cubicBezTo>
                      <a:pt x="3441516" y="197572"/>
                      <a:pt x="3429458" y="209629"/>
                      <a:pt x="3414584" y="209629"/>
                    </a:cubicBezTo>
                    <a:lnTo>
                      <a:pt x="26932" y="209629"/>
                    </a:lnTo>
                    <a:cubicBezTo>
                      <a:pt x="12058" y="209629"/>
                      <a:pt x="0" y="197572"/>
                      <a:pt x="0" y="182697"/>
                    </a:cubicBezTo>
                    <a:lnTo>
                      <a:pt x="0" y="26932"/>
                    </a:lnTo>
                    <a:cubicBezTo>
                      <a:pt x="0" y="12058"/>
                      <a:pt x="12058" y="0"/>
                      <a:pt x="26932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12" name="TextBox 12"/>
              <p:cNvSpPr txBox="1"/>
              <p:nvPr/>
            </p:nvSpPr>
            <p:spPr>
              <a:xfrm>
                <a:off x="0" y="-38100"/>
                <a:ext cx="3441516" cy="247729"/>
              </a:xfrm>
              <a:prstGeom prst="rect">
                <a:avLst/>
              </a:prstGeom>
            </p:spPr>
            <p:txBody>
              <a:bodyPr lIns="88962" tIns="88962" rIns="88962" bIns="88962" rtlCol="0" anchor="ctr"/>
              <a:lstStyle/>
              <a:p>
                <a:pPr marL="410214" lvl="1" indent="-205107" algn="r">
                  <a:lnSpc>
                    <a:spcPts val="2660"/>
                  </a:lnSpc>
                  <a:buFont typeface="Arial"/>
                  <a:buChar char="•"/>
                </a:pPr>
                <a:endParaRPr dirty="0"/>
              </a:p>
            </p:txBody>
          </p:sp>
        </p:grpSp>
      </p:grpSp>
      <p:grpSp>
        <p:nvGrpSpPr>
          <p:cNvPr id="13" name="Group 13"/>
          <p:cNvGrpSpPr/>
          <p:nvPr/>
        </p:nvGrpSpPr>
        <p:grpSpPr>
          <a:xfrm>
            <a:off x="2009444" y="3556167"/>
            <a:ext cx="14269112" cy="1336722"/>
            <a:chOff x="0" y="0"/>
            <a:chExt cx="4690569" cy="43941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4690569" cy="439410"/>
            </a:xfrm>
            <a:custGeom>
              <a:avLst/>
              <a:gdLst/>
              <a:ahLst/>
              <a:cxnLst/>
              <a:rect l="l" t="t" r="r" b="b"/>
              <a:pathLst>
                <a:path w="4690569" h="439410">
                  <a:moveTo>
                    <a:pt x="4487369" y="0"/>
                  </a:moveTo>
                  <a:cubicBezTo>
                    <a:pt x="4599593" y="0"/>
                    <a:pt x="4690569" y="98365"/>
                    <a:pt x="4690569" y="219705"/>
                  </a:cubicBezTo>
                  <a:cubicBezTo>
                    <a:pt x="4690569" y="341045"/>
                    <a:pt x="4599593" y="439410"/>
                    <a:pt x="4487369" y="439410"/>
                  </a:cubicBezTo>
                  <a:lnTo>
                    <a:pt x="203200" y="439410"/>
                  </a:lnTo>
                  <a:cubicBezTo>
                    <a:pt x="90976" y="439410"/>
                    <a:pt x="0" y="341045"/>
                    <a:pt x="0" y="219705"/>
                  </a:cubicBezTo>
                  <a:cubicBezTo>
                    <a:pt x="0" y="983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ECF2F1">
                <a:alpha val="82745"/>
              </a:srgbClr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0" y="-47625"/>
              <a:ext cx="4690569" cy="487035"/>
            </a:xfrm>
            <a:prstGeom prst="rect">
              <a:avLst/>
            </a:prstGeom>
          </p:spPr>
          <p:txBody>
            <a:bodyPr lIns="54627" tIns="54627" rIns="54627" bIns="54627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>
                      <a:alpha val="82745"/>
                    </a:srgbClr>
                  </a:solidFill>
                  <a:latin typeface="Garet Bold"/>
                  <a:ea typeface="Garet Bold"/>
                  <a:cs typeface="Garet Bold"/>
                  <a:sym typeface="Garet Bold"/>
                </a:rPr>
                <a:t>Безробітний працевлаштований на нове робоче місце, створене суб’єктом малого підприємництва</a:t>
              </a:r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3007038" y="5264546"/>
            <a:ext cx="4206079" cy="3993754"/>
            <a:chOff x="0" y="0"/>
            <a:chExt cx="5608105" cy="5325005"/>
          </a:xfrm>
        </p:grpSpPr>
        <p:sp>
          <p:nvSpPr>
            <p:cNvPr id="17" name="TextBox 17"/>
            <p:cNvSpPr txBox="1"/>
            <p:nvPr/>
          </p:nvSpPr>
          <p:spPr>
            <a:xfrm>
              <a:off x="174871" y="-47625"/>
              <a:ext cx="5433234" cy="5763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680"/>
                </a:lnSpc>
                <a:spcBef>
                  <a:spcPct val="0"/>
                </a:spcBef>
              </a:pPr>
              <a:r>
                <a:rPr lang="en-US" sz="2628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Термін подання заяви:</a:t>
              </a:r>
            </a:p>
          </p:txBody>
        </p:sp>
        <p:grpSp>
          <p:nvGrpSpPr>
            <p:cNvPr id="18" name="Group 18"/>
            <p:cNvGrpSpPr/>
            <p:nvPr/>
          </p:nvGrpSpPr>
          <p:grpSpPr>
            <a:xfrm rot="-10800000">
              <a:off x="0" y="920465"/>
              <a:ext cx="5608105" cy="4404540"/>
              <a:chOff x="0" y="0"/>
              <a:chExt cx="2324956" cy="1825994"/>
            </a:xfrm>
          </p:grpSpPr>
          <p:sp>
            <p:nvSpPr>
              <p:cNvPr id="19" name="Freeform 19"/>
              <p:cNvSpPr/>
              <p:nvPr/>
            </p:nvSpPr>
            <p:spPr>
              <a:xfrm>
                <a:off x="0" y="0"/>
                <a:ext cx="2324957" cy="1825994"/>
              </a:xfrm>
              <a:custGeom>
                <a:avLst/>
                <a:gdLst/>
                <a:ahLst/>
                <a:cxnLst/>
                <a:rect l="l" t="t" r="r" b="b"/>
                <a:pathLst>
                  <a:path w="2324957" h="1825994">
                    <a:moveTo>
                      <a:pt x="93873" y="0"/>
                    </a:moveTo>
                    <a:lnTo>
                      <a:pt x="2231083" y="0"/>
                    </a:lnTo>
                    <a:cubicBezTo>
                      <a:pt x="2282928" y="0"/>
                      <a:pt x="2324957" y="42028"/>
                      <a:pt x="2324957" y="93873"/>
                    </a:cubicBezTo>
                    <a:lnTo>
                      <a:pt x="2324957" y="1732121"/>
                    </a:lnTo>
                    <a:cubicBezTo>
                      <a:pt x="2324957" y="1783965"/>
                      <a:pt x="2282928" y="1825994"/>
                      <a:pt x="2231083" y="1825994"/>
                    </a:cubicBezTo>
                    <a:lnTo>
                      <a:pt x="93873" y="1825994"/>
                    </a:lnTo>
                    <a:cubicBezTo>
                      <a:pt x="42028" y="1825994"/>
                      <a:pt x="0" y="1783965"/>
                      <a:pt x="0" y="1732121"/>
                    </a:cubicBezTo>
                    <a:lnTo>
                      <a:pt x="0" y="93873"/>
                    </a:lnTo>
                    <a:cubicBezTo>
                      <a:pt x="0" y="42028"/>
                      <a:pt x="42028" y="0"/>
                      <a:pt x="93873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20" name="TextBox 20"/>
              <p:cNvSpPr txBox="1"/>
              <p:nvPr/>
            </p:nvSpPr>
            <p:spPr>
              <a:xfrm>
                <a:off x="0" y="-38100"/>
                <a:ext cx="2324956" cy="1864094"/>
              </a:xfrm>
              <a:prstGeom prst="rect">
                <a:avLst/>
              </a:prstGeom>
            </p:spPr>
            <p:txBody>
              <a:bodyPr lIns="37780" tIns="37780" rIns="37780" bIns="37780" rtlCol="0" anchor="ctr"/>
              <a:lstStyle/>
              <a:p>
                <a:pPr algn="ctr">
                  <a:lnSpc>
                    <a:spcPts val="2659"/>
                  </a:lnSpc>
                </a:pPr>
                <a:endParaRPr dirty="0"/>
              </a:p>
            </p:txBody>
          </p:sp>
        </p:grpSp>
        <p:sp>
          <p:nvSpPr>
            <p:cNvPr id="21" name="TextBox 21"/>
            <p:cNvSpPr txBox="1"/>
            <p:nvPr/>
          </p:nvSpPr>
          <p:spPr>
            <a:xfrm>
              <a:off x="577731" y="1522922"/>
              <a:ext cx="4452643" cy="316152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181"/>
                </a:lnSpc>
                <a:spcBef>
                  <a:spcPct val="0"/>
                </a:spcBef>
              </a:pPr>
              <a:r>
                <a:rPr lang="en-US" sz="2272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Подається до центру зайнятості за місцем провадження діяльності протягом 2 місяців з дня працевлаштування</a:t>
              </a:r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953475" y="5264546"/>
            <a:ext cx="4206079" cy="3993754"/>
            <a:chOff x="0" y="0"/>
            <a:chExt cx="5608105" cy="5325005"/>
          </a:xfrm>
        </p:grpSpPr>
        <p:sp>
          <p:nvSpPr>
            <p:cNvPr id="23" name="TextBox 23"/>
            <p:cNvSpPr txBox="1"/>
            <p:nvPr/>
          </p:nvSpPr>
          <p:spPr>
            <a:xfrm>
              <a:off x="0" y="-47625"/>
              <a:ext cx="5433234" cy="5763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680"/>
                </a:lnSpc>
                <a:spcBef>
                  <a:spcPct val="0"/>
                </a:spcBef>
              </a:pPr>
              <a:r>
                <a:rPr lang="en-US" sz="2628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Тривалість виплат:</a:t>
              </a:r>
            </a:p>
          </p:txBody>
        </p:sp>
        <p:grpSp>
          <p:nvGrpSpPr>
            <p:cNvPr id="24" name="Group 24"/>
            <p:cNvGrpSpPr/>
            <p:nvPr/>
          </p:nvGrpSpPr>
          <p:grpSpPr>
            <a:xfrm rot="-10800000">
              <a:off x="0" y="920465"/>
              <a:ext cx="5608105" cy="4404540"/>
              <a:chOff x="0" y="0"/>
              <a:chExt cx="2324956" cy="1825994"/>
            </a:xfrm>
          </p:grpSpPr>
          <p:sp>
            <p:nvSpPr>
              <p:cNvPr id="25" name="Freeform 25"/>
              <p:cNvSpPr/>
              <p:nvPr/>
            </p:nvSpPr>
            <p:spPr>
              <a:xfrm>
                <a:off x="0" y="0"/>
                <a:ext cx="2324957" cy="1825994"/>
              </a:xfrm>
              <a:custGeom>
                <a:avLst/>
                <a:gdLst/>
                <a:ahLst/>
                <a:cxnLst/>
                <a:rect l="l" t="t" r="r" b="b"/>
                <a:pathLst>
                  <a:path w="2324957" h="1825994">
                    <a:moveTo>
                      <a:pt x="93873" y="0"/>
                    </a:moveTo>
                    <a:lnTo>
                      <a:pt x="2231083" y="0"/>
                    </a:lnTo>
                    <a:cubicBezTo>
                      <a:pt x="2282928" y="0"/>
                      <a:pt x="2324957" y="42028"/>
                      <a:pt x="2324957" y="93873"/>
                    </a:cubicBezTo>
                    <a:lnTo>
                      <a:pt x="2324957" y="1732121"/>
                    </a:lnTo>
                    <a:cubicBezTo>
                      <a:pt x="2324957" y="1783965"/>
                      <a:pt x="2282928" y="1825994"/>
                      <a:pt x="2231083" y="1825994"/>
                    </a:cubicBezTo>
                    <a:lnTo>
                      <a:pt x="93873" y="1825994"/>
                    </a:lnTo>
                    <a:cubicBezTo>
                      <a:pt x="42028" y="1825994"/>
                      <a:pt x="0" y="1783965"/>
                      <a:pt x="0" y="1732121"/>
                    </a:cubicBezTo>
                    <a:lnTo>
                      <a:pt x="0" y="93873"/>
                    </a:lnTo>
                    <a:cubicBezTo>
                      <a:pt x="0" y="42028"/>
                      <a:pt x="42028" y="0"/>
                      <a:pt x="93873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26" name="TextBox 26"/>
              <p:cNvSpPr txBox="1"/>
              <p:nvPr/>
            </p:nvSpPr>
            <p:spPr>
              <a:xfrm>
                <a:off x="0" y="-38100"/>
                <a:ext cx="2324956" cy="1864094"/>
              </a:xfrm>
              <a:prstGeom prst="rect">
                <a:avLst/>
              </a:prstGeom>
            </p:spPr>
            <p:txBody>
              <a:bodyPr lIns="37780" tIns="37780" rIns="37780" bIns="37780" rtlCol="0" anchor="ctr"/>
              <a:lstStyle/>
              <a:p>
                <a:pPr algn="ctr">
                  <a:lnSpc>
                    <a:spcPts val="2659"/>
                  </a:lnSpc>
                </a:pPr>
                <a:endParaRPr dirty="0"/>
              </a:p>
            </p:txBody>
          </p:sp>
        </p:grpSp>
        <p:sp>
          <p:nvSpPr>
            <p:cNvPr id="27" name="TextBox 27"/>
            <p:cNvSpPr txBox="1"/>
            <p:nvPr/>
          </p:nvSpPr>
          <p:spPr>
            <a:xfrm>
              <a:off x="577731" y="2329861"/>
              <a:ext cx="4452643" cy="154764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181"/>
                </a:lnSpc>
                <a:spcBef>
                  <a:spcPct val="0"/>
                </a:spcBef>
              </a:pPr>
              <a:r>
                <a:rPr lang="en-US" sz="2272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12 місяців протягом 2 років за кожен непарний місяць</a:t>
              </a:r>
            </a:p>
          </p:txBody>
        </p:sp>
      </p:grpSp>
      <p:sp>
        <p:nvSpPr>
          <p:cNvPr id="28" name="Freeform 28"/>
          <p:cNvSpPr/>
          <p:nvPr/>
        </p:nvSpPr>
        <p:spPr>
          <a:xfrm>
            <a:off x="17560832" y="9543133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69"/>
                </a:lnTo>
                <a:lnTo>
                  <a:pt x="0" y="6102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29" name="Freeform 29"/>
          <p:cNvSpPr/>
          <p:nvPr/>
        </p:nvSpPr>
        <p:spPr>
          <a:xfrm>
            <a:off x="16078200" y="8877300"/>
            <a:ext cx="1590063" cy="1590063"/>
          </a:xfrm>
          <a:custGeom>
            <a:avLst/>
            <a:gdLst/>
            <a:ahLst/>
            <a:cxnLst/>
            <a:rect l="l" t="t" r="r" b="b"/>
            <a:pathLst>
              <a:path w="1590063" h="1590063">
                <a:moveTo>
                  <a:pt x="0" y="0"/>
                </a:moveTo>
                <a:lnTo>
                  <a:pt x="1590063" y="0"/>
                </a:lnTo>
                <a:lnTo>
                  <a:pt x="1590063" y="1590063"/>
                </a:lnTo>
                <a:lnTo>
                  <a:pt x="0" y="159006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1279" r="-11279"/>
            </a:stretch>
          </a:blipFill>
        </p:spPr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10800000">
            <a:off x="8599038" y="4809565"/>
            <a:ext cx="9173330" cy="3859288"/>
            <a:chOff x="0" y="0"/>
            <a:chExt cx="4127994" cy="173667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127994" cy="1736678"/>
            </a:xfrm>
            <a:custGeom>
              <a:avLst/>
              <a:gdLst/>
              <a:ahLst/>
              <a:cxnLst/>
              <a:rect l="l" t="t" r="r" b="b"/>
              <a:pathLst>
                <a:path w="4127994" h="1736678">
                  <a:moveTo>
                    <a:pt x="43042" y="0"/>
                  </a:moveTo>
                  <a:lnTo>
                    <a:pt x="4084952" y="0"/>
                  </a:lnTo>
                  <a:cubicBezTo>
                    <a:pt x="4108724" y="0"/>
                    <a:pt x="4127994" y="19271"/>
                    <a:pt x="4127994" y="43042"/>
                  </a:cubicBezTo>
                  <a:lnTo>
                    <a:pt x="4127994" y="1693636"/>
                  </a:lnTo>
                  <a:cubicBezTo>
                    <a:pt x="4127994" y="1717407"/>
                    <a:pt x="4108724" y="1736678"/>
                    <a:pt x="4084952" y="1736678"/>
                  </a:cubicBezTo>
                  <a:lnTo>
                    <a:pt x="43042" y="1736678"/>
                  </a:lnTo>
                  <a:cubicBezTo>
                    <a:pt x="31627" y="1736678"/>
                    <a:pt x="20679" y="1732143"/>
                    <a:pt x="12607" y="1724071"/>
                  </a:cubicBezTo>
                  <a:cubicBezTo>
                    <a:pt x="4535" y="1715999"/>
                    <a:pt x="0" y="1705051"/>
                    <a:pt x="0" y="1693636"/>
                  </a:cubicBezTo>
                  <a:lnTo>
                    <a:pt x="0" y="43042"/>
                  </a:lnTo>
                  <a:cubicBezTo>
                    <a:pt x="0" y="31627"/>
                    <a:pt x="4535" y="20679"/>
                    <a:pt x="12607" y="12607"/>
                  </a:cubicBezTo>
                  <a:cubicBezTo>
                    <a:pt x="20679" y="4535"/>
                    <a:pt x="31627" y="0"/>
                    <a:pt x="43042" y="0"/>
                  </a:cubicBezTo>
                  <a:close/>
                </a:path>
              </a:pathLst>
            </a:custGeom>
            <a:solidFill>
              <a:srgbClr val="ECF2F1">
                <a:alpha val="29804"/>
              </a:srgbClr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127994" cy="1774778"/>
            </a:xfrm>
            <a:prstGeom prst="rect">
              <a:avLst/>
            </a:prstGeom>
          </p:spPr>
          <p:txBody>
            <a:bodyPr lIns="46408" tIns="46408" rIns="46408" bIns="46408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8708419" y="4998607"/>
            <a:ext cx="9211908" cy="38639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31801" lvl="1" indent="-215900" algn="l">
              <a:lnSpc>
                <a:spcPts val="2800"/>
              </a:lnSpc>
              <a:buFont typeface="Arial"/>
              <a:buChar char="•"/>
            </a:pPr>
            <a:r>
              <a:rPr lang="en-US" sz="2000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спеціалізовані меблі (крісла з регульованими або фіксованими сидіннями, поручні та бруси, розсувні двері, засоби для їх відчинення/зачинення);</a:t>
            </a:r>
          </a:p>
          <a:p>
            <a:pPr marL="431801" lvl="1" indent="-215900" algn="l">
              <a:lnSpc>
                <a:spcPts val="2800"/>
              </a:lnSpc>
              <a:buFont typeface="Arial"/>
              <a:buChar char="•"/>
            </a:pPr>
            <a:r>
              <a:rPr lang="en-US" sz="2000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транспортери для піднімання сходами з електроприводом;</a:t>
            </a:r>
          </a:p>
          <a:p>
            <a:pPr marL="431801" lvl="1" indent="-215900" algn="l">
              <a:lnSpc>
                <a:spcPts val="2800"/>
              </a:lnSpc>
              <a:buFont typeface="Arial"/>
              <a:buChar char="•"/>
            </a:pPr>
            <a:r>
              <a:rPr lang="en-US" sz="2000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підйомні платформ для робочих місць;</a:t>
            </a:r>
          </a:p>
          <a:p>
            <a:pPr marL="431801" lvl="1" indent="-215900" algn="l">
              <a:lnSpc>
                <a:spcPts val="2800"/>
              </a:lnSpc>
              <a:buFont typeface="Arial"/>
              <a:buChar char="•"/>
            </a:pPr>
            <a:r>
              <a:rPr lang="en-US" sz="2000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технічні засоби, які забезпечують переклад з/на українську жестову мову як оф-лайн, так і он-лайн;</a:t>
            </a:r>
          </a:p>
          <a:p>
            <a:pPr marL="431801" lvl="1" indent="-215900" algn="l">
              <a:lnSpc>
                <a:spcPts val="2800"/>
              </a:lnSpc>
              <a:buFont typeface="Arial"/>
              <a:buChar char="•"/>
            </a:pPr>
            <a:r>
              <a:rPr lang="en-US" sz="2000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брайлівські клавіатури та портативні пристрої;</a:t>
            </a:r>
          </a:p>
          <a:p>
            <a:pPr marL="431801" lvl="1" indent="-215900" algn="l">
              <a:lnSpc>
                <a:spcPts val="2800"/>
              </a:lnSpc>
              <a:buFont typeface="Arial"/>
              <a:buChar char="•"/>
            </a:pPr>
            <a:r>
              <a:rPr lang="en-US" sz="2000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допоміжні засоби для відтворення звуку та забезпечення здатності чути і бачити, тощо.</a:t>
            </a:r>
          </a:p>
          <a:p>
            <a:pPr algn="l">
              <a:lnSpc>
                <a:spcPts val="2800"/>
              </a:lnSpc>
            </a:pPr>
            <a:r>
              <a:rPr lang="en-US" sz="2000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 </a:t>
            </a:r>
          </a:p>
        </p:txBody>
      </p:sp>
      <p:grpSp>
        <p:nvGrpSpPr>
          <p:cNvPr id="6" name="Group 6"/>
          <p:cNvGrpSpPr/>
          <p:nvPr/>
        </p:nvGrpSpPr>
        <p:grpSpPr>
          <a:xfrm>
            <a:off x="231996" y="194050"/>
            <a:ext cx="17688330" cy="1922272"/>
            <a:chOff x="0" y="0"/>
            <a:chExt cx="23584440" cy="2563030"/>
          </a:xfrm>
        </p:grpSpPr>
        <p:grpSp>
          <p:nvGrpSpPr>
            <p:cNvPr id="7" name="Group 7"/>
            <p:cNvGrpSpPr/>
            <p:nvPr/>
          </p:nvGrpSpPr>
          <p:grpSpPr>
            <a:xfrm rot="-10800000">
              <a:off x="0" y="0"/>
              <a:ext cx="23177594" cy="1196491"/>
              <a:chOff x="0" y="0"/>
              <a:chExt cx="4080643" cy="210654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0" y="0"/>
                <a:ext cx="4080643" cy="210654"/>
              </a:xfrm>
              <a:custGeom>
                <a:avLst/>
                <a:gdLst/>
                <a:ahLst/>
                <a:cxnLst/>
                <a:rect l="l" t="t" r="r" b="b"/>
                <a:pathLst>
                  <a:path w="4080643" h="210654">
                    <a:moveTo>
                      <a:pt x="22714" y="0"/>
                    </a:moveTo>
                    <a:lnTo>
                      <a:pt x="4057929" y="0"/>
                    </a:lnTo>
                    <a:cubicBezTo>
                      <a:pt x="4070474" y="0"/>
                      <a:pt x="4080643" y="10169"/>
                      <a:pt x="4080643" y="22714"/>
                    </a:cubicBezTo>
                    <a:lnTo>
                      <a:pt x="4080643" y="187940"/>
                    </a:lnTo>
                    <a:cubicBezTo>
                      <a:pt x="4080643" y="200485"/>
                      <a:pt x="4070474" y="210654"/>
                      <a:pt x="4057929" y="210654"/>
                    </a:cubicBezTo>
                    <a:lnTo>
                      <a:pt x="22714" y="210654"/>
                    </a:lnTo>
                    <a:cubicBezTo>
                      <a:pt x="10169" y="210654"/>
                      <a:pt x="0" y="200485"/>
                      <a:pt x="0" y="187940"/>
                    </a:cubicBezTo>
                    <a:lnTo>
                      <a:pt x="0" y="22714"/>
                    </a:lnTo>
                    <a:cubicBezTo>
                      <a:pt x="0" y="10169"/>
                      <a:pt x="10169" y="0"/>
                      <a:pt x="22714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9" name="TextBox 9"/>
              <p:cNvSpPr txBox="1"/>
              <p:nvPr/>
            </p:nvSpPr>
            <p:spPr>
              <a:xfrm>
                <a:off x="0" y="-38100"/>
                <a:ext cx="4080643" cy="248754"/>
              </a:xfrm>
              <a:prstGeom prst="rect">
                <a:avLst/>
              </a:prstGeom>
            </p:spPr>
            <p:txBody>
              <a:bodyPr lIns="88962" tIns="88962" rIns="88962" bIns="88962" rtlCol="0" anchor="ctr"/>
              <a:lstStyle/>
              <a:p>
                <a:pPr algn="ctr">
                  <a:lnSpc>
                    <a:spcPts val="2660"/>
                  </a:lnSpc>
                </a:pPr>
                <a:endParaRPr dirty="0"/>
              </a:p>
            </p:txBody>
          </p:sp>
        </p:grpSp>
        <p:grpSp>
          <p:nvGrpSpPr>
            <p:cNvPr id="10" name="Group 10"/>
            <p:cNvGrpSpPr/>
            <p:nvPr/>
          </p:nvGrpSpPr>
          <p:grpSpPr>
            <a:xfrm rot="-10800000">
              <a:off x="0" y="1345474"/>
              <a:ext cx="21076151" cy="1190671"/>
              <a:chOff x="0" y="0"/>
              <a:chExt cx="3710663" cy="209629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3710663" cy="209629"/>
              </a:xfrm>
              <a:custGeom>
                <a:avLst/>
                <a:gdLst/>
                <a:ahLst/>
                <a:cxnLst/>
                <a:rect l="l" t="t" r="r" b="b"/>
                <a:pathLst>
                  <a:path w="3710663" h="209629">
                    <a:moveTo>
                      <a:pt x="24978" y="0"/>
                    </a:moveTo>
                    <a:lnTo>
                      <a:pt x="3685685" y="0"/>
                    </a:lnTo>
                    <a:cubicBezTo>
                      <a:pt x="3692310" y="0"/>
                      <a:pt x="3698663" y="2632"/>
                      <a:pt x="3703348" y="7316"/>
                    </a:cubicBezTo>
                    <a:cubicBezTo>
                      <a:pt x="3708032" y="12000"/>
                      <a:pt x="3710663" y="18354"/>
                      <a:pt x="3710663" y="24978"/>
                    </a:cubicBezTo>
                    <a:lnTo>
                      <a:pt x="3710663" y="184651"/>
                    </a:lnTo>
                    <a:cubicBezTo>
                      <a:pt x="3710663" y="191276"/>
                      <a:pt x="3708032" y="197629"/>
                      <a:pt x="3703348" y="202313"/>
                    </a:cubicBezTo>
                    <a:cubicBezTo>
                      <a:pt x="3698663" y="206998"/>
                      <a:pt x="3692310" y="209629"/>
                      <a:pt x="3685685" y="209629"/>
                    </a:cubicBezTo>
                    <a:lnTo>
                      <a:pt x="24978" y="209629"/>
                    </a:lnTo>
                    <a:cubicBezTo>
                      <a:pt x="18354" y="209629"/>
                      <a:pt x="12000" y="206998"/>
                      <a:pt x="7316" y="202313"/>
                    </a:cubicBezTo>
                    <a:cubicBezTo>
                      <a:pt x="2632" y="197629"/>
                      <a:pt x="0" y="191276"/>
                      <a:pt x="0" y="184651"/>
                    </a:cubicBezTo>
                    <a:lnTo>
                      <a:pt x="0" y="24978"/>
                    </a:lnTo>
                    <a:cubicBezTo>
                      <a:pt x="0" y="18354"/>
                      <a:pt x="2632" y="12000"/>
                      <a:pt x="7316" y="7316"/>
                    </a:cubicBezTo>
                    <a:cubicBezTo>
                      <a:pt x="12000" y="2632"/>
                      <a:pt x="18354" y="0"/>
                      <a:pt x="24978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12" name="TextBox 12"/>
              <p:cNvSpPr txBox="1"/>
              <p:nvPr/>
            </p:nvSpPr>
            <p:spPr>
              <a:xfrm>
                <a:off x="0" y="-38100"/>
                <a:ext cx="3710663" cy="247729"/>
              </a:xfrm>
              <a:prstGeom prst="rect">
                <a:avLst/>
              </a:prstGeom>
            </p:spPr>
            <p:txBody>
              <a:bodyPr lIns="88962" tIns="88962" rIns="88962" bIns="88962" rtlCol="0" anchor="ctr"/>
              <a:lstStyle/>
              <a:p>
                <a:pPr algn="ctr">
                  <a:lnSpc>
                    <a:spcPts val="2660"/>
                  </a:lnSpc>
                </a:pPr>
                <a:endParaRPr dirty="0"/>
              </a:p>
            </p:txBody>
          </p:sp>
        </p:grpSp>
        <p:sp>
          <p:nvSpPr>
            <p:cNvPr id="13" name="TextBox 13"/>
            <p:cNvSpPr txBox="1"/>
            <p:nvPr/>
          </p:nvSpPr>
          <p:spPr>
            <a:xfrm>
              <a:off x="180902" y="-74067"/>
              <a:ext cx="23403538" cy="263709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8054"/>
                </a:lnSpc>
              </a:pPr>
              <a:r>
                <a:rPr lang="en-US" sz="5753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КОМПЕНСАЦІЯ ВИТРАТ ЗА ОБЛАШТУВАННЯ РОБОЧИХ МІСЦЬ ОСІБ З ІНВАЛІДНІСТЮ</a:t>
              </a: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732803" y="3437959"/>
            <a:ext cx="6345622" cy="1224940"/>
            <a:chOff x="0" y="0"/>
            <a:chExt cx="2553987" cy="493014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553987" cy="493014"/>
            </a:xfrm>
            <a:custGeom>
              <a:avLst/>
              <a:gdLst/>
              <a:ahLst/>
              <a:cxnLst/>
              <a:rect l="l" t="t" r="r" b="b"/>
              <a:pathLst>
                <a:path w="2553987" h="493014">
                  <a:moveTo>
                    <a:pt x="2350787" y="0"/>
                  </a:moveTo>
                  <a:cubicBezTo>
                    <a:pt x="2463011" y="0"/>
                    <a:pt x="2553987" y="110365"/>
                    <a:pt x="2553987" y="246507"/>
                  </a:cubicBezTo>
                  <a:cubicBezTo>
                    <a:pt x="2553987" y="382649"/>
                    <a:pt x="2463011" y="493014"/>
                    <a:pt x="2350787" y="493014"/>
                  </a:cubicBezTo>
                  <a:lnTo>
                    <a:pt x="203200" y="493014"/>
                  </a:lnTo>
                  <a:cubicBezTo>
                    <a:pt x="90976" y="493014"/>
                    <a:pt x="0" y="382649"/>
                    <a:pt x="0" y="246507"/>
                  </a:cubicBezTo>
                  <a:cubicBezTo>
                    <a:pt x="0" y="1103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ECF2F1">
                <a:alpha val="82745"/>
              </a:srgbClr>
            </a:solidFill>
          </p:spPr>
        </p:sp>
        <p:sp>
          <p:nvSpPr>
            <p:cNvPr id="16" name="TextBox 16"/>
            <p:cNvSpPr txBox="1"/>
            <p:nvPr/>
          </p:nvSpPr>
          <p:spPr>
            <a:xfrm>
              <a:off x="0" y="-47625"/>
              <a:ext cx="2553987" cy="540639"/>
            </a:xfrm>
            <a:prstGeom prst="rect">
              <a:avLst/>
            </a:prstGeom>
          </p:spPr>
          <p:txBody>
            <a:bodyPr lIns="54627" tIns="54627" rIns="54627" bIns="54627" rtlCol="0" anchor="ctr"/>
            <a:lstStyle/>
            <a:p>
              <a:pPr algn="ctr">
                <a:lnSpc>
                  <a:spcPts val="4199"/>
                </a:lnSpc>
              </a:pPr>
              <a:r>
                <a:rPr lang="en-US" sz="2999" b="1" dirty="0">
                  <a:solidFill>
                    <a:srgbClr val="1C2C5E">
                      <a:alpha val="82745"/>
                    </a:srgbClr>
                  </a:solidFill>
                  <a:latin typeface="Garet Bold"/>
                  <a:ea typeface="Garet Bold"/>
                  <a:cs typeface="Garet Bold"/>
                  <a:sym typeface="Garet Bold"/>
                </a:rPr>
                <a:t>у разі працевлаштування особи з інвалідністю I групи</a:t>
              </a:r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732803" y="6126739"/>
            <a:ext cx="6345622" cy="1224940"/>
            <a:chOff x="0" y="0"/>
            <a:chExt cx="2553987" cy="493014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2553987" cy="493014"/>
            </a:xfrm>
            <a:custGeom>
              <a:avLst/>
              <a:gdLst/>
              <a:ahLst/>
              <a:cxnLst/>
              <a:rect l="l" t="t" r="r" b="b"/>
              <a:pathLst>
                <a:path w="2553987" h="493014">
                  <a:moveTo>
                    <a:pt x="2350787" y="0"/>
                  </a:moveTo>
                  <a:cubicBezTo>
                    <a:pt x="2463011" y="0"/>
                    <a:pt x="2553987" y="110365"/>
                    <a:pt x="2553987" y="246507"/>
                  </a:cubicBezTo>
                  <a:cubicBezTo>
                    <a:pt x="2553987" y="382649"/>
                    <a:pt x="2463011" y="493014"/>
                    <a:pt x="2350787" y="493014"/>
                  </a:cubicBezTo>
                  <a:lnTo>
                    <a:pt x="203200" y="493014"/>
                  </a:lnTo>
                  <a:cubicBezTo>
                    <a:pt x="90976" y="493014"/>
                    <a:pt x="0" y="382649"/>
                    <a:pt x="0" y="246507"/>
                  </a:cubicBezTo>
                  <a:cubicBezTo>
                    <a:pt x="0" y="1103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ECF2F1">
                <a:alpha val="82745"/>
              </a:srgbClr>
            </a:solidFill>
          </p:spPr>
        </p:sp>
        <p:sp>
          <p:nvSpPr>
            <p:cNvPr id="19" name="TextBox 19"/>
            <p:cNvSpPr txBox="1"/>
            <p:nvPr/>
          </p:nvSpPr>
          <p:spPr>
            <a:xfrm>
              <a:off x="0" y="-47625"/>
              <a:ext cx="2553987" cy="540639"/>
            </a:xfrm>
            <a:prstGeom prst="rect">
              <a:avLst/>
            </a:prstGeom>
          </p:spPr>
          <p:txBody>
            <a:bodyPr lIns="54627" tIns="54627" rIns="54627" bIns="54627" rtlCol="0" anchor="ctr"/>
            <a:lstStyle/>
            <a:p>
              <a:pPr algn="ctr">
                <a:lnSpc>
                  <a:spcPts val="4199"/>
                </a:lnSpc>
              </a:pPr>
              <a:r>
                <a:rPr lang="en-US" sz="2999" b="1" dirty="0">
                  <a:solidFill>
                    <a:srgbClr val="1C2C5E">
                      <a:alpha val="82745"/>
                    </a:srgbClr>
                  </a:solidFill>
                  <a:latin typeface="Garet Bold"/>
                  <a:ea typeface="Garet Bold"/>
                  <a:cs typeface="Garet Bold"/>
                  <a:sym typeface="Garet Bold"/>
                </a:rPr>
                <a:t>у разі працевлаштування особи з інвалідністю II групи</a:t>
              </a:r>
            </a:p>
          </p:txBody>
        </p:sp>
      </p:grpSp>
      <p:sp>
        <p:nvSpPr>
          <p:cNvPr id="20" name="TextBox 20"/>
          <p:cNvSpPr txBox="1"/>
          <p:nvPr/>
        </p:nvSpPr>
        <p:spPr>
          <a:xfrm>
            <a:off x="2084218" y="4958952"/>
            <a:ext cx="3642791" cy="7345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15"/>
              </a:lnSpc>
            </a:pPr>
            <a:r>
              <a:rPr lang="en-US" sz="1945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15 мінімальних зарплат </a:t>
            </a:r>
          </a:p>
          <a:p>
            <a:pPr marL="0" lvl="0" indent="0" algn="ctr">
              <a:lnSpc>
                <a:spcPts val="3015"/>
              </a:lnSpc>
            </a:pPr>
            <a:r>
              <a:rPr lang="en-US" sz="1945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(наразі до 120 000 тис. грн)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2046297" y="7420871"/>
            <a:ext cx="3718633" cy="7419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22"/>
              </a:lnSpc>
            </a:pPr>
            <a:r>
              <a:rPr lang="en-US" sz="1950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10 мінімальних зарплат </a:t>
            </a:r>
          </a:p>
          <a:p>
            <a:pPr marL="0" lvl="0" indent="0" algn="ctr">
              <a:lnSpc>
                <a:spcPts val="3022"/>
              </a:lnSpc>
            </a:pPr>
            <a:r>
              <a:rPr lang="en-US" sz="1950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(наразі до 80 000 грн)</a:t>
            </a:r>
          </a:p>
        </p:txBody>
      </p:sp>
      <p:grpSp>
        <p:nvGrpSpPr>
          <p:cNvPr id="22" name="Group 22"/>
          <p:cNvGrpSpPr/>
          <p:nvPr/>
        </p:nvGrpSpPr>
        <p:grpSpPr>
          <a:xfrm>
            <a:off x="369238" y="8862581"/>
            <a:ext cx="7426091" cy="1075455"/>
            <a:chOff x="0" y="0"/>
            <a:chExt cx="9901454" cy="1433940"/>
          </a:xfrm>
        </p:grpSpPr>
        <p:sp>
          <p:nvSpPr>
            <p:cNvPr id="23" name="TextBox 23"/>
            <p:cNvSpPr txBox="1"/>
            <p:nvPr/>
          </p:nvSpPr>
          <p:spPr>
            <a:xfrm>
              <a:off x="0" y="-38100"/>
              <a:ext cx="5433234" cy="4402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800"/>
                </a:lnSpc>
                <a:spcBef>
                  <a:spcPct val="0"/>
                </a:spcBef>
              </a:pPr>
              <a:r>
                <a:rPr lang="en-US" sz="2000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Термін подання заяви:</a:t>
              </a:r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0" y="580712"/>
              <a:ext cx="9901454" cy="85322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659"/>
                </a:lnSpc>
                <a:spcBef>
                  <a:spcPct val="0"/>
                </a:spcBef>
              </a:pPr>
              <a:r>
                <a:rPr lang="en-US" sz="1899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Протягом 180 днів з дати працевлаштування/виходу на роботу особи з інвалідністю, державної реєстрації ФОП</a:t>
              </a:r>
            </a:p>
          </p:txBody>
        </p:sp>
      </p:grpSp>
      <p:sp>
        <p:nvSpPr>
          <p:cNvPr id="25" name="Freeform 25"/>
          <p:cNvSpPr/>
          <p:nvPr/>
        </p:nvSpPr>
        <p:spPr>
          <a:xfrm>
            <a:off x="17615192" y="9560943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70"/>
                </a:lnTo>
                <a:lnTo>
                  <a:pt x="0" y="61027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26" name="Freeform 26"/>
          <p:cNvSpPr/>
          <p:nvPr/>
        </p:nvSpPr>
        <p:spPr>
          <a:xfrm>
            <a:off x="16118771" y="8919247"/>
            <a:ext cx="1590063" cy="1590063"/>
          </a:xfrm>
          <a:custGeom>
            <a:avLst/>
            <a:gdLst/>
            <a:ahLst/>
            <a:cxnLst/>
            <a:rect l="l" t="t" r="r" b="b"/>
            <a:pathLst>
              <a:path w="1590063" h="1590063">
                <a:moveTo>
                  <a:pt x="0" y="0"/>
                </a:moveTo>
                <a:lnTo>
                  <a:pt x="1590063" y="0"/>
                </a:lnTo>
                <a:lnTo>
                  <a:pt x="1590063" y="1590063"/>
                </a:lnTo>
                <a:lnTo>
                  <a:pt x="0" y="159006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1279" r="-11279"/>
            </a:stretch>
          </a:blipFill>
        </p:spPr>
      </p:sp>
      <p:sp>
        <p:nvSpPr>
          <p:cNvPr id="27" name="TextBox 27"/>
          <p:cNvSpPr txBox="1"/>
          <p:nvPr/>
        </p:nvSpPr>
        <p:spPr>
          <a:xfrm>
            <a:off x="8708419" y="3427464"/>
            <a:ext cx="8420178" cy="1047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sz="3000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Перелік допоміжних засобів, за які надається компенсація*:</a:t>
            </a:r>
          </a:p>
        </p:txBody>
      </p:sp>
      <p:grpSp>
        <p:nvGrpSpPr>
          <p:cNvPr id="28" name="Group 28"/>
          <p:cNvGrpSpPr/>
          <p:nvPr/>
        </p:nvGrpSpPr>
        <p:grpSpPr>
          <a:xfrm rot="-10800000">
            <a:off x="8599038" y="3418591"/>
            <a:ext cx="8638939" cy="1244308"/>
            <a:chOff x="0" y="0"/>
            <a:chExt cx="3887519" cy="559938"/>
          </a:xfrm>
        </p:grpSpPr>
        <p:sp>
          <p:nvSpPr>
            <p:cNvPr id="29" name="Freeform 29"/>
            <p:cNvSpPr/>
            <p:nvPr/>
          </p:nvSpPr>
          <p:spPr>
            <a:xfrm>
              <a:off x="0" y="0"/>
              <a:ext cx="3887519" cy="559938"/>
            </a:xfrm>
            <a:custGeom>
              <a:avLst/>
              <a:gdLst/>
              <a:ahLst/>
              <a:cxnLst/>
              <a:rect l="l" t="t" r="r" b="b"/>
              <a:pathLst>
                <a:path w="3887519" h="559938">
                  <a:moveTo>
                    <a:pt x="45704" y="0"/>
                  </a:moveTo>
                  <a:lnTo>
                    <a:pt x="3841814" y="0"/>
                  </a:lnTo>
                  <a:cubicBezTo>
                    <a:pt x="3867056" y="0"/>
                    <a:pt x="3887519" y="20463"/>
                    <a:pt x="3887519" y="45704"/>
                  </a:cubicBezTo>
                  <a:lnTo>
                    <a:pt x="3887519" y="514234"/>
                  </a:lnTo>
                  <a:cubicBezTo>
                    <a:pt x="3887519" y="539476"/>
                    <a:pt x="3867056" y="559938"/>
                    <a:pt x="3841814" y="559938"/>
                  </a:cubicBezTo>
                  <a:lnTo>
                    <a:pt x="45704" y="559938"/>
                  </a:lnTo>
                  <a:cubicBezTo>
                    <a:pt x="33583" y="559938"/>
                    <a:pt x="21958" y="555123"/>
                    <a:pt x="13387" y="546552"/>
                  </a:cubicBezTo>
                  <a:cubicBezTo>
                    <a:pt x="4815" y="537980"/>
                    <a:pt x="0" y="526355"/>
                    <a:pt x="0" y="514234"/>
                  </a:cubicBezTo>
                  <a:lnTo>
                    <a:pt x="0" y="45704"/>
                  </a:lnTo>
                  <a:cubicBezTo>
                    <a:pt x="0" y="20463"/>
                    <a:pt x="20463" y="0"/>
                    <a:pt x="45704" y="0"/>
                  </a:cubicBezTo>
                  <a:close/>
                </a:path>
              </a:pathLst>
            </a:custGeom>
            <a:solidFill>
              <a:srgbClr val="ECF2F1">
                <a:alpha val="29804"/>
              </a:srgbClr>
            </a:solidFill>
          </p:spPr>
        </p:sp>
        <p:sp>
          <p:nvSpPr>
            <p:cNvPr id="30" name="TextBox 30"/>
            <p:cNvSpPr txBox="1"/>
            <p:nvPr/>
          </p:nvSpPr>
          <p:spPr>
            <a:xfrm>
              <a:off x="0" y="-38100"/>
              <a:ext cx="3887519" cy="598038"/>
            </a:xfrm>
            <a:prstGeom prst="rect">
              <a:avLst/>
            </a:prstGeom>
          </p:spPr>
          <p:txBody>
            <a:bodyPr lIns="46408" tIns="46408" rIns="46408" bIns="46408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31" name="TextBox 31"/>
          <p:cNvSpPr txBox="1"/>
          <p:nvPr/>
        </p:nvSpPr>
        <p:spPr>
          <a:xfrm>
            <a:off x="8856111" y="9355353"/>
            <a:ext cx="6996910" cy="5759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380"/>
              </a:lnSpc>
              <a:spcBef>
                <a:spcPct val="0"/>
              </a:spcBef>
            </a:pPr>
            <a:r>
              <a:rPr lang="en-US" sz="1700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*Компенсація надається за вже придбані допоміжні засоби для облаштування робочого місця особи з інвалідністю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369238" y="2143494"/>
            <a:ext cx="14780121" cy="13843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  <a:spcBef>
                <a:spcPct val="0"/>
              </a:spcBef>
            </a:pPr>
            <a:r>
              <a:rPr lang="en-US" sz="2000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Хто може отримати? </a:t>
            </a:r>
          </a:p>
          <a:p>
            <a:pPr algn="l">
              <a:lnSpc>
                <a:spcPts val="2660"/>
              </a:lnSpc>
              <a:spcBef>
                <a:spcPct val="0"/>
              </a:spcBef>
            </a:pPr>
            <a:r>
              <a:rPr lang="en-US" b="1" dirty="0">
                <a:solidFill>
                  <a:srgbClr val="FDFDFC"/>
                </a:solidFill>
                <a:latin typeface="Garet" panose="020B0604020202020204" charset="-52"/>
                <a:ea typeface="Garet"/>
                <a:cs typeface="Garet"/>
                <a:sym typeface="Garet"/>
              </a:rPr>
              <a:t>Роботодавці (за облаштування робочих місць для працівників з інвалідністю І або ІІ групи);</a:t>
            </a:r>
          </a:p>
          <a:p>
            <a:pPr algn="l">
              <a:lnSpc>
                <a:spcPts val="2660"/>
              </a:lnSpc>
              <a:spcBef>
                <a:spcPct val="0"/>
              </a:spcBef>
            </a:pPr>
            <a:r>
              <a:rPr lang="en-US" b="1" dirty="0">
                <a:solidFill>
                  <a:srgbClr val="FDFDFC"/>
                </a:solidFill>
                <a:latin typeface="Garet" panose="020B0604020202020204" charset="-52"/>
                <a:ea typeface="Garet"/>
                <a:cs typeface="Garet"/>
                <a:sym typeface="Garet"/>
              </a:rPr>
              <a:t>ФОП та особи, що займаються незалежною професійною діяльністю, які самі є особами з інвалідністю І або ІІ групи</a:t>
            </a:r>
            <a:r>
              <a:rPr lang="en-US" b="1" dirty="0">
                <a:solidFill>
                  <a:srgbClr val="FDFDFC"/>
                </a:solidFill>
                <a:latin typeface="Garet" panose="020B0604020202020204" charset="-52"/>
                <a:ea typeface="Garet Bold"/>
                <a:cs typeface="Garet Bold"/>
                <a:sym typeface="Garet Bold"/>
              </a:rPr>
              <a:t>.</a:t>
            </a:r>
          </a:p>
          <a:p>
            <a:pPr algn="l">
              <a:lnSpc>
                <a:spcPts val="2660"/>
              </a:lnSpc>
              <a:spcBef>
                <a:spcPct val="0"/>
              </a:spcBef>
            </a:pPr>
            <a:endParaRPr lang="en-US" sz="1900" b="1" dirty="0">
              <a:solidFill>
                <a:srgbClr val="FDFDFC"/>
              </a:solidFill>
              <a:latin typeface="Garet Bold"/>
              <a:ea typeface="Garet Bold"/>
              <a:cs typeface="Garet Bold"/>
              <a:sym typeface="Garet Bold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87470" y="2362204"/>
            <a:ext cx="16913060" cy="51454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463"/>
              </a:lnSpc>
            </a:pPr>
            <a:r>
              <a:rPr lang="en-US" sz="11707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ПРОФЕСІЙНЕ НАВЧАННЯ, ВАУЧЕРИ НА НАВЧАННЯ</a:t>
            </a:r>
          </a:p>
        </p:txBody>
      </p:sp>
      <p:sp>
        <p:nvSpPr>
          <p:cNvPr id="3" name="Freeform 3"/>
          <p:cNvSpPr/>
          <p:nvPr/>
        </p:nvSpPr>
        <p:spPr>
          <a:xfrm>
            <a:off x="17600530" y="9567679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69"/>
                </a:lnTo>
                <a:lnTo>
                  <a:pt x="0" y="6102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16078200" y="8877300"/>
            <a:ext cx="1590063" cy="1590063"/>
          </a:xfrm>
          <a:custGeom>
            <a:avLst/>
            <a:gdLst/>
            <a:ahLst/>
            <a:cxnLst/>
            <a:rect l="l" t="t" r="r" b="b"/>
            <a:pathLst>
              <a:path w="1590063" h="1590063">
                <a:moveTo>
                  <a:pt x="0" y="0"/>
                </a:moveTo>
                <a:lnTo>
                  <a:pt x="1590063" y="0"/>
                </a:lnTo>
                <a:lnTo>
                  <a:pt x="1590063" y="1590063"/>
                </a:lnTo>
                <a:lnTo>
                  <a:pt x="0" y="159006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1279" r="-11279"/>
            </a:stretch>
          </a:blipFill>
        </p:spPr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832968" y="224811"/>
            <a:ext cx="16622064" cy="1676341"/>
            <a:chOff x="0" y="0"/>
            <a:chExt cx="4377828" cy="44150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377827" cy="441505"/>
            </a:xfrm>
            <a:custGeom>
              <a:avLst/>
              <a:gdLst/>
              <a:ahLst/>
              <a:cxnLst/>
              <a:rect l="l" t="t" r="r" b="b"/>
              <a:pathLst>
                <a:path w="4377827" h="441505">
                  <a:moveTo>
                    <a:pt x="46576" y="0"/>
                  </a:moveTo>
                  <a:lnTo>
                    <a:pt x="4331251" y="0"/>
                  </a:lnTo>
                  <a:cubicBezTo>
                    <a:pt x="4343604" y="0"/>
                    <a:pt x="4355451" y="4907"/>
                    <a:pt x="4364186" y="13642"/>
                  </a:cubicBezTo>
                  <a:cubicBezTo>
                    <a:pt x="4372920" y="22377"/>
                    <a:pt x="4377827" y="34223"/>
                    <a:pt x="4377827" y="46576"/>
                  </a:cubicBezTo>
                  <a:lnTo>
                    <a:pt x="4377827" y="394929"/>
                  </a:lnTo>
                  <a:cubicBezTo>
                    <a:pt x="4377827" y="407282"/>
                    <a:pt x="4372920" y="419129"/>
                    <a:pt x="4364186" y="427864"/>
                  </a:cubicBezTo>
                  <a:cubicBezTo>
                    <a:pt x="4355451" y="436598"/>
                    <a:pt x="4343604" y="441505"/>
                    <a:pt x="4331251" y="441505"/>
                  </a:cubicBezTo>
                  <a:lnTo>
                    <a:pt x="46576" y="441505"/>
                  </a:lnTo>
                  <a:cubicBezTo>
                    <a:pt x="34223" y="441505"/>
                    <a:pt x="22377" y="436598"/>
                    <a:pt x="13642" y="427864"/>
                  </a:cubicBezTo>
                  <a:cubicBezTo>
                    <a:pt x="4907" y="419129"/>
                    <a:pt x="0" y="407282"/>
                    <a:pt x="0" y="394929"/>
                  </a:cubicBezTo>
                  <a:lnTo>
                    <a:pt x="0" y="46576"/>
                  </a:lnTo>
                  <a:cubicBezTo>
                    <a:pt x="0" y="34223"/>
                    <a:pt x="4907" y="22377"/>
                    <a:pt x="13642" y="13642"/>
                  </a:cubicBezTo>
                  <a:cubicBezTo>
                    <a:pt x="22377" y="4907"/>
                    <a:pt x="34223" y="0"/>
                    <a:pt x="46576" y="0"/>
                  </a:cubicBezTo>
                  <a:close/>
                </a:path>
              </a:pathLst>
            </a:custGeom>
            <a:solidFill>
              <a:srgbClr val="ECF2F1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377828" cy="47960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2480915" y="314721"/>
            <a:ext cx="13648888" cy="13441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0964"/>
              </a:lnSpc>
            </a:pPr>
            <a:r>
              <a:rPr lang="en-US" sz="7831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ПРОФЕСІЙНЕ НАВЧАННЯ</a:t>
            </a:r>
          </a:p>
        </p:txBody>
      </p:sp>
      <p:grpSp>
        <p:nvGrpSpPr>
          <p:cNvPr id="6" name="Group 6"/>
          <p:cNvGrpSpPr/>
          <p:nvPr/>
        </p:nvGrpSpPr>
        <p:grpSpPr>
          <a:xfrm rot="-10800000">
            <a:off x="1512389" y="2863176"/>
            <a:ext cx="7060092" cy="824105"/>
            <a:chOff x="0" y="0"/>
            <a:chExt cx="2313294" cy="270024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2313293" cy="270024"/>
            </a:xfrm>
            <a:custGeom>
              <a:avLst/>
              <a:gdLst/>
              <a:ahLst/>
              <a:cxnLst/>
              <a:rect l="l" t="t" r="r" b="b"/>
              <a:pathLst>
                <a:path w="2313293" h="270024">
                  <a:moveTo>
                    <a:pt x="55925" y="0"/>
                  </a:moveTo>
                  <a:lnTo>
                    <a:pt x="2257368" y="0"/>
                  </a:lnTo>
                  <a:cubicBezTo>
                    <a:pt x="2272200" y="0"/>
                    <a:pt x="2286425" y="5892"/>
                    <a:pt x="2296913" y="16380"/>
                  </a:cubicBezTo>
                  <a:cubicBezTo>
                    <a:pt x="2307401" y="26868"/>
                    <a:pt x="2313293" y="41093"/>
                    <a:pt x="2313293" y="55925"/>
                  </a:cubicBezTo>
                  <a:lnTo>
                    <a:pt x="2313293" y="214099"/>
                  </a:lnTo>
                  <a:cubicBezTo>
                    <a:pt x="2313293" y="244986"/>
                    <a:pt x="2288255" y="270024"/>
                    <a:pt x="2257368" y="270024"/>
                  </a:cubicBezTo>
                  <a:lnTo>
                    <a:pt x="55925" y="270024"/>
                  </a:lnTo>
                  <a:cubicBezTo>
                    <a:pt x="41093" y="270024"/>
                    <a:pt x="26868" y="264132"/>
                    <a:pt x="16380" y="253644"/>
                  </a:cubicBezTo>
                  <a:cubicBezTo>
                    <a:pt x="5892" y="243156"/>
                    <a:pt x="0" y="228931"/>
                    <a:pt x="0" y="214099"/>
                  </a:cubicBezTo>
                  <a:lnTo>
                    <a:pt x="0" y="55925"/>
                  </a:lnTo>
                  <a:cubicBezTo>
                    <a:pt x="0" y="25039"/>
                    <a:pt x="25039" y="0"/>
                    <a:pt x="55925" y="0"/>
                  </a:cubicBezTo>
                  <a:close/>
                </a:path>
              </a:pathLst>
            </a:custGeom>
            <a:solidFill>
              <a:srgbClr val="FFFFFF">
                <a:alpha val="29804"/>
              </a:srgbClr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0" y="-38100"/>
              <a:ext cx="2313294" cy="308124"/>
            </a:xfrm>
            <a:prstGeom prst="rect">
              <a:avLst/>
            </a:prstGeom>
          </p:spPr>
          <p:txBody>
            <a:bodyPr lIns="63736" tIns="63736" rIns="63736" bIns="63736" rtlCol="0" anchor="ctr"/>
            <a:lstStyle/>
            <a:p>
              <a:pPr algn="ctr">
                <a:lnSpc>
                  <a:spcPts val="2660"/>
                </a:lnSpc>
              </a:pPr>
              <a:endParaRPr dirty="0"/>
            </a:p>
          </p:txBody>
        </p:sp>
      </p:grpSp>
      <p:sp>
        <p:nvSpPr>
          <p:cNvPr id="9" name="TextBox 9"/>
          <p:cNvSpPr txBox="1"/>
          <p:nvPr/>
        </p:nvSpPr>
        <p:spPr>
          <a:xfrm>
            <a:off x="2357441" y="2983053"/>
            <a:ext cx="5369986" cy="5272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391"/>
              </a:lnSpc>
            </a:pPr>
            <a:r>
              <a:rPr lang="en-US" sz="3136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100 сучасних професій</a:t>
            </a:r>
          </a:p>
        </p:txBody>
      </p:sp>
      <p:grpSp>
        <p:nvGrpSpPr>
          <p:cNvPr id="10" name="Group 10"/>
          <p:cNvGrpSpPr/>
          <p:nvPr/>
        </p:nvGrpSpPr>
        <p:grpSpPr>
          <a:xfrm>
            <a:off x="1634405" y="4490711"/>
            <a:ext cx="15341907" cy="4962769"/>
            <a:chOff x="0" y="0"/>
            <a:chExt cx="20455877" cy="6617026"/>
          </a:xfrm>
        </p:grpSpPr>
        <p:grpSp>
          <p:nvGrpSpPr>
            <p:cNvPr id="11" name="Group 11"/>
            <p:cNvGrpSpPr/>
            <p:nvPr/>
          </p:nvGrpSpPr>
          <p:grpSpPr>
            <a:xfrm rot="-10800000">
              <a:off x="0" y="0"/>
              <a:ext cx="20455877" cy="4987197"/>
              <a:chOff x="0" y="0"/>
              <a:chExt cx="5519438" cy="1345654"/>
            </a:xfrm>
          </p:grpSpPr>
          <p:sp>
            <p:nvSpPr>
              <p:cNvPr id="12" name="Freeform 12"/>
              <p:cNvSpPr/>
              <p:nvPr/>
            </p:nvSpPr>
            <p:spPr>
              <a:xfrm>
                <a:off x="0" y="0"/>
                <a:ext cx="5519438" cy="1345654"/>
              </a:xfrm>
              <a:custGeom>
                <a:avLst/>
                <a:gdLst/>
                <a:ahLst/>
                <a:cxnLst/>
                <a:rect l="l" t="t" r="r" b="b"/>
                <a:pathLst>
                  <a:path w="5519438" h="1345654">
                    <a:moveTo>
                      <a:pt x="25736" y="0"/>
                    </a:moveTo>
                    <a:lnTo>
                      <a:pt x="5493702" y="0"/>
                    </a:lnTo>
                    <a:cubicBezTo>
                      <a:pt x="5500528" y="0"/>
                      <a:pt x="5507074" y="2711"/>
                      <a:pt x="5511900" y="7538"/>
                    </a:cubicBezTo>
                    <a:cubicBezTo>
                      <a:pt x="5516727" y="12364"/>
                      <a:pt x="5519438" y="18910"/>
                      <a:pt x="5519438" y="25736"/>
                    </a:cubicBezTo>
                    <a:lnTo>
                      <a:pt x="5519438" y="1319918"/>
                    </a:lnTo>
                    <a:cubicBezTo>
                      <a:pt x="5519438" y="1334131"/>
                      <a:pt x="5507916" y="1345654"/>
                      <a:pt x="5493702" y="1345654"/>
                    </a:cubicBezTo>
                    <a:lnTo>
                      <a:pt x="25736" y="1345654"/>
                    </a:lnTo>
                    <a:cubicBezTo>
                      <a:pt x="18910" y="1345654"/>
                      <a:pt x="12364" y="1342942"/>
                      <a:pt x="7538" y="1338116"/>
                    </a:cubicBezTo>
                    <a:cubicBezTo>
                      <a:pt x="2711" y="1333289"/>
                      <a:pt x="0" y="1326743"/>
                      <a:pt x="0" y="1319918"/>
                    </a:cubicBezTo>
                    <a:lnTo>
                      <a:pt x="0" y="25736"/>
                    </a:lnTo>
                    <a:cubicBezTo>
                      <a:pt x="0" y="18910"/>
                      <a:pt x="2711" y="12364"/>
                      <a:pt x="7538" y="7538"/>
                    </a:cubicBezTo>
                    <a:cubicBezTo>
                      <a:pt x="12364" y="2711"/>
                      <a:pt x="18910" y="0"/>
                      <a:pt x="25736" y="0"/>
                    </a:cubicBezTo>
                    <a:close/>
                  </a:path>
                </a:pathLst>
              </a:custGeom>
              <a:solidFill>
                <a:srgbClr val="FFFFFF">
                  <a:alpha val="55686"/>
                </a:srgbClr>
              </a:solidFill>
            </p:spPr>
          </p:sp>
          <p:sp>
            <p:nvSpPr>
              <p:cNvPr id="13" name="TextBox 13"/>
              <p:cNvSpPr txBox="1"/>
              <p:nvPr/>
            </p:nvSpPr>
            <p:spPr>
              <a:xfrm>
                <a:off x="0" y="-38100"/>
                <a:ext cx="5519438" cy="1383754"/>
              </a:xfrm>
              <a:prstGeom prst="rect">
                <a:avLst/>
              </a:prstGeom>
            </p:spPr>
            <p:txBody>
              <a:bodyPr lIns="57655" tIns="57655" rIns="57655" bIns="57655" rtlCol="0" anchor="ctr"/>
              <a:lstStyle/>
              <a:p>
                <a:pPr algn="ctr">
                  <a:lnSpc>
                    <a:spcPts val="2659"/>
                  </a:lnSpc>
                </a:pPr>
                <a:endParaRPr dirty="0"/>
              </a:p>
            </p:txBody>
          </p:sp>
        </p:grpSp>
        <p:sp>
          <p:nvSpPr>
            <p:cNvPr id="14" name="TextBox 14"/>
            <p:cNvSpPr txBox="1"/>
            <p:nvPr/>
          </p:nvSpPr>
          <p:spPr>
            <a:xfrm>
              <a:off x="34931" y="125735"/>
              <a:ext cx="20025586" cy="649129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622"/>
                </a:lnSpc>
              </a:pPr>
              <a:r>
                <a:rPr lang="en-US" sz="4016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Професійне навчання, що включає перенавчання, підвищення кваліфікації та курси, орієнтовані на конкретні потреби, здійснюється у закладах освіти, зокрема в центрах професійно-технічної освіти державної служби зайнятості</a:t>
              </a:r>
            </a:p>
            <a:p>
              <a:pPr algn="ctr">
                <a:lnSpc>
                  <a:spcPts val="5622"/>
                </a:lnSpc>
              </a:pPr>
              <a:endParaRPr lang="en-US" sz="4016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endParaRPr>
            </a:p>
            <a:p>
              <a:pPr algn="ctr">
                <a:lnSpc>
                  <a:spcPts val="5622"/>
                </a:lnSpc>
                <a:spcBef>
                  <a:spcPct val="0"/>
                </a:spcBef>
              </a:pPr>
              <a:endParaRPr lang="en-US" sz="4016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endParaRPr>
            </a:p>
          </p:txBody>
        </p:sp>
      </p:grpSp>
      <p:sp>
        <p:nvSpPr>
          <p:cNvPr id="15" name="TextBox 15"/>
          <p:cNvSpPr txBox="1"/>
          <p:nvPr/>
        </p:nvSpPr>
        <p:spPr>
          <a:xfrm>
            <a:off x="662723" y="9088356"/>
            <a:ext cx="11680076" cy="692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  <a:spcBef>
                <a:spcPct val="0"/>
              </a:spcBef>
            </a:pPr>
            <a:r>
              <a:rPr lang="en-US" sz="2000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Такі центри є в: </a:t>
            </a:r>
            <a:r>
              <a:rPr lang="en-US" sz="2000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 Дніпропетровській, Івано-Франківській, Львівській, Одеській, Полтавській, Рівненській, Сумській та Харківській областях</a:t>
            </a:r>
          </a:p>
        </p:txBody>
      </p:sp>
      <p:grpSp>
        <p:nvGrpSpPr>
          <p:cNvPr id="16" name="Group 16"/>
          <p:cNvGrpSpPr/>
          <p:nvPr/>
        </p:nvGrpSpPr>
        <p:grpSpPr>
          <a:xfrm>
            <a:off x="9702359" y="2863176"/>
            <a:ext cx="7060092" cy="824105"/>
            <a:chOff x="0" y="0"/>
            <a:chExt cx="9413456" cy="1098807"/>
          </a:xfrm>
        </p:grpSpPr>
        <p:grpSp>
          <p:nvGrpSpPr>
            <p:cNvPr id="17" name="Group 17"/>
            <p:cNvGrpSpPr/>
            <p:nvPr/>
          </p:nvGrpSpPr>
          <p:grpSpPr>
            <a:xfrm rot="-10800000">
              <a:off x="0" y="0"/>
              <a:ext cx="9413456" cy="1098807"/>
              <a:chOff x="0" y="0"/>
              <a:chExt cx="2313294" cy="270024"/>
            </a:xfrm>
          </p:grpSpPr>
          <p:sp>
            <p:nvSpPr>
              <p:cNvPr id="18" name="Freeform 18"/>
              <p:cNvSpPr/>
              <p:nvPr/>
            </p:nvSpPr>
            <p:spPr>
              <a:xfrm>
                <a:off x="0" y="0"/>
                <a:ext cx="2313293" cy="270024"/>
              </a:xfrm>
              <a:custGeom>
                <a:avLst/>
                <a:gdLst/>
                <a:ahLst/>
                <a:cxnLst/>
                <a:rect l="l" t="t" r="r" b="b"/>
                <a:pathLst>
                  <a:path w="2313293" h="270024">
                    <a:moveTo>
                      <a:pt x="55925" y="0"/>
                    </a:moveTo>
                    <a:lnTo>
                      <a:pt x="2257368" y="0"/>
                    </a:lnTo>
                    <a:cubicBezTo>
                      <a:pt x="2272200" y="0"/>
                      <a:pt x="2286425" y="5892"/>
                      <a:pt x="2296913" y="16380"/>
                    </a:cubicBezTo>
                    <a:cubicBezTo>
                      <a:pt x="2307401" y="26868"/>
                      <a:pt x="2313293" y="41093"/>
                      <a:pt x="2313293" y="55925"/>
                    </a:cubicBezTo>
                    <a:lnTo>
                      <a:pt x="2313293" y="214099"/>
                    </a:lnTo>
                    <a:cubicBezTo>
                      <a:pt x="2313293" y="244986"/>
                      <a:pt x="2288255" y="270024"/>
                      <a:pt x="2257368" y="270024"/>
                    </a:cubicBezTo>
                    <a:lnTo>
                      <a:pt x="55925" y="270024"/>
                    </a:lnTo>
                    <a:cubicBezTo>
                      <a:pt x="41093" y="270024"/>
                      <a:pt x="26868" y="264132"/>
                      <a:pt x="16380" y="253644"/>
                    </a:cubicBezTo>
                    <a:cubicBezTo>
                      <a:pt x="5892" y="243156"/>
                      <a:pt x="0" y="228931"/>
                      <a:pt x="0" y="214099"/>
                    </a:cubicBezTo>
                    <a:lnTo>
                      <a:pt x="0" y="55925"/>
                    </a:lnTo>
                    <a:cubicBezTo>
                      <a:pt x="0" y="25039"/>
                      <a:pt x="25039" y="0"/>
                      <a:pt x="55925" y="0"/>
                    </a:cubicBezTo>
                    <a:close/>
                  </a:path>
                </a:pathLst>
              </a:custGeom>
              <a:solidFill>
                <a:srgbClr val="FFFFFF">
                  <a:alpha val="29804"/>
                </a:srgbClr>
              </a:solidFill>
            </p:spPr>
          </p:sp>
          <p:sp>
            <p:nvSpPr>
              <p:cNvPr id="19" name="TextBox 19"/>
              <p:cNvSpPr txBox="1"/>
              <p:nvPr/>
            </p:nvSpPr>
            <p:spPr>
              <a:xfrm>
                <a:off x="0" y="-38100"/>
                <a:ext cx="2313294" cy="308124"/>
              </a:xfrm>
              <a:prstGeom prst="rect">
                <a:avLst/>
              </a:prstGeom>
            </p:spPr>
            <p:txBody>
              <a:bodyPr lIns="63736" tIns="63736" rIns="63736" bIns="63736" rtlCol="0" anchor="ctr"/>
              <a:lstStyle/>
              <a:p>
                <a:pPr algn="ctr">
                  <a:lnSpc>
                    <a:spcPts val="2660"/>
                  </a:lnSpc>
                </a:pPr>
                <a:endParaRPr dirty="0"/>
              </a:p>
            </p:txBody>
          </p:sp>
        </p:grpSp>
        <p:sp>
          <p:nvSpPr>
            <p:cNvPr id="20" name="TextBox 20"/>
            <p:cNvSpPr txBox="1"/>
            <p:nvPr/>
          </p:nvSpPr>
          <p:spPr>
            <a:xfrm>
              <a:off x="706441" y="178885"/>
              <a:ext cx="8000574" cy="68388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4391"/>
                </a:lnSpc>
              </a:pPr>
              <a:r>
                <a:rPr lang="en-US" sz="3136" dirty="0">
                  <a:solidFill>
                    <a:srgbClr val="FDFDFC"/>
                  </a:solidFill>
                  <a:latin typeface="Garet"/>
                  <a:ea typeface="Garet"/>
                  <a:cs typeface="Garet"/>
                  <a:sym typeface="Garet"/>
                </a:rPr>
                <a:t>майже 500 освітніх програм</a:t>
              </a:r>
            </a:p>
          </p:txBody>
        </p:sp>
      </p:grpSp>
      <p:sp>
        <p:nvSpPr>
          <p:cNvPr id="21" name="Freeform 21"/>
          <p:cNvSpPr/>
          <p:nvPr/>
        </p:nvSpPr>
        <p:spPr>
          <a:xfrm>
            <a:off x="17557482" y="9475371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70"/>
                </a:lnTo>
                <a:lnTo>
                  <a:pt x="0" y="61027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22" name="Freeform 22"/>
          <p:cNvSpPr/>
          <p:nvPr/>
        </p:nvSpPr>
        <p:spPr>
          <a:xfrm>
            <a:off x="16035214" y="8821962"/>
            <a:ext cx="1590063" cy="1590063"/>
          </a:xfrm>
          <a:custGeom>
            <a:avLst/>
            <a:gdLst/>
            <a:ahLst/>
            <a:cxnLst/>
            <a:rect l="l" t="t" r="r" b="b"/>
            <a:pathLst>
              <a:path w="1590063" h="1590063">
                <a:moveTo>
                  <a:pt x="0" y="0"/>
                </a:moveTo>
                <a:lnTo>
                  <a:pt x="1590063" y="0"/>
                </a:lnTo>
                <a:lnTo>
                  <a:pt x="1590063" y="1590063"/>
                </a:lnTo>
                <a:lnTo>
                  <a:pt x="0" y="159006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1279" r="-11279"/>
            </a:stretch>
          </a:blipFill>
        </p:spPr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2540683"/>
            <a:ext cx="17989428" cy="4230618"/>
            <a:chOff x="0" y="-38100"/>
            <a:chExt cx="4737956" cy="1114236"/>
          </a:xfrm>
        </p:grpSpPr>
        <p:sp>
          <p:nvSpPr>
            <p:cNvPr id="3" name="Freeform 3"/>
            <p:cNvSpPr/>
            <p:nvPr/>
          </p:nvSpPr>
          <p:spPr>
            <a:xfrm>
              <a:off x="95706" y="686071"/>
              <a:ext cx="4642250" cy="390065"/>
            </a:xfrm>
            <a:custGeom>
              <a:avLst/>
              <a:gdLst/>
              <a:ahLst/>
              <a:cxnLst/>
              <a:rect l="l" t="t" r="r" b="b"/>
              <a:pathLst>
                <a:path w="4642250" h="390065">
                  <a:moveTo>
                    <a:pt x="43923" y="0"/>
                  </a:moveTo>
                  <a:lnTo>
                    <a:pt x="4598327" y="0"/>
                  </a:lnTo>
                  <a:cubicBezTo>
                    <a:pt x="4609976" y="0"/>
                    <a:pt x="4621149" y="4628"/>
                    <a:pt x="4629386" y="12865"/>
                  </a:cubicBezTo>
                  <a:cubicBezTo>
                    <a:pt x="4637623" y="21102"/>
                    <a:pt x="4642250" y="32274"/>
                    <a:pt x="4642250" y="43923"/>
                  </a:cubicBezTo>
                  <a:lnTo>
                    <a:pt x="4642250" y="346142"/>
                  </a:lnTo>
                  <a:cubicBezTo>
                    <a:pt x="4642250" y="357791"/>
                    <a:pt x="4637623" y="368963"/>
                    <a:pt x="4629386" y="377201"/>
                  </a:cubicBezTo>
                  <a:cubicBezTo>
                    <a:pt x="4621149" y="385438"/>
                    <a:pt x="4609976" y="390065"/>
                    <a:pt x="4598327" y="390065"/>
                  </a:cubicBezTo>
                  <a:lnTo>
                    <a:pt x="43923" y="390065"/>
                  </a:lnTo>
                  <a:cubicBezTo>
                    <a:pt x="19665" y="390065"/>
                    <a:pt x="0" y="370400"/>
                    <a:pt x="0" y="346142"/>
                  </a:cubicBezTo>
                  <a:lnTo>
                    <a:pt x="0" y="43923"/>
                  </a:lnTo>
                  <a:cubicBezTo>
                    <a:pt x="0" y="32274"/>
                    <a:pt x="4628" y="21102"/>
                    <a:pt x="12865" y="12865"/>
                  </a:cubicBezTo>
                  <a:cubicBezTo>
                    <a:pt x="21102" y="4628"/>
                    <a:pt x="32274" y="0"/>
                    <a:pt x="43923" y="0"/>
                  </a:cubicBezTo>
                  <a:close/>
                </a:path>
              </a:pathLst>
            </a:custGeom>
            <a:solidFill>
              <a:srgbClr val="ECF2F1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642250" cy="42816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4602203" y="3303208"/>
            <a:ext cx="8545026" cy="908326"/>
            <a:chOff x="0" y="0"/>
            <a:chExt cx="11393368" cy="1211102"/>
          </a:xfrm>
        </p:grpSpPr>
        <p:grpSp>
          <p:nvGrpSpPr>
            <p:cNvPr id="6" name="Group 6"/>
            <p:cNvGrpSpPr/>
            <p:nvPr/>
          </p:nvGrpSpPr>
          <p:grpSpPr>
            <a:xfrm rot="-10800000">
              <a:off x="0" y="0"/>
              <a:ext cx="11393368" cy="1211102"/>
              <a:chOff x="0" y="0"/>
              <a:chExt cx="2540238" cy="270024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2540238" cy="270024"/>
              </a:xfrm>
              <a:custGeom>
                <a:avLst/>
                <a:gdLst/>
                <a:ahLst/>
                <a:cxnLst/>
                <a:rect l="l" t="t" r="r" b="b"/>
                <a:pathLst>
                  <a:path w="2540238" h="270024">
                    <a:moveTo>
                      <a:pt x="46207" y="0"/>
                    </a:moveTo>
                    <a:lnTo>
                      <a:pt x="2494031" y="0"/>
                    </a:lnTo>
                    <a:cubicBezTo>
                      <a:pt x="2506286" y="0"/>
                      <a:pt x="2518039" y="4868"/>
                      <a:pt x="2526704" y="13534"/>
                    </a:cubicBezTo>
                    <a:cubicBezTo>
                      <a:pt x="2535370" y="22199"/>
                      <a:pt x="2540238" y="33952"/>
                      <a:pt x="2540238" y="46207"/>
                    </a:cubicBezTo>
                    <a:lnTo>
                      <a:pt x="2540238" y="223818"/>
                    </a:lnTo>
                    <a:cubicBezTo>
                      <a:pt x="2540238" y="236072"/>
                      <a:pt x="2535370" y="247825"/>
                      <a:pt x="2526704" y="256491"/>
                    </a:cubicBezTo>
                    <a:cubicBezTo>
                      <a:pt x="2518039" y="265156"/>
                      <a:pt x="2506286" y="270024"/>
                      <a:pt x="2494031" y="270024"/>
                    </a:cubicBezTo>
                    <a:lnTo>
                      <a:pt x="46207" y="270024"/>
                    </a:lnTo>
                    <a:cubicBezTo>
                      <a:pt x="33952" y="270024"/>
                      <a:pt x="22199" y="265156"/>
                      <a:pt x="13534" y="256491"/>
                    </a:cubicBezTo>
                    <a:cubicBezTo>
                      <a:pt x="4868" y="247825"/>
                      <a:pt x="0" y="236072"/>
                      <a:pt x="0" y="223818"/>
                    </a:cubicBezTo>
                    <a:lnTo>
                      <a:pt x="0" y="46207"/>
                    </a:lnTo>
                    <a:cubicBezTo>
                      <a:pt x="0" y="33952"/>
                      <a:pt x="4868" y="22199"/>
                      <a:pt x="13534" y="13534"/>
                    </a:cubicBezTo>
                    <a:cubicBezTo>
                      <a:pt x="22199" y="4868"/>
                      <a:pt x="33952" y="0"/>
                      <a:pt x="46207" y="0"/>
                    </a:cubicBezTo>
                    <a:close/>
                  </a:path>
                </a:pathLst>
              </a:custGeom>
              <a:solidFill>
                <a:srgbClr val="ECF2F1">
                  <a:alpha val="29804"/>
                </a:srgbClr>
              </a:solidFill>
            </p:spPr>
          </p:sp>
          <p:sp>
            <p:nvSpPr>
              <p:cNvPr id="8" name="TextBox 8"/>
              <p:cNvSpPr txBox="1"/>
              <p:nvPr/>
            </p:nvSpPr>
            <p:spPr>
              <a:xfrm>
                <a:off x="0" y="-38100"/>
                <a:ext cx="2540238" cy="308124"/>
              </a:xfrm>
              <a:prstGeom prst="rect">
                <a:avLst/>
              </a:prstGeom>
            </p:spPr>
            <p:txBody>
              <a:bodyPr lIns="70250" tIns="70250" rIns="70250" bIns="70250" rtlCol="0" anchor="ctr"/>
              <a:lstStyle/>
              <a:p>
                <a:pPr algn="ctr">
                  <a:lnSpc>
                    <a:spcPts val="2659"/>
                  </a:lnSpc>
                </a:pPr>
                <a:endParaRPr dirty="0"/>
              </a:p>
            </p:txBody>
          </p:sp>
        </p:grpSp>
        <p:sp>
          <p:nvSpPr>
            <p:cNvPr id="9" name="TextBox 9"/>
            <p:cNvSpPr txBox="1"/>
            <p:nvPr/>
          </p:nvSpPr>
          <p:spPr>
            <a:xfrm>
              <a:off x="445213" y="193482"/>
              <a:ext cx="10502943" cy="7623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840"/>
                </a:lnSpc>
              </a:pPr>
              <a:r>
                <a:rPr lang="en-US" sz="3457" b="1" dirty="0">
                  <a:solidFill>
                    <a:srgbClr val="FDFDFC"/>
                  </a:solidFill>
                  <a:latin typeface="Garet Bold"/>
                  <a:ea typeface="Garet Bold"/>
                  <a:cs typeface="Garet Bold"/>
                  <a:sym typeface="Garet Bold"/>
                </a:rPr>
                <a:t>156 професій та спеціальностей</a:t>
              </a:r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2318531" y="244707"/>
            <a:ext cx="13648888" cy="13441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964"/>
              </a:lnSpc>
            </a:pPr>
            <a:r>
              <a:rPr lang="en-US" sz="7831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ВАУЧЕР НА НАВЧАННЯ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869398" y="1915533"/>
            <a:ext cx="16243895" cy="10743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307"/>
              </a:lnSpc>
              <a:spcBef>
                <a:spcPct val="0"/>
              </a:spcBef>
            </a:pPr>
            <a:r>
              <a:rPr lang="en-US" sz="3077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Ваучер</a:t>
            </a:r>
            <a:r>
              <a:rPr lang="en-US" sz="3077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 — це документ, що дає право </a:t>
            </a:r>
            <a:r>
              <a:rPr lang="en-US" sz="3077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один раз безкоштовно пройти навчання</a:t>
            </a:r>
            <a:r>
              <a:rPr lang="en-US" sz="3077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 за затвердженим переліком професій та спеціальностей</a:t>
            </a:r>
          </a:p>
        </p:txBody>
      </p:sp>
      <p:grpSp>
        <p:nvGrpSpPr>
          <p:cNvPr id="12" name="Group 12"/>
          <p:cNvGrpSpPr/>
          <p:nvPr/>
        </p:nvGrpSpPr>
        <p:grpSpPr>
          <a:xfrm rot="-10800000">
            <a:off x="1622832" y="4697309"/>
            <a:ext cx="5786964" cy="970540"/>
            <a:chOff x="0" y="0"/>
            <a:chExt cx="1610054" cy="270024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610054" cy="270024"/>
            </a:xfrm>
            <a:custGeom>
              <a:avLst/>
              <a:gdLst/>
              <a:ahLst/>
              <a:cxnLst/>
              <a:rect l="l" t="t" r="r" b="b"/>
              <a:pathLst>
                <a:path w="1610054" h="270024">
                  <a:moveTo>
                    <a:pt x="68229" y="0"/>
                  </a:moveTo>
                  <a:lnTo>
                    <a:pt x="1541825" y="0"/>
                  </a:lnTo>
                  <a:cubicBezTo>
                    <a:pt x="1579507" y="0"/>
                    <a:pt x="1610054" y="30547"/>
                    <a:pt x="1610054" y="68229"/>
                  </a:cubicBezTo>
                  <a:lnTo>
                    <a:pt x="1610054" y="201796"/>
                  </a:lnTo>
                  <a:cubicBezTo>
                    <a:pt x="1610054" y="239477"/>
                    <a:pt x="1579507" y="270024"/>
                    <a:pt x="1541825" y="270024"/>
                  </a:cubicBezTo>
                  <a:lnTo>
                    <a:pt x="68229" y="270024"/>
                  </a:lnTo>
                  <a:cubicBezTo>
                    <a:pt x="30547" y="270024"/>
                    <a:pt x="0" y="239477"/>
                    <a:pt x="0" y="201796"/>
                  </a:cubicBezTo>
                  <a:lnTo>
                    <a:pt x="0" y="68229"/>
                  </a:lnTo>
                  <a:cubicBezTo>
                    <a:pt x="0" y="30547"/>
                    <a:pt x="30547" y="0"/>
                    <a:pt x="68229" y="0"/>
                  </a:cubicBezTo>
                  <a:close/>
                </a:path>
              </a:pathLst>
            </a:custGeom>
            <a:solidFill>
              <a:srgbClr val="ECF2F1">
                <a:alpha val="29804"/>
              </a:srgbClr>
            </a:solidFill>
          </p:spPr>
        </p:sp>
        <p:sp>
          <p:nvSpPr>
            <p:cNvPr id="14" name="TextBox 14"/>
            <p:cNvSpPr txBox="1"/>
            <p:nvPr/>
          </p:nvSpPr>
          <p:spPr>
            <a:xfrm>
              <a:off x="0" y="-38100"/>
              <a:ext cx="1610054" cy="308124"/>
            </a:xfrm>
            <a:prstGeom prst="rect">
              <a:avLst/>
            </a:prstGeom>
          </p:spPr>
          <p:txBody>
            <a:bodyPr lIns="69016" tIns="69016" rIns="69016" bIns="69016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15" name="TextBox 15"/>
          <p:cNvSpPr txBox="1"/>
          <p:nvPr/>
        </p:nvSpPr>
        <p:spPr>
          <a:xfrm>
            <a:off x="1966363" y="4839116"/>
            <a:ext cx="5271678" cy="6202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171"/>
              </a:lnSpc>
            </a:pPr>
            <a:r>
              <a:rPr lang="en-US" sz="3693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Хто може отримати?</a:t>
            </a:r>
          </a:p>
        </p:txBody>
      </p:sp>
      <p:grpSp>
        <p:nvGrpSpPr>
          <p:cNvPr id="16" name="Group 16"/>
          <p:cNvGrpSpPr/>
          <p:nvPr/>
        </p:nvGrpSpPr>
        <p:grpSpPr>
          <a:xfrm rot="-10800000">
            <a:off x="10975487" y="4697309"/>
            <a:ext cx="5786964" cy="970540"/>
            <a:chOff x="0" y="0"/>
            <a:chExt cx="1610054" cy="270024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610054" cy="270024"/>
            </a:xfrm>
            <a:custGeom>
              <a:avLst/>
              <a:gdLst/>
              <a:ahLst/>
              <a:cxnLst/>
              <a:rect l="l" t="t" r="r" b="b"/>
              <a:pathLst>
                <a:path w="1610054" h="270024">
                  <a:moveTo>
                    <a:pt x="68229" y="0"/>
                  </a:moveTo>
                  <a:lnTo>
                    <a:pt x="1541825" y="0"/>
                  </a:lnTo>
                  <a:cubicBezTo>
                    <a:pt x="1579507" y="0"/>
                    <a:pt x="1610054" y="30547"/>
                    <a:pt x="1610054" y="68229"/>
                  </a:cubicBezTo>
                  <a:lnTo>
                    <a:pt x="1610054" y="201796"/>
                  </a:lnTo>
                  <a:cubicBezTo>
                    <a:pt x="1610054" y="239477"/>
                    <a:pt x="1579507" y="270024"/>
                    <a:pt x="1541825" y="270024"/>
                  </a:cubicBezTo>
                  <a:lnTo>
                    <a:pt x="68229" y="270024"/>
                  </a:lnTo>
                  <a:cubicBezTo>
                    <a:pt x="30547" y="270024"/>
                    <a:pt x="0" y="239477"/>
                    <a:pt x="0" y="201796"/>
                  </a:cubicBezTo>
                  <a:lnTo>
                    <a:pt x="0" y="68229"/>
                  </a:lnTo>
                  <a:cubicBezTo>
                    <a:pt x="0" y="30547"/>
                    <a:pt x="30547" y="0"/>
                    <a:pt x="68229" y="0"/>
                  </a:cubicBezTo>
                  <a:close/>
                </a:path>
              </a:pathLst>
            </a:custGeom>
            <a:solidFill>
              <a:srgbClr val="ECF2F1">
                <a:alpha val="29804"/>
              </a:srgbClr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38100"/>
              <a:ext cx="1610054" cy="308124"/>
            </a:xfrm>
            <a:prstGeom prst="rect">
              <a:avLst/>
            </a:prstGeom>
          </p:spPr>
          <p:txBody>
            <a:bodyPr lIns="75061" tIns="75061" rIns="75061" bIns="75061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11224728" y="4839116"/>
            <a:ext cx="5271678" cy="6254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171"/>
              </a:lnSpc>
            </a:pPr>
            <a:r>
              <a:rPr lang="en-US" sz="3693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Як подати заяву?</a:t>
            </a:r>
          </a:p>
        </p:txBody>
      </p:sp>
      <p:grpSp>
        <p:nvGrpSpPr>
          <p:cNvPr id="20" name="Group 20"/>
          <p:cNvGrpSpPr/>
          <p:nvPr/>
        </p:nvGrpSpPr>
        <p:grpSpPr>
          <a:xfrm rot="-10800000">
            <a:off x="10305709" y="5982174"/>
            <a:ext cx="6807585" cy="2385926"/>
            <a:chOff x="0" y="0"/>
            <a:chExt cx="2318834" cy="812706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2318834" cy="812706"/>
            </a:xfrm>
            <a:custGeom>
              <a:avLst/>
              <a:gdLst/>
              <a:ahLst/>
              <a:cxnLst/>
              <a:rect l="l" t="t" r="r" b="b"/>
              <a:pathLst>
                <a:path w="2318834" h="812706">
                  <a:moveTo>
                    <a:pt x="58000" y="0"/>
                  </a:moveTo>
                  <a:lnTo>
                    <a:pt x="2260834" y="0"/>
                  </a:lnTo>
                  <a:cubicBezTo>
                    <a:pt x="2292866" y="0"/>
                    <a:pt x="2318834" y="25967"/>
                    <a:pt x="2318834" y="58000"/>
                  </a:cubicBezTo>
                  <a:lnTo>
                    <a:pt x="2318834" y="754706"/>
                  </a:lnTo>
                  <a:cubicBezTo>
                    <a:pt x="2318834" y="786739"/>
                    <a:pt x="2292866" y="812706"/>
                    <a:pt x="2260834" y="812706"/>
                  </a:cubicBezTo>
                  <a:lnTo>
                    <a:pt x="58000" y="812706"/>
                  </a:lnTo>
                  <a:cubicBezTo>
                    <a:pt x="25967" y="812706"/>
                    <a:pt x="0" y="786739"/>
                    <a:pt x="0" y="754706"/>
                  </a:cubicBezTo>
                  <a:lnTo>
                    <a:pt x="0" y="58000"/>
                  </a:lnTo>
                  <a:cubicBezTo>
                    <a:pt x="0" y="25967"/>
                    <a:pt x="25967" y="0"/>
                    <a:pt x="58000" y="0"/>
                  </a:cubicBezTo>
                  <a:close/>
                </a:path>
              </a:pathLst>
            </a:custGeom>
            <a:solidFill>
              <a:srgbClr val="ECF2F1">
                <a:alpha val="55686"/>
              </a:srgbClr>
            </a:solidFill>
          </p:spPr>
        </p:sp>
        <p:sp>
          <p:nvSpPr>
            <p:cNvPr id="22" name="TextBox 22"/>
            <p:cNvSpPr txBox="1"/>
            <p:nvPr/>
          </p:nvSpPr>
          <p:spPr>
            <a:xfrm>
              <a:off x="0" y="-38100"/>
              <a:ext cx="2318834" cy="850806"/>
            </a:xfrm>
            <a:prstGeom prst="rect">
              <a:avLst/>
            </a:prstGeom>
          </p:spPr>
          <p:txBody>
            <a:bodyPr lIns="61310" tIns="61310" rIns="61310" bIns="61310" rtlCol="0" anchor="ctr"/>
            <a:lstStyle/>
            <a:p>
              <a:pPr algn="just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23" name="TextBox 23"/>
          <p:cNvSpPr txBox="1"/>
          <p:nvPr/>
        </p:nvSpPr>
        <p:spPr>
          <a:xfrm>
            <a:off x="10456775" y="6589506"/>
            <a:ext cx="6505452" cy="12514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16853" lvl="1" indent="-258426" algn="l">
              <a:lnSpc>
                <a:spcPts val="3351"/>
              </a:lnSpc>
              <a:buFont typeface="Arial"/>
              <a:buChar char="•"/>
            </a:pPr>
            <a:r>
              <a:rPr lang="en-US" sz="2393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Звернутись до центру зайнятості</a:t>
            </a:r>
          </a:p>
          <a:p>
            <a:pPr marL="516853" lvl="1" indent="-258426" algn="l">
              <a:lnSpc>
                <a:spcPts val="3351"/>
              </a:lnSpc>
              <a:buFont typeface="Arial"/>
              <a:buChar char="•"/>
            </a:pPr>
            <a:r>
              <a:rPr lang="en-US" sz="2393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Подати онлайн-заявку</a:t>
            </a:r>
          </a:p>
          <a:p>
            <a:pPr algn="l">
              <a:lnSpc>
                <a:spcPts val="3351"/>
              </a:lnSpc>
              <a:spcBef>
                <a:spcPct val="0"/>
              </a:spcBef>
            </a:pPr>
            <a:endParaRPr lang="en-US" sz="2393" dirty="0">
              <a:solidFill>
                <a:srgbClr val="1C2C5E"/>
              </a:solidFill>
              <a:latin typeface="Garet"/>
              <a:ea typeface="Garet"/>
              <a:cs typeface="Garet"/>
              <a:sym typeface="Garet"/>
            </a:endParaRPr>
          </a:p>
        </p:txBody>
      </p:sp>
      <p:grpSp>
        <p:nvGrpSpPr>
          <p:cNvPr id="24" name="Group 24"/>
          <p:cNvGrpSpPr/>
          <p:nvPr/>
        </p:nvGrpSpPr>
        <p:grpSpPr>
          <a:xfrm rot="-10800000">
            <a:off x="869397" y="5963123"/>
            <a:ext cx="7801149" cy="3218976"/>
            <a:chOff x="0" y="0"/>
            <a:chExt cx="2657267" cy="1014347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2657267" cy="1014347"/>
            </a:xfrm>
            <a:custGeom>
              <a:avLst/>
              <a:gdLst/>
              <a:ahLst/>
              <a:cxnLst/>
              <a:rect l="l" t="t" r="r" b="b"/>
              <a:pathLst>
                <a:path w="2657267" h="1014347">
                  <a:moveTo>
                    <a:pt x="50613" y="0"/>
                  </a:moveTo>
                  <a:lnTo>
                    <a:pt x="2606654" y="0"/>
                  </a:lnTo>
                  <a:cubicBezTo>
                    <a:pt x="2620077" y="0"/>
                    <a:pt x="2632951" y="5332"/>
                    <a:pt x="2642443" y="14824"/>
                  </a:cubicBezTo>
                  <a:cubicBezTo>
                    <a:pt x="2651934" y="24316"/>
                    <a:pt x="2657267" y="37189"/>
                    <a:pt x="2657267" y="50613"/>
                  </a:cubicBezTo>
                  <a:lnTo>
                    <a:pt x="2657267" y="963734"/>
                  </a:lnTo>
                  <a:cubicBezTo>
                    <a:pt x="2657267" y="977158"/>
                    <a:pt x="2651934" y="990031"/>
                    <a:pt x="2642443" y="999523"/>
                  </a:cubicBezTo>
                  <a:cubicBezTo>
                    <a:pt x="2632951" y="1009014"/>
                    <a:pt x="2620077" y="1014347"/>
                    <a:pt x="2606654" y="1014347"/>
                  </a:cubicBezTo>
                  <a:lnTo>
                    <a:pt x="50613" y="1014347"/>
                  </a:lnTo>
                  <a:cubicBezTo>
                    <a:pt x="37189" y="1014347"/>
                    <a:pt x="24316" y="1009014"/>
                    <a:pt x="14824" y="999523"/>
                  </a:cubicBezTo>
                  <a:cubicBezTo>
                    <a:pt x="5332" y="990031"/>
                    <a:pt x="0" y="977158"/>
                    <a:pt x="0" y="963734"/>
                  </a:cubicBezTo>
                  <a:lnTo>
                    <a:pt x="0" y="50613"/>
                  </a:lnTo>
                  <a:cubicBezTo>
                    <a:pt x="0" y="37189"/>
                    <a:pt x="5332" y="24316"/>
                    <a:pt x="14824" y="14824"/>
                  </a:cubicBezTo>
                  <a:cubicBezTo>
                    <a:pt x="24316" y="5332"/>
                    <a:pt x="37189" y="0"/>
                    <a:pt x="50613" y="0"/>
                  </a:cubicBezTo>
                  <a:close/>
                </a:path>
              </a:pathLst>
            </a:custGeom>
            <a:solidFill>
              <a:srgbClr val="ECF2F1">
                <a:alpha val="55686"/>
              </a:srgbClr>
            </a:solidFill>
          </p:spPr>
        </p:sp>
        <p:sp>
          <p:nvSpPr>
            <p:cNvPr id="26" name="TextBox 26"/>
            <p:cNvSpPr txBox="1"/>
            <p:nvPr/>
          </p:nvSpPr>
          <p:spPr>
            <a:xfrm>
              <a:off x="0" y="-38100"/>
              <a:ext cx="2657267" cy="1052447"/>
            </a:xfrm>
            <a:prstGeom prst="rect">
              <a:avLst/>
            </a:prstGeom>
          </p:spPr>
          <p:txBody>
            <a:bodyPr lIns="56372" tIns="56372" rIns="56372" bIns="56372" rtlCol="0" anchor="ctr"/>
            <a:lstStyle/>
            <a:p>
              <a:pPr algn="just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27" name="TextBox 27"/>
          <p:cNvSpPr txBox="1"/>
          <p:nvPr/>
        </p:nvSpPr>
        <p:spPr>
          <a:xfrm>
            <a:off x="1263588" y="6084720"/>
            <a:ext cx="6505452" cy="26428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67031" lvl="1" indent="-183515" algn="l">
              <a:lnSpc>
                <a:spcPts val="2380"/>
              </a:lnSpc>
              <a:buFont typeface="Arial"/>
              <a:buChar char="•"/>
            </a:pPr>
            <a:r>
              <a:rPr lang="en-US" sz="170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Особи віком 45+ (зі стажем не менше 15 років)</a:t>
            </a:r>
          </a:p>
          <a:p>
            <a:pPr marL="367031" lvl="1" indent="-183515" algn="l">
              <a:lnSpc>
                <a:spcPts val="2380"/>
              </a:lnSpc>
              <a:buFont typeface="Arial"/>
              <a:buChar char="•"/>
            </a:pPr>
            <a:r>
              <a:rPr lang="en-US" sz="170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ВПО, ветерани, особи з інвалідністю</a:t>
            </a:r>
          </a:p>
          <a:p>
            <a:pPr marL="367031" lvl="1" indent="-183515" algn="l">
              <a:lnSpc>
                <a:spcPts val="2380"/>
              </a:lnSpc>
              <a:buFont typeface="Arial"/>
              <a:buChar char="•"/>
            </a:pPr>
            <a:r>
              <a:rPr lang="en-US" sz="170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Звільнені з військової служби (маєте вислугу не менше 10 років)</a:t>
            </a:r>
          </a:p>
          <a:p>
            <a:pPr marL="367031" lvl="1" indent="-183515" algn="l">
              <a:lnSpc>
                <a:spcPts val="2380"/>
              </a:lnSpc>
              <a:buFont typeface="Arial"/>
              <a:buChar char="•"/>
            </a:pPr>
            <a:r>
              <a:rPr lang="en-US" sz="170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Особи, стосовно яких встановлено факт позбавлення особистої свободи внаслідок воєнної агресії проти України;</a:t>
            </a:r>
          </a:p>
          <a:p>
            <a:pPr marL="367031" lvl="1" indent="-183515" algn="l">
              <a:lnSpc>
                <a:spcPts val="2380"/>
              </a:lnSpc>
              <a:spcBef>
                <a:spcPct val="0"/>
              </a:spcBef>
              <a:buFont typeface="Arial"/>
              <a:buChar char="•"/>
            </a:pPr>
            <a:r>
              <a:rPr lang="en-US" sz="170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Особи, які отримали поранення, контузію, каліцтво або захворювання внаслідок воєнної агресії в Україні.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8874716" y="9033268"/>
            <a:ext cx="7294350" cy="1083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239"/>
              </a:lnSpc>
            </a:pPr>
            <a:r>
              <a:rPr lang="en-US" sz="1599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Максимальна сума ваучера:</a:t>
            </a:r>
            <a:r>
              <a:rPr lang="en-US" sz="1599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  30 280 грн (10  прожиткових мінімумів для працездатних осіб)</a:t>
            </a:r>
          </a:p>
          <a:p>
            <a:pPr algn="l">
              <a:lnSpc>
                <a:spcPts val="2239"/>
              </a:lnSpc>
            </a:pPr>
            <a:endParaRPr lang="en-US" sz="1599" dirty="0">
              <a:solidFill>
                <a:srgbClr val="FDFDFC"/>
              </a:solidFill>
              <a:latin typeface="Garet"/>
              <a:ea typeface="Garet"/>
              <a:cs typeface="Garet"/>
              <a:sym typeface="Garet"/>
            </a:endParaRPr>
          </a:p>
          <a:p>
            <a:pPr algn="l">
              <a:lnSpc>
                <a:spcPts val="2239"/>
              </a:lnSpc>
              <a:spcBef>
                <a:spcPct val="0"/>
              </a:spcBef>
            </a:pPr>
            <a:r>
              <a:rPr lang="en-US" sz="1599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 </a:t>
            </a:r>
            <a:r>
              <a:rPr lang="en-US" sz="1599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Сплачується напряму закладу освіти</a:t>
            </a:r>
          </a:p>
        </p:txBody>
      </p:sp>
      <p:sp>
        <p:nvSpPr>
          <p:cNvPr id="29" name="Freeform 29"/>
          <p:cNvSpPr/>
          <p:nvPr/>
        </p:nvSpPr>
        <p:spPr>
          <a:xfrm>
            <a:off x="17557482" y="9494553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69"/>
                </a:lnTo>
                <a:lnTo>
                  <a:pt x="0" y="6102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0" name="Freeform 30"/>
          <p:cNvSpPr/>
          <p:nvPr/>
        </p:nvSpPr>
        <p:spPr>
          <a:xfrm>
            <a:off x="16035981" y="8877300"/>
            <a:ext cx="1590063" cy="1590063"/>
          </a:xfrm>
          <a:custGeom>
            <a:avLst/>
            <a:gdLst/>
            <a:ahLst/>
            <a:cxnLst/>
            <a:rect l="l" t="t" r="r" b="b"/>
            <a:pathLst>
              <a:path w="1590063" h="1590063">
                <a:moveTo>
                  <a:pt x="0" y="0"/>
                </a:moveTo>
                <a:lnTo>
                  <a:pt x="1590063" y="0"/>
                </a:lnTo>
                <a:lnTo>
                  <a:pt x="1590063" y="1590063"/>
                </a:lnTo>
                <a:lnTo>
                  <a:pt x="0" y="159006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1279" r="-11279"/>
            </a:stretch>
          </a:blipFill>
        </p:spPr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18561" y="8389912"/>
            <a:ext cx="488488" cy="488488"/>
          </a:xfrm>
          <a:custGeom>
            <a:avLst/>
            <a:gdLst/>
            <a:ahLst/>
            <a:cxnLst/>
            <a:rect l="l" t="t" r="r" b="b"/>
            <a:pathLst>
              <a:path w="488488" h="488488">
                <a:moveTo>
                  <a:pt x="0" y="0"/>
                </a:moveTo>
                <a:lnTo>
                  <a:pt x="488488" y="0"/>
                </a:lnTo>
                <a:lnTo>
                  <a:pt x="488488" y="488488"/>
                </a:lnTo>
                <a:lnTo>
                  <a:pt x="0" y="48848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318561" y="9107000"/>
            <a:ext cx="488488" cy="488488"/>
          </a:xfrm>
          <a:custGeom>
            <a:avLst/>
            <a:gdLst/>
            <a:ahLst/>
            <a:cxnLst/>
            <a:rect l="l" t="t" r="r" b="b"/>
            <a:pathLst>
              <a:path w="488488" h="488488">
                <a:moveTo>
                  <a:pt x="0" y="0"/>
                </a:moveTo>
                <a:lnTo>
                  <a:pt x="488488" y="0"/>
                </a:lnTo>
                <a:lnTo>
                  <a:pt x="488488" y="488488"/>
                </a:lnTo>
                <a:lnTo>
                  <a:pt x="0" y="48848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295967" y="7670052"/>
            <a:ext cx="488488" cy="488488"/>
          </a:xfrm>
          <a:custGeom>
            <a:avLst/>
            <a:gdLst/>
            <a:ahLst/>
            <a:cxnLst/>
            <a:rect l="l" t="t" r="r" b="b"/>
            <a:pathLst>
              <a:path w="488488" h="488488">
                <a:moveTo>
                  <a:pt x="0" y="0"/>
                </a:moveTo>
                <a:lnTo>
                  <a:pt x="488489" y="0"/>
                </a:lnTo>
                <a:lnTo>
                  <a:pt x="488489" y="488489"/>
                </a:lnTo>
                <a:lnTo>
                  <a:pt x="0" y="48848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5" name="TextBox 5"/>
          <p:cNvSpPr txBox="1"/>
          <p:nvPr/>
        </p:nvSpPr>
        <p:spPr>
          <a:xfrm>
            <a:off x="371945" y="397888"/>
            <a:ext cx="15390633" cy="21843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738"/>
              </a:lnSpc>
            </a:pPr>
            <a:r>
              <a:rPr lang="en-US" sz="4989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ЗАВЖДИ ГОТОВІ ПОДІЛИТИСЯ ДОСВІДОМ ТА НАДАТИ ПРОФЕСІЙНУ КОНСУЛЬТАЦІЮ            В НАШОМУ ОФІСІ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028700" y="7695857"/>
            <a:ext cx="6436880" cy="3892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220"/>
              </a:lnSpc>
            </a:pPr>
            <a:r>
              <a:rPr lang="en-US" sz="2300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адреса</a:t>
            </a:r>
          </a:p>
        </p:txBody>
      </p:sp>
      <p:sp>
        <p:nvSpPr>
          <p:cNvPr id="7" name="Freeform 7"/>
          <p:cNvSpPr/>
          <p:nvPr/>
        </p:nvSpPr>
        <p:spPr>
          <a:xfrm>
            <a:off x="17058904" y="9042720"/>
            <a:ext cx="919648" cy="919648"/>
          </a:xfrm>
          <a:custGeom>
            <a:avLst/>
            <a:gdLst/>
            <a:ahLst/>
            <a:cxnLst/>
            <a:rect l="l" t="t" r="r" b="b"/>
            <a:pathLst>
              <a:path w="919648" h="919648">
                <a:moveTo>
                  <a:pt x="0" y="0"/>
                </a:moveTo>
                <a:lnTo>
                  <a:pt x="919648" y="0"/>
                </a:lnTo>
                <a:lnTo>
                  <a:pt x="919648" y="919648"/>
                </a:lnTo>
                <a:lnTo>
                  <a:pt x="0" y="919648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4745641" y="1607570"/>
            <a:ext cx="9694219" cy="6550970"/>
          </a:xfrm>
          <a:custGeom>
            <a:avLst/>
            <a:gdLst/>
            <a:ahLst/>
            <a:cxnLst/>
            <a:rect l="l" t="t" r="r" b="b"/>
            <a:pathLst>
              <a:path w="9694219" h="6550970">
                <a:moveTo>
                  <a:pt x="0" y="0"/>
                </a:moveTo>
                <a:lnTo>
                  <a:pt x="9694219" y="0"/>
                </a:lnTo>
                <a:lnTo>
                  <a:pt x="9694219" y="6550971"/>
                </a:lnTo>
                <a:lnTo>
                  <a:pt x="0" y="6550971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-7752" t="-12250" r="-2373" b="-20500"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371945" y="9811556"/>
            <a:ext cx="381719" cy="383112"/>
          </a:xfrm>
          <a:custGeom>
            <a:avLst/>
            <a:gdLst/>
            <a:ahLst/>
            <a:cxnLst/>
            <a:rect l="l" t="t" r="r" b="b"/>
            <a:pathLst>
              <a:path w="381719" h="383112">
                <a:moveTo>
                  <a:pt x="0" y="0"/>
                </a:moveTo>
                <a:lnTo>
                  <a:pt x="381719" y="0"/>
                </a:lnTo>
                <a:lnTo>
                  <a:pt x="381719" y="383112"/>
                </a:lnTo>
                <a:lnTo>
                  <a:pt x="0" y="383112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1028700" y="8489145"/>
            <a:ext cx="3685282" cy="3892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220"/>
              </a:lnSpc>
            </a:pPr>
            <a:r>
              <a:rPr lang="en-US" sz="2300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електронна пошта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028700" y="9132804"/>
            <a:ext cx="2367427" cy="3892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220"/>
              </a:lnSpc>
            </a:pPr>
            <a:r>
              <a:rPr lang="en-US" sz="2300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телефон офісу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028700" y="9763931"/>
            <a:ext cx="7466153" cy="3892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220"/>
              </a:lnSpc>
            </a:pPr>
            <a:r>
              <a:rPr lang="en-US" sz="2300" u="sng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  <a:hlinkClick r:id="rId12" tooltip="https://www.dcz.gov.ua/madeukraine/poslug"/>
              </a:rPr>
              <a:t>https://www.dcz.gov.ua/madeukraine/poslug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702073" y="2583388"/>
            <a:ext cx="12883855" cy="4906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204"/>
              </a:lnSpc>
            </a:pPr>
            <a:r>
              <a:rPr lang="en-US" sz="16699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ГРАНТОВІ ПРОГРАМИ </a:t>
            </a:r>
          </a:p>
        </p:txBody>
      </p:sp>
      <p:sp>
        <p:nvSpPr>
          <p:cNvPr id="3" name="Freeform 3"/>
          <p:cNvSpPr/>
          <p:nvPr/>
        </p:nvSpPr>
        <p:spPr>
          <a:xfrm>
            <a:off x="17574182" y="9550979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70"/>
                </a:lnTo>
                <a:lnTo>
                  <a:pt x="0" y="61027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16331902" y="-233796"/>
            <a:ext cx="1956098" cy="1956098"/>
          </a:xfrm>
          <a:custGeom>
            <a:avLst/>
            <a:gdLst/>
            <a:ahLst/>
            <a:cxnLst/>
            <a:rect l="l" t="t" r="r" b="b"/>
            <a:pathLst>
              <a:path w="1956098" h="1956098">
                <a:moveTo>
                  <a:pt x="0" y="0"/>
                </a:moveTo>
                <a:lnTo>
                  <a:pt x="1956098" y="0"/>
                </a:lnTo>
                <a:lnTo>
                  <a:pt x="1956098" y="1956098"/>
                </a:lnTo>
                <a:lnTo>
                  <a:pt x="0" y="195609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1279" r="-11279"/>
            </a:stretch>
          </a:blipFill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00595" y="8936962"/>
            <a:ext cx="11757658" cy="8712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2380"/>
              </a:lnSpc>
            </a:pPr>
            <a:r>
              <a:rPr lang="en-US" sz="1700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*для отримувачів, які зареєстровані та провадять/планують провадити підприємницьку у Дніпропетровській, Донецькій, Запорізькій, Миколаївській, Сумській, Харківській, Херсонській, Чернігівській областях</a:t>
            </a:r>
            <a:r>
              <a:rPr lang="en-US" sz="1700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 збільшується на 100 %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3676426" y="8308016"/>
            <a:ext cx="3591969" cy="3136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59"/>
              </a:lnSpc>
            </a:pPr>
            <a:r>
              <a:rPr lang="en-US" sz="1899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термін дії - 3 роки</a:t>
            </a:r>
          </a:p>
        </p:txBody>
      </p:sp>
      <p:grpSp>
        <p:nvGrpSpPr>
          <p:cNvPr id="4" name="Group 4"/>
          <p:cNvGrpSpPr/>
          <p:nvPr/>
        </p:nvGrpSpPr>
        <p:grpSpPr>
          <a:xfrm>
            <a:off x="300595" y="302503"/>
            <a:ext cx="17686811" cy="2145691"/>
            <a:chOff x="0" y="0"/>
            <a:chExt cx="23582414" cy="2860921"/>
          </a:xfrm>
        </p:grpSpPr>
        <p:grpSp>
          <p:nvGrpSpPr>
            <p:cNvPr id="5" name="Group 5"/>
            <p:cNvGrpSpPr/>
            <p:nvPr/>
          </p:nvGrpSpPr>
          <p:grpSpPr>
            <a:xfrm>
              <a:off x="0" y="0"/>
              <a:ext cx="23582414" cy="2860921"/>
              <a:chOff x="0" y="0"/>
              <a:chExt cx="4658255" cy="565120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0" y="0"/>
                <a:ext cx="4658255" cy="565120"/>
              </a:xfrm>
              <a:custGeom>
                <a:avLst/>
                <a:gdLst/>
                <a:ahLst/>
                <a:cxnLst/>
                <a:rect l="l" t="t" r="r" b="b"/>
                <a:pathLst>
                  <a:path w="4658255" h="565120">
                    <a:moveTo>
                      <a:pt x="21448" y="0"/>
                    </a:moveTo>
                    <a:lnTo>
                      <a:pt x="4636807" y="0"/>
                    </a:lnTo>
                    <a:cubicBezTo>
                      <a:pt x="4648652" y="0"/>
                      <a:pt x="4658255" y="9603"/>
                      <a:pt x="4658255" y="21448"/>
                    </a:cubicBezTo>
                    <a:lnTo>
                      <a:pt x="4658255" y="543672"/>
                    </a:lnTo>
                    <a:cubicBezTo>
                      <a:pt x="4658255" y="549360"/>
                      <a:pt x="4655995" y="554816"/>
                      <a:pt x="4651973" y="558838"/>
                    </a:cubicBezTo>
                    <a:cubicBezTo>
                      <a:pt x="4647950" y="562860"/>
                      <a:pt x="4642495" y="565120"/>
                      <a:pt x="4636807" y="565120"/>
                    </a:cubicBezTo>
                    <a:lnTo>
                      <a:pt x="21448" y="565120"/>
                    </a:lnTo>
                    <a:cubicBezTo>
                      <a:pt x="9603" y="565120"/>
                      <a:pt x="0" y="555517"/>
                      <a:pt x="0" y="543672"/>
                    </a:cubicBezTo>
                    <a:lnTo>
                      <a:pt x="0" y="21448"/>
                    </a:lnTo>
                    <a:cubicBezTo>
                      <a:pt x="0" y="9603"/>
                      <a:pt x="9603" y="0"/>
                      <a:pt x="21448" y="0"/>
                    </a:cubicBezTo>
                    <a:close/>
                  </a:path>
                </a:pathLst>
              </a:custGeom>
              <a:solidFill>
                <a:srgbClr val="ECF2F1"/>
              </a:solidFill>
            </p:spPr>
          </p:sp>
          <p:sp>
            <p:nvSpPr>
              <p:cNvPr id="7" name="TextBox 7"/>
              <p:cNvSpPr txBox="1"/>
              <p:nvPr/>
            </p:nvSpPr>
            <p:spPr>
              <a:xfrm>
                <a:off x="0" y="-38100"/>
                <a:ext cx="4658255" cy="60322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 dirty="0"/>
              </a:p>
            </p:txBody>
          </p:sp>
        </p:grpSp>
        <p:sp>
          <p:nvSpPr>
            <p:cNvPr id="8" name="TextBox 8"/>
            <p:cNvSpPr txBox="1"/>
            <p:nvPr/>
          </p:nvSpPr>
          <p:spPr>
            <a:xfrm>
              <a:off x="1298901" y="488772"/>
              <a:ext cx="20361597" cy="162284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0219"/>
                </a:lnSpc>
              </a:pPr>
              <a:r>
                <a:rPr lang="en-US" sz="72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 Мікрогрант «Власна справа»</a:t>
              </a:r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613825" y="4416890"/>
            <a:ext cx="15060350" cy="3740678"/>
            <a:chOff x="0" y="0"/>
            <a:chExt cx="20080466" cy="4987571"/>
          </a:xfrm>
        </p:grpSpPr>
        <p:grpSp>
          <p:nvGrpSpPr>
            <p:cNvPr id="10" name="Group 10"/>
            <p:cNvGrpSpPr/>
            <p:nvPr/>
          </p:nvGrpSpPr>
          <p:grpSpPr>
            <a:xfrm>
              <a:off x="8475767" y="0"/>
              <a:ext cx="11604699" cy="1491211"/>
              <a:chOff x="0" y="0"/>
              <a:chExt cx="2636435" cy="338784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2636435" cy="338784"/>
              </a:xfrm>
              <a:custGeom>
                <a:avLst/>
                <a:gdLst/>
                <a:ahLst/>
                <a:cxnLst/>
                <a:rect l="l" t="t" r="r" b="b"/>
                <a:pathLst>
                  <a:path w="2636435" h="338784">
                    <a:moveTo>
                      <a:pt x="18680" y="0"/>
                    </a:moveTo>
                    <a:lnTo>
                      <a:pt x="2617755" y="0"/>
                    </a:lnTo>
                    <a:cubicBezTo>
                      <a:pt x="2628072" y="0"/>
                      <a:pt x="2636435" y="8363"/>
                      <a:pt x="2636435" y="18680"/>
                    </a:cubicBezTo>
                    <a:lnTo>
                      <a:pt x="2636435" y="320104"/>
                    </a:lnTo>
                    <a:cubicBezTo>
                      <a:pt x="2636435" y="325058"/>
                      <a:pt x="2634467" y="329809"/>
                      <a:pt x="2630964" y="333312"/>
                    </a:cubicBezTo>
                    <a:cubicBezTo>
                      <a:pt x="2627461" y="336816"/>
                      <a:pt x="2622709" y="338784"/>
                      <a:pt x="2617755" y="338784"/>
                    </a:cubicBezTo>
                    <a:lnTo>
                      <a:pt x="18680" y="338784"/>
                    </a:lnTo>
                    <a:cubicBezTo>
                      <a:pt x="13726" y="338784"/>
                      <a:pt x="8974" y="336816"/>
                      <a:pt x="5471" y="333312"/>
                    </a:cubicBezTo>
                    <a:cubicBezTo>
                      <a:pt x="1968" y="329809"/>
                      <a:pt x="0" y="325058"/>
                      <a:pt x="0" y="320104"/>
                    </a:cubicBezTo>
                    <a:lnTo>
                      <a:pt x="0" y="18680"/>
                    </a:lnTo>
                    <a:cubicBezTo>
                      <a:pt x="0" y="13726"/>
                      <a:pt x="1968" y="8974"/>
                      <a:pt x="5471" y="5471"/>
                    </a:cubicBezTo>
                    <a:cubicBezTo>
                      <a:pt x="8974" y="1968"/>
                      <a:pt x="13726" y="0"/>
                      <a:pt x="18680" y="0"/>
                    </a:cubicBezTo>
                    <a:close/>
                  </a:path>
                </a:pathLst>
              </a:custGeom>
              <a:solidFill>
                <a:srgbClr val="ECF2F1"/>
              </a:solidFill>
            </p:spPr>
          </p:sp>
          <p:sp>
            <p:nvSpPr>
              <p:cNvPr id="12" name="TextBox 12"/>
              <p:cNvSpPr txBox="1"/>
              <p:nvPr/>
            </p:nvSpPr>
            <p:spPr>
              <a:xfrm>
                <a:off x="0" y="-38100"/>
                <a:ext cx="2636435" cy="376884"/>
              </a:xfrm>
              <a:prstGeom prst="rect">
                <a:avLst/>
              </a:prstGeom>
            </p:spPr>
            <p:txBody>
              <a:bodyPr lIns="44169" tIns="44169" rIns="44169" bIns="44169" rtlCol="0" anchor="ctr"/>
              <a:lstStyle/>
              <a:p>
                <a:pPr algn="just">
                  <a:lnSpc>
                    <a:spcPts val="2660"/>
                  </a:lnSpc>
                </a:pPr>
                <a:endParaRPr dirty="0"/>
              </a:p>
            </p:txBody>
          </p:sp>
        </p:grpSp>
        <p:sp>
          <p:nvSpPr>
            <p:cNvPr id="13" name="TextBox 13"/>
            <p:cNvSpPr txBox="1"/>
            <p:nvPr/>
          </p:nvSpPr>
          <p:spPr>
            <a:xfrm>
              <a:off x="8968199" y="106806"/>
              <a:ext cx="10588262" cy="124902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598"/>
                </a:lnSpc>
              </a:pPr>
              <a:r>
                <a:rPr lang="en-US" sz="1856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>За умови</a:t>
              </a:r>
              <a:r>
                <a:rPr lang="en-US" sz="1856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 зареєструватися</a:t>
              </a:r>
              <a:r>
                <a:rPr lang="en-US" sz="1856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> фізичною особою підприємцем </a:t>
              </a:r>
            </a:p>
            <a:p>
              <a:pPr algn="ctr">
                <a:lnSpc>
                  <a:spcPts val="2598"/>
                </a:lnSpc>
              </a:pPr>
              <a:r>
                <a:rPr lang="en-US" sz="1856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без створення</a:t>
              </a:r>
              <a:r>
                <a:rPr lang="en-US" sz="1856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> додаткових робочих місць </a:t>
              </a:r>
            </a:p>
            <a:p>
              <a:pPr marL="0" lvl="0" indent="0" algn="l">
                <a:lnSpc>
                  <a:spcPts val="2598"/>
                </a:lnSpc>
              </a:pPr>
              <a:r>
                <a:rPr lang="en-US" sz="1856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> *для молоді 18-25 років сума збільшена в 2 рази</a:t>
              </a:r>
            </a:p>
          </p:txBody>
        </p:sp>
        <p:grpSp>
          <p:nvGrpSpPr>
            <p:cNvPr id="14" name="Group 14"/>
            <p:cNvGrpSpPr/>
            <p:nvPr/>
          </p:nvGrpSpPr>
          <p:grpSpPr>
            <a:xfrm>
              <a:off x="50047" y="459920"/>
              <a:ext cx="6926258" cy="847196"/>
              <a:chOff x="0" y="0"/>
              <a:chExt cx="3481912" cy="425895"/>
            </a:xfrm>
          </p:grpSpPr>
          <p:sp>
            <p:nvSpPr>
              <p:cNvPr id="15" name="Freeform 15"/>
              <p:cNvSpPr/>
              <p:nvPr/>
            </p:nvSpPr>
            <p:spPr>
              <a:xfrm>
                <a:off x="0" y="0"/>
                <a:ext cx="3481911" cy="425895"/>
              </a:xfrm>
              <a:custGeom>
                <a:avLst/>
                <a:gdLst/>
                <a:ahLst/>
                <a:cxnLst/>
                <a:rect l="l" t="t" r="r" b="b"/>
                <a:pathLst>
                  <a:path w="3481911" h="425895">
                    <a:moveTo>
                      <a:pt x="3278711" y="0"/>
                    </a:moveTo>
                    <a:cubicBezTo>
                      <a:pt x="3390936" y="0"/>
                      <a:pt x="3481911" y="95340"/>
                      <a:pt x="3481911" y="212948"/>
                    </a:cubicBezTo>
                    <a:cubicBezTo>
                      <a:pt x="3481911" y="330556"/>
                      <a:pt x="3390936" y="425895"/>
                      <a:pt x="3278711" y="425895"/>
                    </a:cubicBezTo>
                    <a:lnTo>
                      <a:pt x="203200" y="425895"/>
                    </a:lnTo>
                    <a:cubicBezTo>
                      <a:pt x="90976" y="425895"/>
                      <a:pt x="0" y="330556"/>
                      <a:pt x="0" y="212948"/>
                    </a:cubicBezTo>
                    <a:cubicBezTo>
                      <a:pt x="0" y="95340"/>
                      <a:pt x="90976" y="0"/>
                      <a:pt x="203200" y="0"/>
                    </a:cubicBezTo>
                    <a:lnTo>
                      <a:pt x="3278711" y="0"/>
                    </a:lnTo>
                    <a:close/>
                  </a:path>
                </a:pathLst>
              </a:custGeom>
              <a:solidFill>
                <a:srgbClr val="ECF2F1">
                  <a:alpha val="80000"/>
                </a:srgbClr>
              </a:solidFill>
            </p:spPr>
          </p:sp>
          <p:sp>
            <p:nvSpPr>
              <p:cNvPr id="16" name="TextBox 16"/>
              <p:cNvSpPr txBox="1"/>
              <p:nvPr/>
            </p:nvSpPr>
            <p:spPr>
              <a:xfrm>
                <a:off x="0" y="-47625"/>
                <a:ext cx="3481912" cy="473520"/>
              </a:xfrm>
              <a:prstGeom prst="rect">
                <a:avLst/>
              </a:prstGeom>
            </p:spPr>
            <p:txBody>
              <a:bodyPr lIns="48216" tIns="48216" rIns="48216" bIns="48216" rtlCol="0" anchor="ctr"/>
              <a:lstStyle/>
              <a:p>
                <a:pPr algn="ctr">
                  <a:lnSpc>
                    <a:spcPts val="3499"/>
                  </a:lnSpc>
                </a:pPr>
                <a:r>
                  <a:rPr lang="en-US" sz="2499" b="1" dirty="0">
                    <a:solidFill>
                      <a:srgbClr val="1C2C5E">
                        <a:alpha val="80000"/>
                      </a:srgbClr>
                    </a:solidFill>
                    <a:latin typeface="Garet Bold"/>
                    <a:ea typeface="Garet Bold"/>
                    <a:cs typeface="Garet Bold"/>
                    <a:sym typeface="Garet Bold"/>
                  </a:rPr>
                  <a:t>від 50 до 75 тис. грн</a:t>
                </a:r>
              </a:p>
            </p:txBody>
          </p:sp>
        </p:grpSp>
        <p:grpSp>
          <p:nvGrpSpPr>
            <p:cNvPr id="17" name="Group 17"/>
            <p:cNvGrpSpPr/>
            <p:nvPr/>
          </p:nvGrpSpPr>
          <p:grpSpPr>
            <a:xfrm>
              <a:off x="50047" y="2125853"/>
              <a:ext cx="6876210" cy="847196"/>
              <a:chOff x="0" y="0"/>
              <a:chExt cx="3456752" cy="425895"/>
            </a:xfrm>
          </p:grpSpPr>
          <p:sp>
            <p:nvSpPr>
              <p:cNvPr id="18" name="Freeform 18"/>
              <p:cNvSpPr/>
              <p:nvPr/>
            </p:nvSpPr>
            <p:spPr>
              <a:xfrm>
                <a:off x="0" y="0"/>
                <a:ext cx="3456752" cy="425895"/>
              </a:xfrm>
              <a:custGeom>
                <a:avLst/>
                <a:gdLst/>
                <a:ahLst/>
                <a:cxnLst/>
                <a:rect l="l" t="t" r="r" b="b"/>
                <a:pathLst>
                  <a:path w="3456752" h="425895">
                    <a:moveTo>
                      <a:pt x="3253552" y="0"/>
                    </a:moveTo>
                    <a:cubicBezTo>
                      <a:pt x="3365776" y="0"/>
                      <a:pt x="3456752" y="95340"/>
                      <a:pt x="3456752" y="212948"/>
                    </a:cubicBezTo>
                    <a:cubicBezTo>
                      <a:pt x="3456752" y="330556"/>
                      <a:pt x="3365776" y="425895"/>
                      <a:pt x="3253552" y="425895"/>
                    </a:cubicBezTo>
                    <a:lnTo>
                      <a:pt x="203200" y="425895"/>
                    </a:lnTo>
                    <a:cubicBezTo>
                      <a:pt x="90976" y="425895"/>
                      <a:pt x="0" y="330556"/>
                      <a:pt x="0" y="212948"/>
                    </a:cubicBezTo>
                    <a:cubicBezTo>
                      <a:pt x="0" y="95340"/>
                      <a:pt x="90976" y="0"/>
                      <a:pt x="203200" y="0"/>
                    </a:cubicBezTo>
                    <a:lnTo>
                      <a:pt x="3253552" y="0"/>
                    </a:lnTo>
                    <a:close/>
                  </a:path>
                </a:pathLst>
              </a:custGeom>
              <a:solidFill>
                <a:srgbClr val="ECF2F1">
                  <a:alpha val="80000"/>
                </a:srgbClr>
              </a:solidFill>
            </p:spPr>
          </p:sp>
          <p:sp>
            <p:nvSpPr>
              <p:cNvPr id="19" name="TextBox 19"/>
              <p:cNvSpPr txBox="1"/>
              <p:nvPr/>
            </p:nvSpPr>
            <p:spPr>
              <a:xfrm>
                <a:off x="0" y="-47625"/>
                <a:ext cx="3456752" cy="473520"/>
              </a:xfrm>
              <a:prstGeom prst="rect">
                <a:avLst/>
              </a:prstGeom>
            </p:spPr>
            <p:txBody>
              <a:bodyPr lIns="48216" tIns="48216" rIns="48216" bIns="48216" rtlCol="0" anchor="ctr"/>
              <a:lstStyle/>
              <a:p>
                <a:pPr algn="ctr">
                  <a:lnSpc>
                    <a:spcPts val="3499"/>
                  </a:lnSpc>
                </a:pPr>
                <a:r>
                  <a:rPr lang="en-US" sz="2499" b="1" dirty="0">
                    <a:solidFill>
                      <a:srgbClr val="1C2C5E">
                        <a:alpha val="80000"/>
                      </a:srgbClr>
                    </a:solidFill>
                    <a:latin typeface="Garet Bold"/>
                    <a:ea typeface="Garet Bold"/>
                    <a:cs typeface="Garet Bold"/>
                    <a:sym typeface="Garet Bold"/>
                  </a:rPr>
                  <a:t>*від 75 до 150 тис. грн</a:t>
                </a:r>
              </a:p>
            </p:txBody>
          </p:sp>
        </p:grpSp>
        <p:grpSp>
          <p:nvGrpSpPr>
            <p:cNvPr id="20" name="Group 20"/>
            <p:cNvGrpSpPr/>
            <p:nvPr/>
          </p:nvGrpSpPr>
          <p:grpSpPr>
            <a:xfrm>
              <a:off x="0" y="3786655"/>
              <a:ext cx="6926258" cy="847196"/>
              <a:chOff x="0" y="0"/>
              <a:chExt cx="3481912" cy="425895"/>
            </a:xfrm>
          </p:grpSpPr>
          <p:sp>
            <p:nvSpPr>
              <p:cNvPr id="21" name="Freeform 21"/>
              <p:cNvSpPr/>
              <p:nvPr/>
            </p:nvSpPr>
            <p:spPr>
              <a:xfrm>
                <a:off x="0" y="0"/>
                <a:ext cx="3481911" cy="425895"/>
              </a:xfrm>
              <a:custGeom>
                <a:avLst/>
                <a:gdLst/>
                <a:ahLst/>
                <a:cxnLst/>
                <a:rect l="l" t="t" r="r" b="b"/>
                <a:pathLst>
                  <a:path w="3481911" h="425895">
                    <a:moveTo>
                      <a:pt x="3278711" y="0"/>
                    </a:moveTo>
                    <a:cubicBezTo>
                      <a:pt x="3390936" y="0"/>
                      <a:pt x="3481911" y="95340"/>
                      <a:pt x="3481911" y="212948"/>
                    </a:cubicBezTo>
                    <a:cubicBezTo>
                      <a:pt x="3481911" y="330556"/>
                      <a:pt x="3390936" y="425895"/>
                      <a:pt x="3278711" y="425895"/>
                    </a:cubicBezTo>
                    <a:lnTo>
                      <a:pt x="203200" y="425895"/>
                    </a:lnTo>
                    <a:cubicBezTo>
                      <a:pt x="90976" y="425895"/>
                      <a:pt x="0" y="330556"/>
                      <a:pt x="0" y="212948"/>
                    </a:cubicBezTo>
                    <a:cubicBezTo>
                      <a:pt x="0" y="95340"/>
                      <a:pt x="90976" y="0"/>
                      <a:pt x="203200" y="0"/>
                    </a:cubicBezTo>
                    <a:lnTo>
                      <a:pt x="3278711" y="0"/>
                    </a:lnTo>
                    <a:close/>
                  </a:path>
                </a:pathLst>
              </a:custGeom>
              <a:solidFill>
                <a:srgbClr val="ECF2F1">
                  <a:alpha val="80000"/>
                </a:srgbClr>
              </a:solidFill>
            </p:spPr>
          </p:sp>
          <p:sp>
            <p:nvSpPr>
              <p:cNvPr id="22" name="TextBox 22"/>
              <p:cNvSpPr txBox="1"/>
              <p:nvPr/>
            </p:nvSpPr>
            <p:spPr>
              <a:xfrm>
                <a:off x="0" y="-47625"/>
                <a:ext cx="3481912" cy="473520"/>
              </a:xfrm>
              <a:prstGeom prst="rect">
                <a:avLst/>
              </a:prstGeom>
            </p:spPr>
            <p:txBody>
              <a:bodyPr lIns="48216" tIns="48216" rIns="48216" bIns="48216" rtlCol="0" anchor="ctr"/>
              <a:lstStyle/>
              <a:p>
                <a:pPr algn="ctr">
                  <a:lnSpc>
                    <a:spcPts val="3499"/>
                  </a:lnSpc>
                </a:pPr>
                <a:r>
                  <a:rPr lang="en-US" sz="2499" b="1" dirty="0">
                    <a:solidFill>
                      <a:srgbClr val="1C2C5E">
                        <a:alpha val="80000"/>
                      </a:srgbClr>
                    </a:solidFill>
                    <a:latin typeface="Garet Bold"/>
                    <a:ea typeface="Garet Bold"/>
                    <a:cs typeface="Garet Bold"/>
                    <a:sym typeface="Garet Bold"/>
                  </a:rPr>
                  <a:t>*від 150 до 250 тис. грн</a:t>
                </a:r>
              </a:p>
            </p:txBody>
          </p:sp>
        </p:grpSp>
        <p:grpSp>
          <p:nvGrpSpPr>
            <p:cNvPr id="23" name="Group 23"/>
            <p:cNvGrpSpPr/>
            <p:nvPr/>
          </p:nvGrpSpPr>
          <p:grpSpPr>
            <a:xfrm>
              <a:off x="8475767" y="1859511"/>
              <a:ext cx="11573127" cy="1379880"/>
              <a:chOff x="0" y="0"/>
              <a:chExt cx="2629262" cy="313491"/>
            </a:xfrm>
          </p:grpSpPr>
          <p:sp>
            <p:nvSpPr>
              <p:cNvPr id="24" name="Freeform 24"/>
              <p:cNvSpPr/>
              <p:nvPr/>
            </p:nvSpPr>
            <p:spPr>
              <a:xfrm>
                <a:off x="0" y="0"/>
                <a:ext cx="2629262" cy="313491"/>
              </a:xfrm>
              <a:custGeom>
                <a:avLst/>
                <a:gdLst/>
                <a:ahLst/>
                <a:cxnLst/>
                <a:rect l="l" t="t" r="r" b="b"/>
                <a:pathLst>
                  <a:path w="2629262" h="313491">
                    <a:moveTo>
                      <a:pt x="18731" y="0"/>
                    </a:moveTo>
                    <a:lnTo>
                      <a:pt x="2610532" y="0"/>
                    </a:lnTo>
                    <a:cubicBezTo>
                      <a:pt x="2620876" y="0"/>
                      <a:pt x="2629262" y="8386"/>
                      <a:pt x="2629262" y="18731"/>
                    </a:cubicBezTo>
                    <a:lnTo>
                      <a:pt x="2629262" y="294760"/>
                    </a:lnTo>
                    <a:cubicBezTo>
                      <a:pt x="2629262" y="305104"/>
                      <a:pt x="2620876" y="313491"/>
                      <a:pt x="2610532" y="313491"/>
                    </a:cubicBezTo>
                    <a:lnTo>
                      <a:pt x="18731" y="313491"/>
                    </a:lnTo>
                    <a:cubicBezTo>
                      <a:pt x="8386" y="313491"/>
                      <a:pt x="0" y="305104"/>
                      <a:pt x="0" y="294760"/>
                    </a:cubicBezTo>
                    <a:lnTo>
                      <a:pt x="0" y="18731"/>
                    </a:lnTo>
                    <a:cubicBezTo>
                      <a:pt x="0" y="8386"/>
                      <a:pt x="8386" y="0"/>
                      <a:pt x="18731" y="0"/>
                    </a:cubicBezTo>
                    <a:close/>
                  </a:path>
                </a:pathLst>
              </a:custGeom>
              <a:solidFill>
                <a:srgbClr val="ECF2F1"/>
              </a:solidFill>
            </p:spPr>
          </p:sp>
          <p:sp>
            <p:nvSpPr>
              <p:cNvPr id="25" name="TextBox 25"/>
              <p:cNvSpPr txBox="1"/>
              <p:nvPr/>
            </p:nvSpPr>
            <p:spPr>
              <a:xfrm>
                <a:off x="0" y="-38100"/>
                <a:ext cx="2629262" cy="351591"/>
              </a:xfrm>
              <a:prstGeom prst="rect">
                <a:avLst/>
              </a:prstGeom>
            </p:spPr>
            <p:txBody>
              <a:bodyPr lIns="44169" tIns="44169" rIns="44169" bIns="44169" rtlCol="0" anchor="ctr"/>
              <a:lstStyle/>
              <a:p>
                <a:pPr algn="just">
                  <a:lnSpc>
                    <a:spcPts val="2660"/>
                  </a:lnSpc>
                </a:pPr>
                <a:endParaRPr dirty="0"/>
              </a:p>
            </p:txBody>
          </p:sp>
        </p:grpSp>
        <p:sp>
          <p:nvSpPr>
            <p:cNvPr id="26" name="TextBox 26"/>
            <p:cNvSpPr txBox="1"/>
            <p:nvPr/>
          </p:nvSpPr>
          <p:spPr>
            <a:xfrm>
              <a:off x="10437434" y="2317591"/>
              <a:ext cx="7015051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3499"/>
                </a:lnSpc>
              </a:pPr>
              <a:r>
                <a:rPr lang="en-US" sz="2499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>створення </a:t>
              </a: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1</a:t>
              </a:r>
              <a:r>
                <a:rPr lang="en-US" sz="2499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>-го робочого місця</a:t>
              </a:r>
            </a:p>
          </p:txBody>
        </p:sp>
        <p:grpSp>
          <p:nvGrpSpPr>
            <p:cNvPr id="27" name="Group 27"/>
            <p:cNvGrpSpPr/>
            <p:nvPr/>
          </p:nvGrpSpPr>
          <p:grpSpPr>
            <a:xfrm>
              <a:off x="8507339" y="3607691"/>
              <a:ext cx="11573127" cy="1379880"/>
              <a:chOff x="0" y="0"/>
              <a:chExt cx="2629262" cy="313491"/>
            </a:xfrm>
          </p:grpSpPr>
          <p:sp>
            <p:nvSpPr>
              <p:cNvPr id="28" name="Freeform 28"/>
              <p:cNvSpPr/>
              <p:nvPr/>
            </p:nvSpPr>
            <p:spPr>
              <a:xfrm>
                <a:off x="0" y="0"/>
                <a:ext cx="2629262" cy="313491"/>
              </a:xfrm>
              <a:custGeom>
                <a:avLst/>
                <a:gdLst/>
                <a:ahLst/>
                <a:cxnLst/>
                <a:rect l="l" t="t" r="r" b="b"/>
                <a:pathLst>
                  <a:path w="2629262" h="313491">
                    <a:moveTo>
                      <a:pt x="18731" y="0"/>
                    </a:moveTo>
                    <a:lnTo>
                      <a:pt x="2610532" y="0"/>
                    </a:lnTo>
                    <a:cubicBezTo>
                      <a:pt x="2620876" y="0"/>
                      <a:pt x="2629262" y="8386"/>
                      <a:pt x="2629262" y="18731"/>
                    </a:cubicBezTo>
                    <a:lnTo>
                      <a:pt x="2629262" y="294760"/>
                    </a:lnTo>
                    <a:cubicBezTo>
                      <a:pt x="2629262" y="305104"/>
                      <a:pt x="2620876" y="313491"/>
                      <a:pt x="2610532" y="313491"/>
                    </a:cubicBezTo>
                    <a:lnTo>
                      <a:pt x="18731" y="313491"/>
                    </a:lnTo>
                    <a:cubicBezTo>
                      <a:pt x="8386" y="313491"/>
                      <a:pt x="0" y="305104"/>
                      <a:pt x="0" y="294760"/>
                    </a:cubicBezTo>
                    <a:lnTo>
                      <a:pt x="0" y="18731"/>
                    </a:lnTo>
                    <a:cubicBezTo>
                      <a:pt x="0" y="8386"/>
                      <a:pt x="8386" y="0"/>
                      <a:pt x="18731" y="0"/>
                    </a:cubicBezTo>
                    <a:close/>
                  </a:path>
                </a:pathLst>
              </a:custGeom>
              <a:solidFill>
                <a:srgbClr val="ECF2F1"/>
              </a:solidFill>
            </p:spPr>
          </p:sp>
          <p:sp>
            <p:nvSpPr>
              <p:cNvPr id="29" name="TextBox 29"/>
              <p:cNvSpPr txBox="1"/>
              <p:nvPr/>
            </p:nvSpPr>
            <p:spPr>
              <a:xfrm>
                <a:off x="0" y="-38100"/>
                <a:ext cx="2629262" cy="351591"/>
              </a:xfrm>
              <a:prstGeom prst="rect">
                <a:avLst/>
              </a:prstGeom>
            </p:spPr>
            <p:txBody>
              <a:bodyPr lIns="44169" tIns="44169" rIns="44169" bIns="44169" rtlCol="0" anchor="ctr"/>
              <a:lstStyle/>
              <a:p>
                <a:pPr algn="just">
                  <a:lnSpc>
                    <a:spcPts val="2660"/>
                  </a:lnSpc>
                </a:pPr>
                <a:endParaRPr dirty="0"/>
              </a:p>
            </p:txBody>
          </p:sp>
        </p:grpSp>
        <p:sp>
          <p:nvSpPr>
            <p:cNvPr id="30" name="TextBox 30"/>
            <p:cNvSpPr txBox="1"/>
            <p:nvPr/>
          </p:nvSpPr>
          <p:spPr>
            <a:xfrm>
              <a:off x="10332976" y="3912861"/>
              <a:ext cx="7015051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3499"/>
                </a:lnSpc>
              </a:pPr>
              <a:r>
                <a:rPr lang="en-US" sz="2499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>створення </a:t>
              </a: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2</a:t>
              </a:r>
              <a:r>
                <a:rPr lang="en-US" sz="2499" dirty="0">
                  <a:solidFill>
                    <a:srgbClr val="1C2C5E"/>
                  </a:solidFill>
                  <a:latin typeface="Garet"/>
                  <a:ea typeface="Garet"/>
                  <a:cs typeface="Garet"/>
                  <a:sym typeface="Garet"/>
                </a:rPr>
                <a:t>-х робочих місць</a:t>
              </a:r>
            </a:p>
          </p:txBody>
        </p:sp>
      </p:grpSp>
      <p:sp>
        <p:nvSpPr>
          <p:cNvPr id="31" name="TextBox 31"/>
          <p:cNvSpPr txBox="1"/>
          <p:nvPr/>
        </p:nvSpPr>
        <p:spPr>
          <a:xfrm>
            <a:off x="2704609" y="2894304"/>
            <a:ext cx="12767802" cy="10642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339"/>
              </a:lnSpc>
            </a:pPr>
            <a:r>
              <a:rPr lang="en-US" sz="3099" b="1" dirty="0">
                <a:solidFill>
                  <a:srgbClr val="FEFEFE"/>
                </a:solidFill>
                <a:latin typeface="Garet Bold"/>
                <a:ea typeface="Garet Bold"/>
                <a:cs typeface="Garet Bold"/>
                <a:sym typeface="Garet Bold"/>
              </a:rPr>
              <a:t>Хто може отримати? </a:t>
            </a:r>
          </a:p>
          <a:p>
            <a:pPr algn="ctr">
              <a:lnSpc>
                <a:spcPts val="4339"/>
              </a:lnSpc>
              <a:spcBef>
                <a:spcPct val="0"/>
              </a:spcBef>
            </a:pPr>
            <a:r>
              <a:rPr lang="en-US" sz="3099" b="1" dirty="0">
                <a:solidFill>
                  <a:srgbClr val="FEFEFE"/>
                </a:solidFill>
                <a:latin typeface="Garet Bold"/>
                <a:ea typeface="Garet Bold"/>
                <a:cs typeface="Garet Bold"/>
                <a:sym typeface="Garet Bold"/>
              </a:rPr>
              <a:t>Фізичні особи, фізичні особи - підприємці, юридичні особи</a:t>
            </a:r>
          </a:p>
        </p:txBody>
      </p:sp>
      <p:sp>
        <p:nvSpPr>
          <p:cNvPr id="32" name="Freeform 32"/>
          <p:cNvSpPr/>
          <p:nvPr/>
        </p:nvSpPr>
        <p:spPr>
          <a:xfrm>
            <a:off x="17602200" y="9549642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70"/>
                </a:lnTo>
                <a:lnTo>
                  <a:pt x="0" y="61027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3" name="Freeform 33"/>
          <p:cNvSpPr/>
          <p:nvPr/>
        </p:nvSpPr>
        <p:spPr>
          <a:xfrm>
            <a:off x="16078200" y="8936962"/>
            <a:ext cx="1590063" cy="1590063"/>
          </a:xfrm>
          <a:custGeom>
            <a:avLst/>
            <a:gdLst/>
            <a:ahLst/>
            <a:cxnLst/>
            <a:rect l="l" t="t" r="r" b="b"/>
            <a:pathLst>
              <a:path w="1590063" h="1590063">
                <a:moveTo>
                  <a:pt x="0" y="0"/>
                </a:moveTo>
                <a:lnTo>
                  <a:pt x="1590063" y="0"/>
                </a:lnTo>
                <a:lnTo>
                  <a:pt x="1590063" y="1590063"/>
                </a:lnTo>
                <a:lnTo>
                  <a:pt x="0" y="159006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1279" r="-11279"/>
            </a:stretch>
          </a:blipFill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95472" y="175056"/>
            <a:ext cx="17131565" cy="9936889"/>
            <a:chOff x="0" y="0"/>
            <a:chExt cx="4512017" cy="261712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512017" cy="2617123"/>
            </a:xfrm>
            <a:custGeom>
              <a:avLst/>
              <a:gdLst/>
              <a:ahLst/>
              <a:cxnLst/>
              <a:rect l="l" t="t" r="r" b="b"/>
              <a:pathLst>
                <a:path w="4512017" h="2617123">
                  <a:moveTo>
                    <a:pt x="23047" y="0"/>
                  </a:moveTo>
                  <a:lnTo>
                    <a:pt x="4488969" y="0"/>
                  </a:lnTo>
                  <a:cubicBezTo>
                    <a:pt x="4501698" y="0"/>
                    <a:pt x="4512017" y="10319"/>
                    <a:pt x="4512017" y="23047"/>
                  </a:cubicBezTo>
                  <a:lnTo>
                    <a:pt x="4512017" y="2594076"/>
                  </a:lnTo>
                  <a:cubicBezTo>
                    <a:pt x="4512017" y="2606804"/>
                    <a:pt x="4501698" y="2617123"/>
                    <a:pt x="4488969" y="2617123"/>
                  </a:cubicBezTo>
                  <a:lnTo>
                    <a:pt x="23047" y="2617123"/>
                  </a:lnTo>
                  <a:cubicBezTo>
                    <a:pt x="10319" y="2617123"/>
                    <a:pt x="0" y="2606804"/>
                    <a:pt x="0" y="2594076"/>
                  </a:cubicBezTo>
                  <a:lnTo>
                    <a:pt x="0" y="23047"/>
                  </a:lnTo>
                  <a:cubicBezTo>
                    <a:pt x="0" y="10319"/>
                    <a:pt x="10319" y="0"/>
                    <a:pt x="23047" y="0"/>
                  </a:cubicBezTo>
                  <a:close/>
                </a:path>
              </a:pathLst>
            </a:custGeom>
            <a:solidFill>
              <a:srgbClr val="ECF2F1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512017" cy="265522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4353732" y="2868786"/>
            <a:ext cx="10522889" cy="7718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134"/>
              </a:lnSpc>
            </a:pPr>
            <a:r>
              <a:rPr lang="en-US" sz="2238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придбання меблів, обладнання, транспортних засобів, які будуть використовуватися в комерційних та виробничих цілях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4353732" y="3875890"/>
            <a:ext cx="12157486" cy="11623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136"/>
              </a:lnSpc>
              <a:spcBef>
                <a:spcPct val="0"/>
              </a:spcBef>
            </a:pPr>
            <a:r>
              <a:rPr lang="en-US" sz="224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закупівля ліцензійного програмного забезпечення, свійських тварин та птиці, багаторічних насаджень, саджанців, посівного матеріалу, сировини, матеріалів, товарів та послуг, пов’язаних з реалізацією бізнес-плану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353732" y="5276319"/>
            <a:ext cx="4877500" cy="3812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136"/>
              </a:lnSpc>
              <a:spcBef>
                <a:spcPct val="0"/>
              </a:spcBef>
            </a:pPr>
            <a:r>
              <a:rPr lang="en-US" sz="224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послуги маркетингу та реклами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4353732" y="5942658"/>
            <a:ext cx="12157486" cy="7717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136"/>
              </a:lnSpc>
              <a:spcBef>
                <a:spcPct val="0"/>
              </a:spcBef>
            </a:pPr>
            <a:r>
              <a:rPr lang="en-US" sz="224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орендна плата за користування нежитловим приміщенням, земельною ділянкою, які будуть використовуватися в комерційних та виробничих цілях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353732" y="6952562"/>
            <a:ext cx="4877500" cy="3812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136"/>
              </a:lnSpc>
              <a:spcBef>
                <a:spcPct val="0"/>
              </a:spcBef>
            </a:pPr>
            <a:r>
              <a:rPr lang="en-US" sz="224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орендна плата за обладнання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353732" y="7619565"/>
            <a:ext cx="12157486" cy="7717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136"/>
              </a:lnSpc>
              <a:spcBef>
                <a:spcPct val="0"/>
              </a:spcBef>
            </a:pPr>
            <a:r>
              <a:rPr lang="en-US" sz="224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лізинг обладнання, крім автомобілів, мотоциклів та інших транспортних засобів особистого користування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4353732" y="8677094"/>
            <a:ext cx="12157486" cy="7717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136"/>
              </a:lnSpc>
              <a:spcBef>
                <a:spcPct val="0"/>
              </a:spcBef>
            </a:pPr>
            <a:r>
              <a:rPr lang="en-US" sz="224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використання у підприємницькій діяльності прав інших суб’єктів господарювання (комерційна концесія)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595641" y="789161"/>
            <a:ext cx="15915576" cy="1898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475"/>
              </a:lnSpc>
            </a:pPr>
            <a:r>
              <a:rPr lang="en-US" sz="6500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Цільове використання грантових коштів – що передбачено?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2287548" y="2906959"/>
            <a:ext cx="1381865" cy="6668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426"/>
              </a:lnSpc>
            </a:pPr>
            <a:r>
              <a:rPr lang="en-US" sz="3875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100%</a:t>
            </a:r>
          </a:p>
        </p:txBody>
      </p:sp>
      <p:grpSp>
        <p:nvGrpSpPr>
          <p:cNvPr id="14" name="Group 14"/>
          <p:cNvGrpSpPr/>
          <p:nvPr/>
        </p:nvGrpSpPr>
        <p:grpSpPr>
          <a:xfrm>
            <a:off x="1763226" y="4185507"/>
            <a:ext cx="1906187" cy="590694"/>
            <a:chOff x="0" y="0"/>
            <a:chExt cx="2541582" cy="787592"/>
          </a:xfrm>
        </p:grpSpPr>
        <p:sp>
          <p:nvSpPr>
            <p:cNvPr id="15" name="TextBox 15"/>
            <p:cNvSpPr txBox="1"/>
            <p:nvPr/>
          </p:nvSpPr>
          <p:spPr>
            <a:xfrm>
              <a:off x="1039681" y="-76200"/>
              <a:ext cx="1501902" cy="8637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426"/>
                </a:lnSpc>
              </a:pPr>
              <a:r>
                <a:rPr lang="en-US" sz="3875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50%</a:t>
              </a:r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1763226" y="5195411"/>
            <a:ext cx="1906187" cy="590694"/>
            <a:chOff x="0" y="0"/>
            <a:chExt cx="2541582" cy="787592"/>
          </a:xfrm>
        </p:grpSpPr>
        <p:sp>
          <p:nvSpPr>
            <p:cNvPr id="18" name="TextBox 18"/>
            <p:cNvSpPr txBox="1"/>
            <p:nvPr/>
          </p:nvSpPr>
          <p:spPr>
            <a:xfrm>
              <a:off x="1039681" y="-76200"/>
              <a:ext cx="1501902" cy="8637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426"/>
                </a:lnSpc>
              </a:pPr>
              <a:r>
                <a:rPr lang="en-US" sz="3875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10%</a:t>
              </a:r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1763226" y="6057012"/>
            <a:ext cx="1906187" cy="590694"/>
            <a:chOff x="0" y="0"/>
            <a:chExt cx="2541582" cy="787592"/>
          </a:xfrm>
        </p:grpSpPr>
        <p:sp>
          <p:nvSpPr>
            <p:cNvPr id="21" name="TextBox 21"/>
            <p:cNvSpPr txBox="1"/>
            <p:nvPr/>
          </p:nvSpPr>
          <p:spPr>
            <a:xfrm>
              <a:off x="1039681" y="-76200"/>
              <a:ext cx="1501902" cy="8637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426"/>
                </a:lnSpc>
              </a:pPr>
              <a:r>
                <a:rPr lang="en-US" sz="3875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25%</a:t>
              </a:r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1763226" y="6871654"/>
            <a:ext cx="1906187" cy="590694"/>
            <a:chOff x="0" y="0"/>
            <a:chExt cx="2541582" cy="787592"/>
          </a:xfrm>
        </p:grpSpPr>
        <p:sp>
          <p:nvSpPr>
            <p:cNvPr id="24" name="TextBox 24"/>
            <p:cNvSpPr txBox="1"/>
            <p:nvPr/>
          </p:nvSpPr>
          <p:spPr>
            <a:xfrm>
              <a:off x="1039681" y="-76200"/>
              <a:ext cx="1501902" cy="8637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426"/>
                </a:lnSpc>
              </a:pPr>
              <a:r>
                <a:rPr lang="en-US" sz="3875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10%</a:t>
              </a:r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1763226" y="7733920"/>
            <a:ext cx="1906187" cy="590694"/>
            <a:chOff x="0" y="0"/>
            <a:chExt cx="2541582" cy="787592"/>
          </a:xfrm>
        </p:grpSpPr>
        <p:sp>
          <p:nvSpPr>
            <p:cNvPr id="27" name="TextBox 27"/>
            <p:cNvSpPr txBox="1"/>
            <p:nvPr/>
          </p:nvSpPr>
          <p:spPr>
            <a:xfrm>
              <a:off x="1039681" y="-76200"/>
              <a:ext cx="1501902" cy="8637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426"/>
                </a:lnSpc>
              </a:pPr>
              <a:r>
                <a:rPr lang="en-US" sz="3875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50%</a:t>
              </a:r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sp>
        <p:nvSpPr>
          <p:cNvPr id="29" name="TextBox 29"/>
          <p:cNvSpPr txBox="1"/>
          <p:nvPr/>
        </p:nvSpPr>
        <p:spPr>
          <a:xfrm>
            <a:off x="2287548" y="8667515"/>
            <a:ext cx="1381865" cy="6668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426"/>
              </a:lnSpc>
            </a:pPr>
            <a:r>
              <a:rPr lang="en-US" sz="3875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100%</a:t>
            </a:r>
          </a:p>
        </p:txBody>
      </p:sp>
      <p:grpSp>
        <p:nvGrpSpPr>
          <p:cNvPr id="30" name="Group 30"/>
          <p:cNvGrpSpPr/>
          <p:nvPr/>
        </p:nvGrpSpPr>
        <p:grpSpPr>
          <a:xfrm rot="-10800000">
            <a:off x="12360072" y="240069"/>
            <a:ext cx="5033096" cy="695143"/>
            <a:chOff x="0" y="0"/>
            <a:chExt cx="1850539" cy="255586"/>
          </a:xfrm>
        </p:grpSpPr>
        <p:sp>
          <p:nvSpPr>
            <p:cNvPr id="31" name="Freeform 31"/>
            <p:cNvSpPr/>
            <p:nvPr/>
          </p:nvSpPr>
          <p:spPr>
            <a:xfrm>
              <a:off x="0" y="0"/>
              <a:ext cx="1850539" cy="255586"/>
            </a:xfrm>
            <a:custGeom>
              <a:avLst/>
              <a:gdLst/>
              <a:ahLst/>
              <a:cxnLst/>
              <a:rect l="l" t="t" r="r" b="b"/>
              <a:pathLst>
                <a:path w="1850539" h="255586">
                  <a:moveTo>
                    <a:pt x="78448" y="0"/>
                  </a:moveTo>
                  <a:lnTo>
                    <a:pt x="1772091" y="0"/>
                  </a:lnTo>
                  <a:cubicBezTo>
                    <a:pt x="1815417" y="0"/>
                    <a:pt x="1850539" y="35123"/>
                    <a:pt x="1850539" y="78448"/>
                  </a:cubicBezTo>
                  <a:lnTo>
                    <a:pt x="1850539" y="177138"/>
                  </a:lnTo>
                  <a:cubicBezTo>
                    <a:pt x="1850539" y="197943"/>
                    <a:pt x="1842274" y="217897"/>
                    <a:pt x="1827562" y="232609"/>
                  </a:cubicBezTo>
                  <a:cubicBezTo>
                    <a:pt x="1812851" y="247321"/>
                    <a:pt x="1792897" y="255586"/>
                    <a:pt x="1772091" y="255586"/>
                  </a:cubicBezTo>
                  <a:lnTo>
                    <a:pt x="78448" y="255586"/>
                  </a:lnTo>
                  <a:cubicBezTo>
                    <a:pt x="57643" y="255586"/>
                    <a:pt x="37689" y="247321"/>
                    <a:pt x="22977" y="232609"/>
                  </a:cubicBezTo>
                  <a:cubicBezTo>
                    <a:pt x="8265" y="217897"/>
                    <a:pt x="0" y="197943"/>
                    <a:pt x="0" y="177138"/>
                  </a:cubicBezTo>
                  <a:lnTo>
                    <a:pt x="0" y="78448"/>
                  </a:lnTo>
                  <a:cubicBezTo>
                    <a:pt x="0" y="57643"/>
                    <a:pt x="8265" y="37689"/>
                    <a:pt x="22977" y="22977"/>
                  </a:cubicBezTo>
                  <a:cubicBezTo>
                    <a:pt x="37689" y="8265"/>
                    <a:pt x="57643" y="0"/>
                    <a:pt x="78448" y="0"/>
                  </a:cubicBezTo>
                  <a:close/>
                </a:path>
              </a:pathLst>
            </a:custGeom>
            <a:solidFill>
              <a:srgbClr val="146CCD">
                <a:alpha val="29804"/>
              </a:srgbClr>
            </a:solidFill>
          </p:spPr>
        </p:sp>
        <p:sp>
          <p:nvSpPr>
            <p:cNvPr id="32" name="TextBox 32"/>
            <p:cNvSpPr txBox="1"/>
            <p:nvPr/>
          </p:nvSpPr>
          <p:spPr>
            <a:xfrm>
              <a:off x="0" y="-38100"/>
              <a:ext cx="1850539" cy="293686"/>
            </a:xfrm>
            <a:prstGeom prst="rect">
              <a:avLst/>
            </a:prstGeom>
          </p:spPr>
          <p:txBody>
            <a:bodyPr lIns="56799" tIns="56799" rIns="56799" bIns="56799" rtlCol="0" anchor="ctr"/>
            <a:lstStyle/>
            <a:p>
              <a:pPr algn="ctr">
                <a:lnSpc>
                  <a:spcPts val="2660"/>
                </a:lnSpc>
              </a:pPr>
              <a:endParaRPr dirty="0"/>
            </a:p>
          </p:txBody>
        </p:sp>
      </p:grpSp>
      <p:sp>
        <p:nvSpPr>
          <p:cNvPr id="33" name="TextBox 33"/>
          <p:cNvSpPr txBox="1"/>
          <p:nvPr/>
        </p:nvSpPr>
        <p:spPr>
          <a:xfrm>
            <a:off x="12593690" y="167663"/>
            <a:ext cx="4565862" cy="6304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5590"/>
              </a:lnSpc>
            </a:pPr>
            <a:r>
              <a:rPr lang="en-US" sz="2795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«Власна справа»</a:t>
            </a:r>
          </a:p>
        </p:txBody>
      </p:sp>
      <p:sp>
        <p:nvSpPr>
          <p:cNvPr id="34" name="Freeform 34"/>
          <p:cNvSpPr/>
          <p:nvPr/>
        </p:nvSpPr>
        <p:spPr>
          <a:xfrm>
            <a:off x="17591652" y="9501675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69" y="0"/>
                </a:lnTo>
                <a:lnTo>
                  <a:pt x="610269" y="610269"/>
                </a:lnTo>
                <a:lnTo>
                  <a:pt x="0" y="6102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5" name="Freeform 35"/>
          <p:cNvSpPr/>
          <p:nvPr/>
        </p:nvSpPr>
        <p:spPr>
          <a:xfrm>
            <a:off x="16001589" y="8806967"/>
            <a:ext cx="1590063" cy="1590063"/>
          </a:xfrm>
          <a:custGeom>
            <a:avLst/>
            <a:gdLst/>
            <a:ahLst/>
            <a:cxnLst/>
            <a:rect l="l" t="t" r="r" b="b"/>
            <a:pathLst>
              <a:path w="1590063" h="1590063">
                <a:moveTo>
                  <a:pt x="0" y="0"/>
                </a:moveTo>
                <a:lnTo>
                  <a:pt x="1590063" y="0"/>
                </a:lnTo>
                <a:lnTo>
                  <a:pt x="1590063" y="1590063"/>
                </a:lnTo>
                <a:lnTo>
                  <a:pt x="0" y="159006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1279" r="-11279"/>
            </a:stretch>
          </a:blipFill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3725950" y="8062477"/>
            <a:ext cx="2806391" cy="3165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66"/>
              </a:lnSpc>
            </a:pPr>
            <a:r>
              <a:rPr lang="en-US" sz="1904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термін дії - 3 роки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154960" y="248864"/>
            <a:ext cx="17899245" cy="2750109"/>
            <a:chOff x="0" y="0"/>
            <a:chExt cx="4714204" cy="724309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714204" cy="724309"/>
            </a:xfrm>
            <a:custGeom>
              <a:avLst/>
              <a:gdLst/>
              <a:ahLst/>
              <a:cxnLst/>
              <a:rect l="l" t="t" r="r" b="b"/>
              <a:pathLst>
                <a:path w="4714204" h="724309">
                  <a:moveTo>
                    <a:pt x="43253" y="0"/>
                  </a:moveTo>
                  <a:lnTo>
                    <a:pt x="4670952" y="0"/>
                  </a:lnTo>
                  <a:cubicBezTo>
                    <a:pt x="4694839" y="0"/>
                    <a:pt x="4714204" y="19365"/>
                    <a:pt x="4714204" y="43253"/>
                  </a:cubicBezTo>
                  <a:lnTo>
                    <a:pt x="4714204" y="681056"/>
                  </a:lnTo>
                  <a:cubicBezTo>
                    <a:pt x="4714204" y="692527"/>
                    <a:pt x="4709647" y="703529"/>
                    <a:pt x="4701536" y="711640"/>
                  </a:cubicBezTo>
                  <a:cubicBezTo>
                    <a:pt x="4693425" y="719752"/>
                    <a:pt x="4682423" y="724309"/>
                    <a:pt x="4670952" y="724309"/>
                  </a:cubicBezTo>
                  <a:lnTo>
                    <a:pt x="43253" y="724309"/>
                  </a:lnTo>
                  <a:cubicBezTo>
                    <a:pt x="19365" y="724309"/>
                    <a:pt x="0" y="704944"/>
                    <a:pt x="0" y="681056"/>
                  </a:cubicBezTo>
                  <a:lnTo>
                    <a:pt x="0" y="43253"/>
                  </a:lnTo>
                  <a:cubicBezTo>
                    <a:pt x="0" y="19365"/>
                    <a:pt x="19365" y="0"/>
                    <a:pt x="43253" y="0"/>
                  </a:cubicBezTo>
                  <a:close/>
                </a:path>
              </a:pathLst>
            </a:custGeom>
            <a:solidFill>
              <a:srgbClr val="ECF2F1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4714204" cy="76240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1103313" y="222987"/>
            <a:ext cx="16002537" cy="8636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sz="5000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У межах розширеної програми 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8069745" y="5005119"/>
            <a:ext cx="8703524" cy="1034910"/>
            <a:chOff x="0" y="0"/>
            <a:chExt cx="2636435" cy="313491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2636435" cy="313491"/>
            </a:xfrm>
            <a:custGeom>
              <a:avLst/>
              <a:gdLst/>
              <a:ahLst/>
              <a:cxnLst/>
              <a:rect l="l" t="t" r="r" b="b"/>
              <a:pathLst>
                <a:path w="2636435" h="313491">
                  <a:moveTo>
                    <a:pt x="45365" y="0"/>
                  </a:moveTo>
                  <a:lnTo>
                    <a:pt x="2591070" y="0"/>
                  </a:lnTo>
                  <a:cubicBezTo>
                    <a:pt x="2616124" y="0"/>
                    <a:pt x="2636435" y="20311"/>
                    <a:pt x="2636435" y="45365"/>
                  </a:cubicBezTo>
                  <a:lnTo>
                    <a:pt x="2636435" y="268125"/>
                  </a:lnTo>
                  <a:cubicBezTo>
                    <a:pt x="2636435" y="280157"/>
                    <a:pt x="2631656" y="291696"/>
                    <a:pt x="2623148" y="300203"/>
                  </a:cubicBezTo>
                  <a:cubicBezTo>
                    <a:pt x="2614640" y="308711"/>
                    <a:pt x="2603102" y="313491"/>
                    <a:pt x="2591070" y="313491"/>
                  </a:cubicBezTo>
                  <a:lnTo>
                    <a:pt x="45365" y="313491"/>
                  </a:lnTo>
                  <a:cubicBezTo>
                    <a:pt x="33334" y="313491"/>
                    <a:pt x="21795" y="308711"/>
                    <a:pt x="13287" y="300203"/>
                  </a:cubicBezTo>
                  <a:cubicBezTo>
                    <a:pt x="4780" y="291696"/>
                    <a:pt x="0" y="280157"/>
                    <a:pt x="0" y="268125"/>
                  </a:cubicBezTo>
                  <a:lnTo>
                    <a:pt x="0" y="45365"/>
                  </a:lnTo>
                  <a:cubicBezTo>
                    <a:pt x="0" y="33334"/>
                    <a:pt x="4780" y="21795"/>
                    <a:pt x="13287" y="13287"/>
                  </a:cubicBezTo>
                  <a:cubicBezTo>
                    <a:pt x="21795" y="4780"/>
                    <a:pt x="33334" y="0"/>
                    <a:pt x="45365" y="0"/>
                  </a:cubicBezTo>
                  <a:close/>
                </a:path>
              </a:pathLst>
            </a:custGeom>
            <a:solidFill>
              <a:srgbClr val="ECF2F1"/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0" y="-47625"/>
              <a:ext cx="2636435" cy="361116"/>
            </a:xfrm>
            <a:prstGeom prst="rect">
              <a:avLst/>
            </a:prstGeom>
          </p:spPr>
          <p:txBody>
            <a:bodyPr lIns="44169" tIns="44169" rIns="44169" bIns="44169" rtlCol="0" anchor="ctr"/>
            <a:lstStyle/>
            <a:p>
              <a:pPr algn="ctr">
                <a:lnSpc>
                  <a:spcPts val="3499"/>
                </a:lnSpc>
              </a:pPr>
              <a:endParaRPr dirty="0"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1877849" y="5204875"/>
            <a:ext cx="5194693" cy="635397"/>
            <a:chOff x="0" y="0"/>
            <a:chExt cx="3481912" cy="425895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3481911" cy="425895"/>
            </a:xfrm>
            <a:custGeom>
              <a:avLst/>
              <a:gdLst/>
              <a:ahLst/>
              <a:cxnLst/>
              <a:rect l="l" t="t" r="r" b="b"/>
              <a:pathLst>
                <a:path w="3481911" h="425895">
                  <a:moveTo>
                    <a:pt x="3278711" y="0"/>
                  </a:moveTo>
                  <a:cubicBezTo>
                    <a:pt x="3390936" y="0"/>
                    <a:pt x="3481911" y="95340"/>
                    <a:pt x="3481911" y="212948"/>
                  </a:cubicBezTo>
                  <a:cubicBezTo>
                    <a:pt x="3481911" y="330556"/>
                    <a:pt x="3390936" y="425895"/>
                    <a:pt x="3278711" y="425895"/>
                  </a:cubicBezTo>
                  <a:lnTo>
                    <a:pt x="203200" y="425895"/>
                  </a:lnTo>
                  <a:cubicBezTo>
                    <a:pt x="90976" y="425895"/>
                    <a:pt x="0" y="330556"/>
                    <a:pt x="0" y="212948"/>
                  </a:cubicBezTo>
                  <a:cubicBezTo>
                    <a:pt x="0" y="95340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ECF2F1">
                <a:alpha val="80000"/>
              </a:srgbClr>
            </a:solidFill>
          </p:spPr>
        </p:sp>
        <p:sp>
          <p:nvSpPr>
            <p:cNvPr id="12" name="TextBox 12"/>
            <p:cNvSpPr txBox="1"/>
            <p:nvPr/>
          </p:nvSpPr>
          <p:spPr>
            <a:xfrm>
              <a:off x="0" y="-47625"/>
              <a:ext cx="3481912" cy="473520"/>
            </a:xfrm>
            <a:prstGeom prst="rect">
              <a:avLst/>
            </a:prstGeom>
          </p:spPr>
          <p:txBody>
            <a:bodyPr lIns="48216" tIns="48216" rIns="48216" bIns="48216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>
                      <a:alpha val="80000"/>
                    </a:srgbClr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 500 тис. грн</a:t>
              </a:r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1877849" y="6744610"/>
            <a:ext cx="5194693" cy="635397"/>
            <a:chOff x="0" y="0"/>
            <a:chExt cx="3481912" cy="425895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3481911" cy="425895"/>
            </a:xfrm>
            <a:custGeom>
              <a:avLst/>
              <a:gdLst/>
              <a:ahLst/>
              <a:cxnLst/>
              <a:rect l="l" t="t" r="r" b="b"/>
              <a:pathLst>
                <a:path w="3481911" h="425895">
                  <a:moveTo>
                    <a:pt x="3278711" y="0"/>
                  </a:moveTo>
                  <a:cubicBezTo>
                    <a:pt x="3390936" y="0"/>
                    <a:pt x="3481911" y="95340"/>
                    <a:pt x="3481911" y="212948"/>
                  </a:cubicBezTo>
                  <a:cubicBezTo>
                    <a:pt x="3481911" y="330556"/>
                    <a:pt x="3390936" y="425895"/>
                    <a:pt x="3278711" y="425895"/>
                  </a:cubicBezTo>
                  <a:lnTo>
                    <a:pt x="203200" y="425895"/>
                  </a:lnTo>
                  <a:cubicBezTo>
                    <a:pt x="90976" y="425895"/>
                    <a:pt x="0" y="330556"/>
                    <a:pt x="0" y="212948"/>
                  </a:cubicBezTo>
                  <a:cubicBezTo>
                    <a:pt x="0" y="95340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ECF2F1">
                <a:alpha val="80000"/>
              </a:srgbClr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0" y="-47625"/>
              <a:ext cx="3481912" cy="473520"/>
            </a:xfrm>
            <a:prstGeom prst="rect">
              <a:avLst/>
            </a:prstGeom>
          </p:spPr>
          <p:txBody>
            <a:bodyPr lIns="48216" tIns="48216" rIns="48216" bIns="48216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>
                      <a:alpha val="80000"/>
                    </a:srgbClr>
                  </a:solidFill>
                  <a:latin typeface="Garet Bold"/>
                  <a:ea typeface="Garet Bold"/>
                  <a:cs typeface="Garet Bold"/>
                  <a:sym typeface="Garet Bold"/>
                </a:rPr>
                <a:t>*від 500 тис. до 1 млн. грн</a:t>
              </a:r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8069745" y="6544853"/>
            <a:ext cx="8703524" cy="1034910"/>
            <a:chOff x="0" y="0"/>
            <a:chExt cx="2636435" cy="313491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2636435" cy="313491"/>
            </a:xfrm>
            <a:custGeom>
              <a:avLst/>
              <a:gdLst/>
              <a:ahLst/>
              <a:cxnLst/>
              <a:rect l="l" t="t" r="r" b="b"/>
              <a:pathLst>
                <a:path w="2636435" h="313491">
                  <a:moveTo>
                    <a:pt x="45365" y="0"/>
                  </a:moveTo>
                  <a:lnTo>
                    <a:pt x="2591070" y="0"/>
                  </a:lnTo>
                  <a:cubicBezTo>
                    <a:pt x="2616124" y="0"/>
                    <a:pt x="2636435" y="20311"/>
                    <a:pt x="2636435" y="45365"/>
                  </a:cubicBezTo>
                  <a:lnTo>
                    <a:pt x="2636435" y="268125"/>
                  </a:lnTo>
                  <a:cubicBezTo>
                    <a:pt x="2636435" y="280157"/>
                    <a:pt x="2631656" y="291696"/>
                    <a:pt x="2623148" y="300203"/>
                  </a:cubicBezTo>
                  <a:cubicBezTo>
                    <a:pt x="2614640" y="308711"/>
                    <a:pt x="2603102" y="313491"/>
                    <a:pt x="2591070" y="313491"/>
                  </a:cubicBezTo>
                  <a:lnTo>
                    <a:pt x="45365" y="313491"/>
                  </a:lnTo>
                  <a:cubicBezTo>
                    <a:pt x="33334" y="313491"/>
                    <a:pt x="21795" y="308711"/>
                    <a:pt x="13287" y="300203"/>
                  </a:cubicBezTo>
                  <a:cubicBezTo>
                    <a:pt x="4780" y="291696"/>
                    <a:pt x="0" y="280157"/>
                    <a:pt x="0" y="268125"/>
                  </a:cubicBezTo>
                  <a:lnTo>
                    <a:pt x="0" y="45365"/>
                  </a:lnTo>
                  <a:cubicBezTo>
                    <a:pt x="0" y="33334"/>
                    <a:pt x="4780" y="21795"/>
                    <a:pt x="13287" y="13287"/>
                  </a:cubicBezTo>
                  <a:cubicBezTo>
                    <a:pt x="21795" y="4780"/>
                    <a:pt x="33334" y="0"/>
                    <a:pt x="45365" y="0"/>
                  </a:cubicBezTo>
                  <a:close/>
                </a:path>
              </a:pathLst>
            </a:custGeom>
            <a:solidFill>
              <a:srgbClr val="ECF2F1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38100"/>
              <a:ext cx="2636435" cy="351591"/>
            </a:xfrm>
            <a:prstGeom prst="rect">
              <a:avLst/>
            </a:prstGeom>
          </p:spPr>
          <p:txBody>
            <a:bodyPr lIns="44169" tIns="44169" rIns="44169" bIns="44169" rtlCol="0" anchor="ctr"/>
            <a:lstStyle/>
            <a:p>
              <a:pPr algn="just">
                <a:lnSpc>
                  <a:spcPts val="2660"/>
                </a:lnSpc>
              </a:pPr>
              <a:endParaRPr dirty="0"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8699120" y="6588064"/>
            <a:ext cx="7444773" cy="8604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499"/>
              </a:lnSpc>
            </a:pPr>
            <a:r>
              <a:rPr lang="en-US" sz="2499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створення </a:t>
            </a:r>
            <a:r>
              <a:rPr lang="en-US" sz="2499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4 </a:t>
            </a:r>
            <a:r>
              <a:rPr lang="en-US" sz="2499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робочих місць співфінансування</a:t>
            </a:r>
            <a:r>
              <a:rPr lang="en-US" sz="2499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 70% грант / 30% власні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480571" y="3111602"/>
            <a:ext cx="17087730" cy="3136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59"/>
              </a:lnSpc>
              <a:spcBef>
                <a:spcPct val="0"/>
              </a:spcBef>
            </a:pPr>
            <a:r>
              <a:rPr lang="en-US" sz="1899" dirty="0">
                <a:solidFill>
                  <a:srgbClr val="FDFDFC"/>
                </a:solidFill>
                <a:latin typeface="Garet"/>
                <a:ea typeface="Garet"/>
                <a:cs typeface="Garet"/>
                <a:sym typeface="Garet"/>
              </a:rPr>
              <a:t>На старт чи розвиток приватного закладу дошкільної освіти  (ясел, садочка, міні‑садка, сімейного садка, центру розвитку дитини)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9712861" y="5287624"/>
            <a:ext cx="5265566" cy="4222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499"/>
              </a:lnSpc>
            </a:pPr>
            <a:r>
              <a:rPr lang="en-US" sz="2499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створення </a:t>
            </a:r>
            <a:r>
              <a:rPr lang="en-US" sz="2499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2 </a:t>
            </a:r>
            <a:r>
              <a:rPr lang="en-US" sz="2499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робочих місць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480571" y="9171018"/>
            <a:ext cx="10046179" cy="8712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380"/>
              </a:lnSpc>
            </a:pPr>
            <a:r>
              <a:rPr lang="en-US" sz="1700" dirty="0">
                <a:solidFill>
                  <a:srgbClr val="FEFEFE"/>
                </a:solidFill>
                <a:latin typeface="Garet"/>
                <a:ea typeface="Garet"/>
                <a:cs typeface="Garet"/>
                <a:sym typeface="Garet"/>
              </a:rPr>
              <a:t>*зареєстрований як ФОП не менше 12 місяців до моменту подання заяви та за умов </a:t>
            </a:r>
            <a:r>
              <a:rPr lang="en-US" sz="1700" b="1" dirty="0">
                <a:solidFill>
                  <a:srgbClr val="FEFEFE"/>
                </a:solidFill>
                <a:latin typeface="Garet Bold"/>
                <a:ea typeface="Garet Bold"/>
                <a:cs typeface="Garet Bold"/>
                <a:sym typeface="Garet Bold"/>
              </a:rPr>
              <a:t>СПІВФІНАНСУВАННЯ </a:t>
            </a:r>
            <a:r>
              <a:rPr lang="en-US" sz="1700" dirty="0">
                <a:solidFill>
                  <a:srgbClr val="FEFEFE"/>
                </a:solidFill>
                <a:latin typeface="Garet"/>
                <a:ea typeface="Garet"/>
                <a:cs typeface="Garet"/>
                <a:sym typeface="Garet"/>
              </a:rPr>
              <a:t>(вноситься сума співфінансування за рахунок власних або кредитних коштів 30% вартості проєкту)</a:t>
            </a:r>
          </a:p>
        </p:txBody>
      </p:sp>
      <p:sp>
        <p:nvSpPr>
          <p:cNvPr id="23" name="Freeform 23"/>
          <p:cNvSpPr/>
          <p:nvPr/>
        </p:nvSpPr>
        <p:spPr>
          <a:xfrm>
            <a:off x="17580122" y="9572527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70"/>
                </a:lnTo>
                <a:lnTo>
                  <a:pt x="0" y="61027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24" name="Freeform 24"/>
          <p:cNvSpPr/>
          <p:nvPr/>
        </p:nvSpPr>
        <p:spPr>
          <a:xfrm>
            <a:off x="15874264" y="8953500"/>
            <a:ext cx="1798010" cy="1582760"/>
          </a:xfrm>
          <a:custGeom>
            <a:avLst/>
            <a:gdLst/>
            <a:ahLst/>
            <a:cxnLst/>
            <a:rect l="l" t="t" r="r" b="b"/>
            <a:pathLst>
              <a:path w="1798010" h="1582760">
                <a:moveTo>
                  <a:pt x="0" y="0"/>
                </a:moveTo>
                <a:lnTo>
                  <a:pt x="1798010" y="0"/>
                </a:lnTo>
                <a:lnTo>
                  <a:pt x="1798010" y="1582760"/>
                </a:lnTo>
                <a:lnTo>
                  <a:pt x="0" y="158276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t="-1042" r="-10136" b="-1042"/>
            </a:stretch>
          </a:blipFill>
        </p:spPr>
      </p:sp>
      <p:sp>
        <p:nvSpPr>
          <p:cNvPr id="25" name="TextBox 25"/>
          <p:cNvSpPr txBox="1"/>
          <p:nvPr/>
        </p:nvSpPr>
        <p:spPr>
          <a:xfrm>
            <a:off x="2873316" y="3654246"/>
            <a:ext cx="12866425" cy="10642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339"/>
              </a:lnSpc>
              <a:spcBef>
                <a:spcPct val="0"/>
              </a:spcBef>
            </a:pPr>
            <a:r>
              <a:rPr lang="en-US" sz="3099" b="1" dirty="0">
                <a:solidFill>
                  <a:srgbClr val="ECF2F1"/>
                </a:solidFill>
                <a:latin typeface="Garet Bold"/>
                <a:ea typeface="Garet Bold"/>
                <a:cs typeface="Garet Bold"/>
                <a:sym typeface="Garet Bold"/>
              </a:rPr>
              <a:t>Хто може отримати? </a:t>
            </a:r>
          </a:p>
          <a:p>
            <a:pPr algn="ctr">
              <a:lnSpc>
                <a:spcPts val="4339"/>
              </a:lnSpc>
              <a:spcBef>
                <a:spcPct val="0"/>
              </a:spcBef>
            </a:pPr>
            <a:r>
              <a:rPr lang="en-US" sz="3099" b="1" dirty="0">
                <a:solidFill>
                  <a:srgbClr val="ECF2F1"/>
                </a:solidFill>
                <a:latin typeface="Garet Bold"/>
                <a:ea typeface="Garet Bold"/>
                <a:cs typeface="Garet Bold"/>
                <a:sym typeface="Garet Bold"/>
              </a:rPr>
              <a:t>Фізичні особи, фізичні особи - підприємці, юридичні особи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695369" y="895350"/>
            <a:ext cx="16897263" cy="11938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799"/>
              </a:lnSpc>
              <a:spcBef>
                <a:spcPct val="0"/>
              </a:spcBef>
            </a:pPr>
            <a:r>
              <a:rPr lang="en-US" sz="6999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«Власна Справа»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857898" y="1990827"/>
            <a:ext cx="16897263" cy="8636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000"/>
              </a:lnSpc>
              <a:spcBef>
                <a:spcPct val="0"/>
              </a:spcBef>
            </a:pPr>
            <a:r>
              <a:rPr lang="en-US" sz="5000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дошкільна освіта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578218" y="200215"/>
            <a:ext cx="17131565" cy="9847697"/>
            <a:chOff x="0" y="0"/>
            <a:chExt cx="4512017" cy="259363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512017" cy="2593632"/>
            </a:xfrm>
            <a:custGeom>
              <a:avLst/>
              <a:gdLst/>
              <a:ahLst/>
              <a:cxnLst/>
              <a:rect l="l" t="t" r="r" b="b"/>
              <a:pathLst>
                <a:path w="4512017" h="2593632">
                  <a:moveTo>
                    <a:pt x="23047" y="0"/>
                  </a:moveTo>
                  <a:lnTo>
                    <a:pt x="4488969" y="0"/>
                  </a:lnTo>
                  <a:cubicBezTo>
                    <a:pt x="4501698" y="0"/>
                    <a:pt x="4512017" y="10319"/>
                    <a:pt x="4512017" y="23047"/>
                  </a:cubicBezTo>
                  <a:lnTo>
                    <a:pt x="4512017" y="2570585"/>
                  </a:lnTo>
                  <a:cubicBezTo>
                    <a:pt x="4512017" y="2583313"/>
                    <a:pt x="4501698" y="2593632"/>
                    <a:pt x="4488969" y="2593632"/>
                  </a:cubicBezTo>
                  <a:lnTo>
                    <a:pt x="23047" y="2593632"/>
                  </a:lnTo>
                  <a:cubicBezTo>
                    <a:pt x="10319" y="2593632"/>
                    <a:pt x="0" y="2583313"/>
                    <a:pt x="0" y="2570585"/>
                  </a:cubicBezTo>
                  <a:lnTo>
                    <a:pt x="0" y="23047"/>
                  </a:lnTo>
                  <a:cubicBezTo>
                    <a:pt x="0" y="10319"/>
                    <a:pt x="10319" y="0"/>
                    <a:pt x="23047" y="0"/>
                  </a:cubicBezTo>
                  <a:close/>
                </a:path>
              </a:pathLst>
            </a:custGeom>
            <a:solidFill>
              <a:srgbClr val="ECF2F1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512017" cy="263173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4353732" y="2554317"/>
            <a:ext cx="10522889" cy="6724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641"/>
              </a:lnSpc>
            </a:pPr>
            <a:r>
              <a:rPr lang="en-US" sz="2238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придбання меблів, обладнання, транспортних засобів, які будуть використовуватися в комерційних та виробничих цілях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4353732" y="3427487"/>
            <a:ext cx="12157486" cy="10058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643"/>
              </a:lnSpc>
            </a:pPr>
            <a:r>
              <a:rPr lang="en-US" sz="224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закупівля ліцензійного програмного забезпечення, свійських тварин та птиці, багаторічних насаджень, саджанців, посівного матеріалу, сировини, матеріалів, товарів та послуг, пов’язаних з реалізацією бізнес-плану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353732" y="4661902"/>
            <a:ext cx="4877500" cy="3390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643"/>
              </a:lnSpc>
            </a:pPr>
            <a:r>
              <a:rPr lang="en-US" sz="224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послуги маркетингу та реклами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4353732" y="6216970"/>
            <a:ext cx="12157486" cy="6724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643"/>
              </a:lnSpc>
            </a:pPr>
            <a:r>
              <a:rPr lang="en-US" sz="224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орендна плата за користування нежитловим приміщенням, земельною ділянкою, які будуть використовуватися в комерційних та виробничих цілях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353732" y="7287872"/>
            <a:ext cx="4877500" cy="3390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643"/>
              </a:lnSpc>
            </a:pPr>
            <a:r>
              <a:rPr lang="en-US" sz="224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орендна плата за обладнання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353732" y="8003362"/>
            <a:ext cx="12157486" cy="6724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643"/>
              </a:lnSpc>
            </a:pPr>
            <a:r>
              <a:rPr lang="en-US" sz="224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лізинг обладнання, крім автомобілів, мотоциклів та інших транспортних засобів особистого користування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4353732" y="8896223"/>
            <a:ext cx="12157486" cy="6724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643"/>
              </a:lnSpc>
            </a:pPr>
            <a:r>
              <a:rPr lang="en-US" sz="224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використання у підприємницькій діяльності прав інших суб’єктів господарювання (комерційна концесія)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2287548" y="2544864"/>
            <a:ext cx="1381865" cy="6668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426"/>
              </a:lnSpc>
            </a:pPr>
            <a:r>
              <a:rPr lang="en-US" sz="3875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100%</a:t>
            </a:r>
          </a:p>
        </p:txBody>
      </p:sp>
      <p:grpSp>
        <p:nvGrpSpPr>
          <p:cNvPr id="13" name="Group 13"/>
          <p:cNvGrpSpPr/>
          <p:nvPr/>
        </p:nvGrpSpPr>
        <p:grpSpPr>
          <a:xfrm>
            <a:off x="1763226" y="3680682"/>
            <a:ext cx="1906187" cy="590694"/>
            <a:chOff x="0" y="0"/>
            <a:chExt cx="2541582" cy="787592"/>
          </a:xfrm>
        </p:grpSpPr>
        <p:sp>
          <p:nvSpPr>
            <p:cNvPr id="14" name="TextBox 14"/>
            <p:cNvSpPr txBox="1"/>
            <p:nvPr/>
          </p:nvSpPr>
          <p:spPr>
            <a:xfrm>
              <a:off x="1039681" y="-76200"/>
              <a:ext cx="1501902" cy="8637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426"/>
                </a:lnSpc>
              </a:pPr>
              <a:r>
                <a:rPr lang="en-US" sz="3875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50%</a:t>
              </a:r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1763226" y="4533369"/>
            <a:ext cx="1906187" cy="590694"/>
            <a:chOff x="0" y="0"/>
            <a:chExt cx="2541582" cy="787592"/>
          </a:xfrm>
        </p:grpSpPr>
        <p:sp>
          <p:nvSpPr>
            <p:cNvPr id="17" name="TextBox 17"/>
            <p:cNvSpPr txBox="1"/>
            <p:nvPr/>
          </p:nvSpPr>
          <p:spPr>
            <a:xfrm>
              <a:off x="1039681" y="-76200"/>
              <a:ext cx="1501902" cy="8637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426"/>
                </a:lnSpc>
              </a:pPr>
              <a:r>
                <a:rPr lang="en-US" sz="3875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10%</a:t>
              </a:r>
            </a:p>
          </p:txBody>
        </p:sp>
        <p:sp>
          <p:nvSpPr>
            <p:cNvPr id="18" name="TextBox 18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1763226" y="6283699"/>
            <a:ext cx="1906187" cy="590694"/>
            <a:chOff x="0" y="0"/>
            <a:chExt cx="2541582" cy="787592"/>
          </a:xfrm>
        </p:grpSpPr>
        <p:sp>
          <p:nvSpPr>
            <p:cNvPr id="20" name="TextBox 20"/>
            <p:cNvSpPr txBox="1"/>
            <p:nvPr/>
          </p:nvSpPr>
          <p:spPr>
            <a:xfrm>
              <a:off x="1039681" y="-76200"/>
              <a:ext cx="1501902" cy="8637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426"/>
                </a:lnSpc>
              </a:pPr>
              <a:r>
                <a:rPr lang="en-US" sz="3875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25%</a:t>
              </a:r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763226" y="7162057"/>
            <a:ext cx="1906187" cy="590694"/>
            <a:chOff x="0" y="0"/>
            <a:chExt cx="2541582" cy="787592"/>
          </a:xfrm>
        </p:grpSpPr>
        <p:sp>
          <p:nvSpPr>
            <p:cNvPr id="23" name="TextBox 23"/>
            <p:cNvSpPr txBox="1"/>
            <p:nvPr/>
          </p:nvSpPr>
          <p:spPr>
            <a:xfrm>
              <a:off x="1039681" y="-76200"/>
              <a:ext cx="1501902" cy="8637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426"/>
                </a:lnSpc>
              </a:pPr>
              <a:r>
                <a:rPr lang="en-US" sz="3875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10%</a:t>
              </a:r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763226" y="8070091"/>
            <a:ext cx="1906187" cy="590694"/>
            <a:chOff x="0" y="0"/>
            <a:chExt cx="2541582" cy="787592"/>
          </a:xfrm>
        </p:grpSpPr>
        <p:sp>
          <p:nvSpPr>
            <p:cNvPr id="26" name="TextBox 26"/>
            <p:cNvSpPr txBox="1"/>
            <p:nvPr/>
          </p:nvSpPr>
          <p:spPr>
            <a:xfrm>
              <a:off x="1039681" y="-76200"/>
              <a:ext cx="1501902" cy="8637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426"/>
                </a:lnSpc>
              </a:pPr>
              <a:r>
                <a:rPr lang="en-US" sz="3875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50%</a:t>
              </a:r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sp>
        <p:nvSpPr>
          <p:cNvPr id="28" name="TextBox 28"/>
          <p:cNvSpPr txBox="1"/>
          <p:nvPr/>
        </p:nvSpPr>
        <p:spPr>
          <a:xfrm>
            <a:off x="2287548" y="8886753"/>
            <a:ext cx="1381865" cy="6668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426"/>
              </a:lnSpc>
            </a:pPr>
            <a:r>
              <a:rPr lang="en-US" sz="3875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100%</a:t>
            </a:r>
          </a:p>
        </p:txBody>
      </p:sp>
      <p:grpSp>
        <p:nvGrpSpPr>
          <p:cNvPr id="29" name="Group 29"/>
          <p:cNvGrpSpPr/>
          <p:nvPr/>
        </p:nvGrpSpPr>
        <p:grpSpPr>
          <a:xfrm rot="-10800000">
            <a:off x="12726653" y="333557"/>
            <a:ext cx="4532647" cy="1106335"/>
            <a:chOff x="0" y="0"/>
            <a:chExt cx="1666537" cy="406771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1666537" cy="406771"/>
            </a:xfrm>
            <a:custGeom>
              <a:avLst/>
              <a:gdLst/>
              <a:ahLst/>
              <a:cxnLst/>
              <a:rect l="l" t="t" r="r" b="b"/>
              <a:pathLst>
                <a:path w="1666537" h="406771">
                  <a:moveTo>
                    <a:pt x="87110" y="0"/>
                  </a:moveTo>
                  <a:lnTo>
                    <a:pt x="1579427" y="0"/>
                  </a:lnTo>
                  <a:cubicBezTo>
                    <a:pt x="1627537" y="0"/>
                    <a:pt x="1666537" y="39000"/>
                    <a:pt x="1666537" y="87110"/>
                  </a:cubicBezTo>
                  <a:lnTo>
                    <a:pt x="1666537" y="319661"/>
                  </a:lnTo>
                  <a:cubicBezTo>
                    <a:pt x="1666537" y="342764"/>
                    <a:pt x="1657359" y="364921"/>
                    <a:pt x="1641023" y="381257"/>
                  </a:cubicBezTo>
                  <a:cubicBezTo>
                    <a:pt x="1624687" y="397593"/>
                    <a:pt x="1602530" y="406771"/>
                    <a:pt x="1579427" y="406771"/>
                  </a:cubicBezTo>
                  <a:lnTo>
                    <a:pt x="87110" y="406771"/>
                  </a:lnTo>
                  <a:cubicBezTo>
                    <a:pt x="64007" y="406771"/>
                    <a:pt x="41850" y="397593"/>
                    <a:pt x="25514" y="381257"/>
                  </a:cubicBezTo>
                  <a:cubicBezTo>
                    <a:pt x="9178" y="364921"/>
                    <a:pt x="0" y="342764"/>
                    <a:pt x="0" y="319661"/>
                  </a:cubicBezTo>
                  <a:lnTo>
                    <a:pt x="0" y="87110"/>
                  </a:lnTo>
                  <a:cubicBezTo>
                    <a:pt x="0" y="64007"/>
                    <a:pt x="9178" y="41850"/>
                    <a:pt x="25514" y="25514"/>
                  </a:cubicBezTo>
                  <a:cubicBezTo>
                    <a:pt x="41850" y="9178"/>
                    <a:pt x="64007" y="0"/>
                    <a:pt x="87110" y="0"/>
                  </a:cubicBezTo>
                  <a:close/>
                </a:path>
              </a:pathLst>
            </a:custGeom>
            <a:solidFill>
              <a:srgbClr val="055DB7">
                <a:alpha val="29804"/>
              </a:srgbClr>
            </a:solidFill>
          </p:spPr>
        </p:sp>
        <p:sp>
          <p:nvSpPr>
            <p:cNvPr id="31" name="TextBox 31"/>
            <p:cNvSpPr txBox="1"/>
            <p:nvPr/>
          </p:nvSpPr>
          <p:spPr>
            <a:xfrm>
              <a:off x="0" y="-38100"/>
              <a:ext cx="1666537" cy="444871"/>
            </a:xfrm>
            <a:prstGeom prst="rect">
              <a:avLst/>
            </a:prstGeom>
          </p:spPr>
          <p:txBody>
            <a:bodyPr lIns="56799" tIns="56799" rIns="56799" bIns="56799" rtlCol="0" anchor="ctr"/>
            <a:lstStyle/>
            <a:p>
              <a:pPr algn="ctr">
                <a:lnSpc>
                  <a:spcPts val="2660"/>
                </a:lnSpc>
              </a:pPr>
              <a:endParaRPr dirty="0"/>
            </a:p>
          </p:txBody>
        </p:sp>
      </p:grpSp>
      <p:sp>
        <p:nvSpPr>
          <p:cNvPr id="32" name="TextBox 32"/>
          <p:cNvSpPr txBox="1"/>
          <p:nvPr/>
        </p:nvSpPr>
        <p:spPr>
          <a:xfrm>
            <a:off x="12693438" y="289909"/>
            <a:ext cx="4565862" cy="9840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5590"/>
              </a:lnSpc>
            </a:pPr>
            <a:r>
              <a:rPr lang="en-US" sz="2795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«Власна справа»</a:t>
            </a:r>
          </a:p>
          <a:p>
            <a:pPr marL="0" lvl="0" indent="0" algn="ctr">
              <a:lnSpc>
                <a:spcPts val="1220"/>
              </a:lnSpc>
            </a:pPr>
            <a:r>
              <a:rPr lang="en-US" sz="1795" b="1" u="none" strike="noStrike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дошкільна освіта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4353732" y="5314508"/>
            <a:ext cx="12157486" cy="6724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643"/>
              </a:lnSpc>
            </a:pPr>
            <a:r>
              <a:rPr lang="en-US" sz="224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придбання матеріалів та послуг для проведення ремонтних робіт приміщень, обладнання, які використовуватимуться в комерційних та виробничих цілях</a:t>
            </a:r>
          </a:p>
        </p:txBody>
      </p:sp>
      <p:grpSp>
        <p:nvGrpSpPr>
          <p:cNvPr id="34" name="Group 34"/>
          <p:cNvGrpSpPr/>
          <p:nvPr/>
        </p:nvGrpSpPr>
        <p:grpSpPr>
          <a:xfrm>
            <a:off x="1763226" y="5381238"/>
            <a:ext cx="1906187" cy="590694"/>
            <a:chOff x="0" y="0"/>
            <a:chExt cx="2541582" cy="787592"/>
          </a:xfrm>
        </p:grpSpPr>
        <p:sp>
          <p:nvSpPr>
            <p:cNvPr id="35" name="TextBox 35"/>
            <p:cNvSpPr txBox="1"/>
            <p:nvPr/>
          </p:nvSpPr>
          <p:spPr>
            <a:xfrm>
              <a:off x="1039681" y="-76200"/>
              <a:ext cx="1501902" cy="8637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426"/>
                </a:lnSpc>
              </a:pPr>
              <a:r>
                <a:rPr lang="en-US" sz="3875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50%</a:t>
              </a:r>
            </a:p>
          </p:txBody>
        </p:sp>
        <p:sp>
          <p:nvSpPr>
            <p:cNvPr id="36" name="TextBox 36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sp>
        <p:nvSpPr>
          <p:cNvPr id="37" name="Freeform 37"/>
          <p:cNvSpPr/>
          <p:nvPr/>
        </p:nvSpPr>
        <p:spPr>
          <a:xfrm>
            <a:off x="17602200" y="9534266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70"/>
                </a:lnTo>
                <a:lnTo>
                  <a:pt x="0" y="61027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8" name="TextBox 38"/>
          <p:cNvSpPr txBox="1"/>
          <p:nvPr/>
        </p:nvSpPr>
        <p:spPr>
          <a:xfrm>
            <a:off x="729238" y="619155"/>
            <a:ext cx="16530062" cy="18303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475"/>
              </a:lnSpc>
            </a:pPr>
            <a:r>
              <a:rPr lang="en-US" sz="6500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Цільове використання </a:t>
            </a:r>
          </a:p>
          <a:p>
            <a:pPr algn="l">
              <a:lnSpc>
                <a:spcPts val="6900"/>
              </a:lnSpc>
            </a:pPr>
            <a:r>
              <a:rPr lang="en-US" sz="6000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грантових коштів – що передбачено?</a:t>
            </a:r>
          </a:p>
        </p:txBody>
      </p:sp>
      <p:sp>
        <p:nvSpPr>
          <p:cNvPr id="39" name="Freeform 39"/>
          <p:cNvSpPr/>
          <p:nvPr/>
        </p:nvSpPr>
        <p:spPr>
          <a:xfrm>
            <a:off x="16087667" y="8675801"/>
            <a:ext cx="1590063" cy="1590063"/>
          </a:xfrm>
          <a:custGeom>
            <a:avLst/>
            <a:gdLst/>
            <a:ahLst/>
            <a:cxnLst/>
            <a:rect l="l" t="t" r="r" b="b"/>
            <a:pathLst>
              <a:path w="1590063" h="1590063">
                <a:moveTo>
                  <a:pt x="0" y="0"/>
                </a:moveTo>
                <a:lnTo>
                  <a:pt x="1590063" y="0"/>
                </a:lnTo>
                <a:lnTo>
                  <a:pt x="1590063" y="1590063"/>
                </a:lnTo>
                <a:lnTo>
                  <a:pt x="0" y="159006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1279" r="-11279"/>
            </a:stretch>
          </a:blipFill>
        </p:spPr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54960" y="248864"/>
            <a:ext cx="17899245" cy="2750109"/>
            <a:chOff x="0" y="0"/>
            <a:chExt cx="4714204" cy="72430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714204" cy="724309"/>
            </a:xfrm>
            <a:custGeom>
              <a:avLst/>
              <a:gdLst/>
              <a:ahLst/>
              <a:cxnLst/>
              <a:rect l="l" t="t" r="r" b="b"/>
              <a:pathLst>
                <a:path w="4714204" h="724309">
                  <a:moveTo>
                    <a:pt x="43253" y="0"/>
                  </a:moveTo>
                  <a:lnTo>
                    <a:pt x="4670952" y="0"/>
                  </a:lnTo>
                  <a:cubicBezTo>
                    <a:pt x="4694839" y="0"/>
                    <a:pt x="4714204" y="19365"/>
                    <a:pt x="4714204" y="43253"/>
                  </a:cubicBezTo>
                  <a:lnTo>
                    <a:pt x="4714204" y="681056"/>
                  </a:lnTo>
                  <a:cubicBezTo>
                    <a:pt x="4714204" y="692527"/>
                    <a:pt x="4709647" y="703529"/>
                    <a:pt x="4701536" y="711640"/>
                  </a:cubicBezTo>
                  <a:cubicBezTo>
                    <a:pt x="4693425" y="719752"/>
                    <a:pt x="4682423" y="724309"/>
                    <a:pt x="4670952" y="724309"/>
                  </a:cubicBezTo>
                  <a:lnTo>
                    <a:pt x="43253" y="724309"/>
                  </a:lnTo>
                  <a:cubicBezTo>
                    <a:pt x="19365" y="724309"/>
                    <a:pt x="0" y="704944"/>
                    <a:pt x="0" y="681056"/>
                  </a:cubicBezTo>
                  <a:lnTo>
                    <a:pt x="0" y="43253"/>
                  </a:lnTo>
                  <a:cubicBezTo>
                    <a:pt x="0" y="19365"/>
                    <a:pt x="19365" y="0"/>
                    <a:pt x="43253" y="0"/>
                  </a:cubicBezTo>
                  <a:close/>
                </a:path>
              </a:pathLst>
            </a:custGeom>
            <a:solidFill>
              <a:srgbClr val="ECF2F1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714204" cy="76240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1103313" y="222987"/>
            <a:ext cx="16002537" cy="8636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sz="5000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У межах розширеної програми 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480571" y="9171018"/>
            <a:ext cx="10046179" cy="8712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380"/>
              </a:lnSpc>
            </a:pPr>
            <a:r>
              <a:rPr lang="en-US" sz="1700" dirty="0">
                <a:solidFill>
                  <a:srgbClr val="FEFEFE"/>
                </a:solidFill>
                <a:latin typeface="Garet"/>
                <a:ea typeface="Garet"/>
                <a:cs typeface="Garet"/>
                <a:sym typeface="Garet"/>
              </a:rPr>
              <a:t>*зареєстрований як ФОП не менше 12 місяців до моменту подання заяви та за умов </a:t>
            </a:r>
            <a:r>
              <a:rPr lang="en-US" sz="1700" b="1" dirty="0">
                <a:solidFill>
                  <a:srgbClr val="FEFEFE"/>
                </a:solidFill>
                <a:latin typeface="Garet Bold"/>
                <a:ea typeface="Garet Bold"/>
                <a:cs typeface="Garet Bold"/>
                <a:sym typeface="Garet Bold"/>
              </a:rPr>
              <a:t>СПІВФІНАНСУВАННЯ </a:t>
            </a:r>
            <a:r>
              <a:rPr lang="en-US" sz="1700" dirty="0">
                <a:solidFill>
                  <a:srgbClr val="FEFEFE"/>
                </a:solidFill>
                <a:latin typeface="Garet"/>
                <a:ea typeface="Garet"/>
                <a:cs typeface="Garet"/>
                <a:sym typeface="Garet"/>
              </a:rPr>
              <a:t>(вноситься сума співфінансування за рахунок власних або кредитних коштів 30% вартості проєкту)</a:t>
            </a:r>
          </a:p>
        </p:txBody>
      </p:sp>
      <p:sp>
        <p:nvSpPr>
          <p:cNvPr id="7" name="Freeform 7"/>
          <p:cNvSpPr/>
          <p:nvPr/>
        </p:nvSpPr>
        <p:spPr>
          <a:xfrm>
            <a:off x="17592632" y="9572527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70"/>
                </a:lnTo>
                <a:lnTo>
                  <a:pt x="0" y="61027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15890038" y="8931386"/>
            <a:ext cx="1798010" cy="1582760"/>
          </a:xfrm>
          <a:custGeom>
            <a:avLst/>
            <a:gdLst/>
            <a:ahLst/>
            <a:cxnLst/>
            <a:rect l="l" t="t" r="r" b="b"/>
            <a:pathLst>
              <a:path w="1798010" h="1582760">
                <a:moveTo>
                  <a:pt x="0" y="0"/>
                </a:moveTo>
                <a:lnTo>
                  <a:pt x="1798010" y="0"/>
                </a:lnTo>
                <a:lnTo>
                  <a:pt x="1798010" y="1582760"/>
                </a:lnTo>
                <a:lnTo>
                  <a:pt x="0" y="158276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t="-1042" r="-10136" b="-1042"/>
            </a:stretch>
          </a:blipFill>
        </p:spPr>
      </p:sp>
      <p:sp>
        <p:nvSpPr>
          <p:cNvPr id="9" name="TextBox 9"/>
          <p:cNvSpPr txBox="1"/>
          <p:nvPr/>
        </p:nvSpPr>
        <p:spPr>
          <a:xfrm>
            <a:off x="3023614" y="3147226"/>
            <a:ext cx="12866425" cy="10642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339"/>
              </a:lnSpc>
              <a:spcBef>
                <a:spcPct val="0"/>
              </a:spcBef>
            </a:pPr>
            <a:r>
              <a:rPr lang="en-US" sz="3099" b="1" dirty="0">
                <a:solidFill>
                  <a:srgbClr val="ECF2F1"/>
                </a:solidFill>
                <a:latin typeface="Garet Bold"/>
                <a:ea typeface="Garet Bold"/>
                <a:cs typeface="Garet Bold"/>
                <a:sym typeface="Garet Bold"/>
              </a:rPr>
              <a:t>Хто може отримати? </a:t>
            </a:r>
          </a:p>
          <a:p>
            <a:pPr algn="ctr">
              <a:lnSpc>
                <a:spcPts val="4339"/>
              </a:lnSpc>
              <a:spcBef>
                <a:spcPct val="0"/>
              </a:spcBef>
            </a:pPr>
            <a:r>
              <a:rPr lang="en-US" sz="3099" b="1" dirty="0">
                <a:solidFill>
                  <a:srgbClr val="ECF2F1"/>
                </a:solidFill>
                <a:latin typeface="Garet Bold"/>
                <a:ea typeface="Garet Bold"/>
                <a:cs typeface="Garet Bold"/>
                <a:sym typeface="Garet Bold"/>
              </a:rPr>
              <a:t>Фізичні особи, фізичні особи - підприємці, юридичні особи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695369" y="895350"/>
            <a:ext cx="16897263" cy="11938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799"/>
              </a:lnSpc>
              <a:spcBef>
                <a:spcPct val="0"/>
              </a:spcBef>
            </a:pPr>
            <a:r>
              <a:rPr lang="en-US" sz="6999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«Власна Справа»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857898" y="1990827"/>
            <a:ext cx="16897263" cy="8636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000"/>
              </a:lnSpc>
              <a:spcBef>
                <a:spcPct val="0"/>
              </a:spcBef>
            </a:pPr>
            <a:r>
              <a:rPr lang="en-US" sz="5000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креативна індустрія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3513881" y="8510253"/>
            <a:ext cx="3591969" cy="3136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59"/>
              </a:lnSpc>
            </a:pPr>
            <a:r>
              <a:rPr lang="en-US" sz="1899" b="1" dirty="0">
                <a:solidFill>
                  <a:srgbClr val="FDFDFC"/>
                </a:solidFill>
                <a:latin typeface="Garet Bold"/>
                <a:ea typeface="Garet Bold"/>
                <a:cs typeface="Garet Bold"/>
                <a:sym typeface="Garet Bold"/>
              </a:rPr>
              <a:t>термін дії - 3 роки</a:t>
            </a:r>
          </a:p>
        </p:txBody>
      </p:sp>
      <p:grpSp>
        <p:nvGrpSpPr>
          <p:cNvPr id="13" name="Group 13"/>
          <p:cNvGrpSpPr/>
          <p:nvPr/>
        </p:nvGrpSpPr>
        <p:grpSpPr>
          <a:xfrm>
            <a:off x="7970650" y="4421036"/>
            <a:ext cx="8703524" cy="796529"/>
            <a:chOff x="0" y="0"/>
            <a:chExt cx="2636435" cy="241281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2636435" cy="241281"/>
            </a:xfrm>
            <a:custGeom>
              <a:avLst/>
              <a:gdLst/>
              <a:ahLst/>
              <a:cxnLst/>
              <a:rect l="l" t="t" r="r" b="b"/>
              <a:pathLst>
                <a:path w="2636435" h="241281">
                  <a:moveTo>
                    <a:pt x="18680" y="0"/>
                  </a:moveTo>
                  <a:lnTo>
                    <a:pt x="2617755" y="0"/>
                  </a:lnTo>
                  <a:cubicBezTo>
                    <a:pt x="2628072" y="0"/>
                    <a:pt x="2636435" y="8363"/>
                    <a:pt x="2636435" y="18680"/>
                  </a:cubicBezTo>
                  <a:lnTo>
                    <a:pt x="2636435" y="222601"/>
                  </a:lnTo>
                  <a:cubicBezTo>
                    <a:pt x="2636435" y="227556"/>
                    <a:pt x="2634467" y="232307"/>
                    <a:pt x="2630964" y="235810"/>
                  </a:cubicBezTo>
                  <a:cubicBezTo>
                    <a:pt x="2627461" y="239313"/>
                    <a:pt x="2622709" y="241281"/>
                    <a:pt x="2617755" y="241281"/>
                  </a:cubicBezTo>
                  <a:lnTo>
                    <a:pt x="18680" y="241281"/>
                  </a:lnTo>
                  <a:cubicBezTo>
                    <a:pt x="13726" y="241281"/>
                    <a:pt x="8974" y="239313"/>
                    <a:pt x="5471" y="235810"/>
                  </a:cubicBezTo>
                  <a:cubicBezTo>
                    <a:pt x="1968" y="232307"/>
                    <a:pt x="0" y="227556"/>
                    <a:pt x="0" y="222601"/>
                  </a:cubicBezTo>
                  <a:lnTo>
                    <a:pt x="0" y="18680"/>
                  </a:lnTo>
                  <a:cubicBezTo>
                    <a:pt x="0" y="13726"/>
                    <a:pt x="1968" y="8974"/>
                    <a:pt x="5471" y="5471"/>
                  </a:cubicBezTo>
                  <a:cubicBezTo>
                    <a:pt x="8974" y="1968"/>
                    <a:pt x="13726" y="0"/>
                    <a:pt x="18680" y="0"/>
                  </a:cubicBezTo>
                  <a:close/>
                </a:path>
              </a:pathLst>
            </a:custGeom>
            <a:solidFill>
              <a:srgbClr val="ECF2F1"/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0" y="-38100"/>
              <a:ext cx="2636435" cy="279381"/>
            </a:xfrm>
            <a:prstGeom prst="rect">
              <a:avLst/>
            </a:prstGeom>
          </p:spPr>
          <p:txBody>
            <a:bodyPr lIns="44169" tIns="44169" rIns="44169" bIns="44169" rtlCol="0" anchor="ctr"/>
            <a:lstStyle/>
            <a:p>
              <a:pPr algn="just">
                <a:lnSpc>
                  <a:spcPts val="2660"/>
                </a:lnSpc>
              </a:pPr>
              <a:endParaRPr dirty="0"/>
            </a:p>
          </p:txBody>
        </p:sp>
      </p:grpSp>
      <p:sp>
        <p:nvSpPr>
          <p:cNvPr id="16" name="TextBox 16"/>
          <p:cNvSpPr txBox="1"/>
          <p:nvPr/>
        </p:nvSpPr>
        <p:spPr>
          <a:xfrm>
            <a:off x="8239777" y="4527335"/>
            <a:ext cx="7941197" cy="9439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598"/>
              </a:lnSpc>
            </a:pPr>
            <a:r>
              <a:rPr lang="en-US" sz="1856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За умови</a:t>
            </a:r>
            <a:r>
              <a:rPr lang="en-US" sz="1856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 зареєструватися</a:t>
            </a:r>
            <a:r>
              <a:rPr lang="en-US" sz="1856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 фізичною особою підприємцем </a:t>
            </a:r>
          </a:p>
          <a:p>
            <a:pPr algn="ctr">
              <a:lnSpc>
                <a:spcPts val="2598"/>
              </a:lnSpc>
            </a:pPr>
            <a:r>
              <a:rPr lang="en-US" sz="1856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без створення</a:t>
            </a:r>
            <a:r>
              <a:rPr lang="en-US" sz="1856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 додаткових робочих місць </a:t>
            </a:r>
          </a:p>
          <a:p>
            <a:pPr marL="0" lvl="0" indent="0" algn="l">
              <a:lnSpc>
                <a:spcPts val="2598"/>
              </a:lnSpc>
            </a:pPr>
            <a:r>
              <a:rPr lang="en-US" sz="1856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 </a:t>
            </a:r>
          </a:p>
        </p:txBody>
      </p:sp>
      <p:grpSp>
        <p:nvGrpSpPr>
          <p:cNvPr id="17" name="Group 17"/>
          <p:cNvGrpSpPr/>
          <p:nvPr/>
        </p:nvGrpSpPr>
        <p:grpSpPr>
          <a:xfrm>
            <a:off x="1651361" y="4508103"/>
            <a:ext cx="5194693" cy="635397"/>
            <a:chOff x="0" y="0"/>
            <a:chExt cx="3481912" cy="425895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3481911" cy="425895"/>
            </a:xfrm>
            <a:custGeom>
              <a:avLst/>
              <a:gdLst/>
              <a:ahLst/>
              <a:cxnLst/>
              <a:rect l="l" t="t" r="r" b="b"/>
              <a:pathLst>
                <a:path w="3481911" h="425895">
                  <a:moveTo>
                    <a:pt x="3278711" y="0"/>
                  </a:moveTo>
                  <a:cubicBezTo>
                    <a:pt x="3390936" y="0"/>
                    <a:pt x="3481911" y="95340"/>
                    <a:pt x="3481911" y="212948"/>
                  </a:cubicBezTo>
                  <a:cubicBezTo>
                    <a:pt x="3481911" y="330556"/>
                    <a:pt x="3390936" y="425895"/>
                    <a:pt x="3278711" y="425895"/>
                  </a:cubicBezTo>
                  <a:lnTo>
                    <a:pt x="203200" y="425895"/>
                  </a:lnTo>
                  <a:cubicBezTo>
                    <a:pt x="90976" y="425895"/>
                    <a:pt x="0" y="330556"/>
                    <a:pt x="0" y="212948"/>
                  </a:cubicBezTo>
                  <a:cubicBezTo>
                    <a:pt x="0" y="95340"/>
                    <a:pt x="90976" y="0"/>
                    <a:pt x="203200" y="0"/>
                  </a:cubicBezTo>
                  <a:lnTo>
                    <a:pt x="3278711" y="0"/>
                  </a:lnTo>
                  <a:close/>
                </a:path>
              </a:pathLst>
            </a:custGeom>
            <a:solidFill>
              <a:srgbClr val="ECF2F1">
                <a:alpha val="80000"/>
              </a:srgbClr>
            </a:solidFill>
          </p:spPr>
        </p:sp>
        <p:sp>
          <p:nvSpPr>
            <p:cNvPr id="19" name="TextBox 19"/>
            <p:cNvSpPr txBox="1"/>
            <p:nvPr/>
          </p:nvSpPr>
          <p:spPr>
            <a:xfrm>
              <a:off x="0" y="-47625"/>
              <a:ext cx="3481912" cy="473520"/>
            </a:xfrm>
            <a:prstGeom prst="rect">
              <a:avLst/>
            </a:prstGeom>
          </p:spPr>
          <p:txBody>
            <a:bodyPr lIns="48216" tIns="48216" rIns="48216" bIns="48216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>
                      <a:alpha val="80000"/>
                    </a:srgbClr>
                  </a:solidFill>
                  <a:latin typeface="Garet Bold"/>
                  <a:ea typeface="Garet Bold"/>
                  <a:cs typeface="Garet Bold"/>
                  <a:sym typeface="Garet Bold"/>
                </a:rPr>
                <a:t>від 50 до 100 тис. грн</a:t>
              </a: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1670129" y="5534285"/>
            <a:ext cx="5157158" cy="635397"/>
            <a:chOff x="0" y="0"/>
            <a:chExt cx="3456752" cy="425895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3456752" cy="425895"/>
            </a:xfrm>
            <a:custGeom>
              <a:avLst/>
              <a:gdLst/>
              <a:ahLst/>
              <a:cxnLst/>
              <a:rect l="l" t="t" r="r" b="b"/>
              <a:pathLst>
                <a:path w="3456752" h="425895">
                  <a:moveTo>
                    <a:pt x="3253552" y="0"/>
                  </a:moveTo>
                  <a:cubicBezTo>
                    <a:pt x="3365776" y="0"/>
                    <a:pt x="3456752" y="95340"/>
                    <a:pt x="3456752" y="212948"/>
                  </a:cubicBezTo>
                  <a:cubicBezTo>
                    <a:pt x="3456752" y="330556"/>
                    <a:pt x="3365776" y="425895"/>
                    <a:pt x="3253552" y="425895"/>
                  </a:cubicBezTo>
                  <a:lnTo>
                    <a:pt x="203200" y="425895"/>
                  </a:lnTo>
                  <a:cubicBezTo>
                    <a:pt x="90976" y="425895"/>
                    <a:pt x="0" y="330556"/>
                    <a:pt x="0" y="212948"/>
                  </a:cubicBezTo>
                  <a:cubicBezTo>
                    <a:pt x="0" y="95340"/>
                    <a:pt x="90976" y="0"/>
                    <a:pt x="203200" y="0"/>
                  </a:cubicBezTo>
                  <a:lnTo>
                    <a:pt x="3253552" y="0"/>
                  </a:lnTo>
                  <a:close/>
                </a:path>
              </a:pathLst>
            </a:custGeom>
            <a:solidFill>
              <a:srgbClr val="ECF2F1">
                <a:alpha val="80000"/>
              </a:srgbClr>
            </a:solidFill>
          </p:spPr>
        </p:sp>
        <p:sp>
          <p:nvSpPr>
            <p:cNvPr id="22" name="TextBox 22"/>
            <p:cNvSpPr txBox="1"/>
            <p:nvPr/>
          </p:nvSpPr>
          <p:spPr>
            <a:xfrm>
              <a:off x="0" y="-47625"/>
              <a:ext cx="3456752" cy="473520"/>
            </a:xfrm>
            <a:prstGeom prst="rect">
              <a:avLst/>
            </a:prstGeom>
          </p:spPr>
          <p:txBody>
            <a:bodyPr lIns="48216" tIns="48216" rIns="48216" bIns="48216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>
                      <a:alpha val="80000"/>
                    </a:srgbClr>
                  </a:solidFill>
                  <a:latin typeface="Garet Bold"/>
                  <a:ea typeface="Garet Bold"/>
                  <a:cs typeface="Garet Bold"/>
                  <a:sym typeface="Garet Bold"/>
                </a:rPr>
                <a:t>від 100 до 200 тис. грн</a:t>
              </a:r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1670129" y="6560207"/>
            <a:ext cx="5194693" cy="635397"/>
            <a:chOff x="0" y="0"/>
            <a:chExt cx="3481912" cy="425895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3481911" cy="425895"/>
            </a:xfrm>
            <a:custGeom>
              <a:avLst/>
              <a:gdLst/>
              <a:ahLst/>
              <a:cxnLst/>
              <a:rect l="l" t="t" r="r" b="b"/>
              <a:pathLst>
                <a:path w="3481911" h="425895">
                  <a:moveTo>
                    <a:pt x="3278711" y="0"/>
                  </a:moveTo>
                  <a:cubicBezTo>
                    <a:pt x="3390936" y="0"/>
                    <a:pt x="3481911" y="95340"/>
                    <a:pt x="3481911" y="212948"/>
                  </a:cubicBezTo>
                  <a:cubicBezTo>
                    <a:pt x="3481911" y="330556"/>
                    <a:pt x="3390936" y="425895"/>
                    <a:pt x="3278711" y="425895"/>
                  </a:cubicBezTo>
                  <a:lnTo>
                    <a:pt x="203200" y="425895"/>
                  </a:lnTo>
                  <a:cubicBezTo>
                    <a:pt x="90976" y="425895"/>
                    <a:pt x="0" y="330556"/>
                    <a:pt x="0" y="212948"/>
                  </a:cubicBezTo>
                  <a:cubicBezTo>
                    <a:pt x="0" y="95340"/>
                    <a:pt x="90976" y="0"/>
                    <a:pt x="203200" y="0"/>
                  </a:cubicBezTo>
                  <a:lnTo>
                    <a:pt x="3278711" y="0"/>
                  </a:lnTo>
                  <a:close/>
                </a:path>
              </a:pathLst>
            </a:custGeom>
            <a:solidFill>
              <a:srgbClr val="ECF2F1">
                <a:alpha val="80000"/>
              </a:srgbClr>
            </a:solidFill>
          </p:spPr>
        </p:sp>
        <p:sp>
          <p:nvSpPr>
            <p:cNvPr id="25" name="TextBox 25"/>
            <p:cNvSpPr txBox="1"/>
            <p:nvPr/>
          </p:nvSpPr>
          <p:spPr>
            <a:xfrm>
              <a:off x="0" y="-47625"/>
              <a:ext cx="3481912" cy="473520"/>
            </a:xfrm>
            <a:prstGeom prst="rect">
              <a:avLst/>
            </a:prstGeom>
          </p:spPr>
          <p:txBody>
            <a:bodyPr lIns="48216" tIns="48216" rIns="48216" bIns="48216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>
                      <a:alpha val="80000"/>
                    </a:srgbClr>
                  </a:solidFill>
                  <a:latin typeface="Garet Bold"/>
                  <a:ea typeface="Garet Bold"/>
                  <a:cs typeface="Garet Bold"/>
                  <a:sym typeface="Garet Bold"/>
                </a:rPr>
                <a:t>від 200 до 500 тис. грн</a:t>
              </a: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7958901" y="5468147"/>
            <a:ext cx="8679845" cy="701535"/>
            <a:chOff x="0" y="0"/>
            <a:chExt cx="2629262" cy="212506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2629262" cy="212506"/>
            </a:xfrm>
            <a:custGeom>
              <a:avLst/>
              <a:gdLst/>
              <a:ahLst/>
              <a:cxnLst/>
              <a:rect l="l" t="t" r="r" b="b"/>
              <a:pathLst>
                <a:path w="2629262" h="212506">
                  <a:moveTo>
                    <a:pt x="18731" y="0"/>
                  </a:moveTo>
                  <a:lnTo>
                    <a:pt x="2610532" y="0"/>
                  </a:lnTo>
                  <a:cubicBezTo>
                    <a:pt x="2620876" y="0"/>
                    <a:pt x="2629262" y="8386"/>
                    <a:pt x="2629262" y="18731"/>
                  </a:cubicBezTo>
                  <a:lnTo>
                    <a:pt x="2629262" y="193775"/>
                  </a:lnTo>
                  <a:cubicBezTo>
                    <a:pt x="2629262" y="204120"/>
                    <a:pt x="2620876" y="212506"/>
                    <a:pt x="2610532" y="212506"/>
                  </a:cubicBezTo>
                  <a:lnTo>
                    <a:pt x="18731" y="212506"/>
                  </a:lnTo>
                  <a:cubicBezTo>
                    <a:pt x="8386" y="212506"/>
                    <a:pt x="0" y="204120"/>
                    <a:pt x="0" y="193775"/>
                  </a:cubicBezTo>
                  <a:lnTo>
                    <a:pt x="0" y="18731"/>
                  </a:lnTo>
                  <a:cubicBezTo>
                    <a:pt x="0" y="8386"/>
                    <a:pt x="8386" y="0"/>
                    <a:pt x="18731" y="0"/>
                  </a:cubicBezTo>
                  <a:close/>
                </a:path>
              </a:pathLst>
            </a:custGeom>
            <a:solidFill>
              <a:srgbClr val="ECF2F1"/>
            </a:solidFill>
          </p:spPr>
        </p:sp>
        <p:sp>
          <p:nvSpPr>
            <p:cNvPr id="28" name="TextBox 28"/>
            <p:cNvSpPr txBox="1"/>
            <p:nvPr/>
          </p:nvSpPr>
          <p:spPr>
            <a:xfrm>
              <a:off x="0" y="-38100"/>
              <a:ext cx="2629262" cy="250606"/>
            </a:xfrm>
            <a:prstGeom prst="rect">
              <a:avLst/>
            </a:prstGeom>
          </p:spPr>
          <p:txBody>
            <a:bodyPr lIns="44169" tIns="44169" rIns="44169" bIns="44169" rtlCol="0" anchor="ctr"/>
            <a:lstStyle/>
            <a:p>
              <a:pPr algn="just">
                <a:lnSpc>
                  <a:spcPts val="2660"/>
                </a:lnSpc>
              </a:pPr>
              <a:endParaRPr dirty="0"/>
            </a:p>
          </p:txBody>
        </p:sp>
      </p:grpSp>
      <p:sp>
        <p:nvSpPr>
          <p:cNvPr id="29" name="TextBox 29"/>
          <p:cNvSpPr txBox="1"/>
          <p:nvPr/>
        </p:nvSpPr>
        <p:spPr>
          <a:xfrm>
            <a:off x="9456826" y="5633171"/>
            <a:ext cx="5261288" cy="4222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499"/>
              </a:lnSpc>
            </a:pPr>
            <a:r>
              <a:rPr lang="en-US" sz="2499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створення </a:t>
            </a:r>
            <a:r>
              <a:rPr lang="en-US" sz="2499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1</a:t>
            </a:r>
            <a:r>
              <a:rPr lang="en-US" sz="2499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-го робочого місця</a:t>
            </a:r>
          </a:p>
        </p:txBody>
      </p:sp>
      <p:grpSp>
        <p:nvGrpSpPr>
          <p:cNvPr id="30" name="Group 30"/>
          <p:cNvGrpSpPr/>
          <p:nvPr/>
        </p:nvGrpSpPr>
        <p:grpSpPr>
          <a:xfrm>
            <a:off x="7923473" y="6544636"/>
            <a:ext cx="8715273" cy="650968"/>
            <a:chOff x="0" y="0"/>
            <a:chExt cx="2639994" cy="197189"/>
          </a:xfrm>
        </p:grpSpPr>
        <p:sp>
          <p:nvSpPr>
            <p:cNvPr id="31" name="Freeform 31"/>
            <p:cNvSpPr/>
            <p:nvPr/>
          </p:nvSpPr>
          <p:spPr>
            <a:xfrm>
              <a:off x="0" y="0"/>
              <a:ext cx="2639994" cy="197189"/>
            </a:xfrm>
            <a:custGeom>
              <a:avLst/>
              <a:gdLst/>
              <a:ahLst/>
              <a:cxnLst/>
              <a:rect l="l" t="t" r="r" b="b"/>
              <a:pathLst>
                <a:path w="2639994" h="197189">
                  <a:moveTo>
                    <a:pt x="18655" y="0"/>
                  </a:moveTo>
                  <a:lnTo>
                    <a:pt x="2621339" y="0"/>
                  </a:lnTo>
                  <a:cubicBezTo>
                    <a:pt x="2626287" y="0"/>
                    <a:pt x="2631032" y="1965"/>
                    <a:pt x="2634530" y="5464"/>
                  </a:cubicBezTo>
                  <a:cubicBezTo>
                    <a:pt x="2638029" y="8962"/>
                    <a:pt x="2639994" y="13707"/>
                    <a:pt x="2639994" y="18655"/>
                  </a:cubicBezTo>
                  <a:lnTo>
                    <a:pt x="2639994" y="178534"/>
                  </a:lnTo>
                  <a:cubicBezTo>
                    <a:pt x="2639994" y="183481"/>
                    <a:pt x="2638029" y="188226"/>
                    <a:pt x="2634530" y="191725"/>
                  </a:cubicBezTo>
                  <a:cubicBezTo>
                    <a:pt x="2631032" y="195223"/>
                    <a:pt x="2626287" y="197189"/>
                    <a:pt x="2621339" y="197189"/>
                  </a:cubicBezTo>
                  <a:lnTo>
                    <a:pt x="18655" y="197189"/>
                  </a:lnTo>
                  <a:cubicBezTo>
                    <a:pt x="13707" y="197189"/>
                    <a:pt x="8962" y="195223"/>
                    <a:pt x="5464" y="191725"/>
                  </a:cubicBezTo>
                  <a:cubicBezTo>
                    <a:pt x="1965" y="188226"/>
                    <a:pt x="0" y="183481"/>
                    <a:pt x="0" y="178534"/>
                  </a:cubicBezTo>
                  <a:lnTo>
                    <a:pt x="0" y="18655"/>
                  </a:lnTo>
                  <a:cubicBezTo>
                    <a:pt x="0" y="13707"/>
                    <a:pt x="1965" y="8962"/>
                    <a:pt x="5464" y="5464"/>
                  </a:cubicBezTo>
                  <a:cubicBezTo>
                    <a:pt x="8962" y="1965"/>
                    <a:pt x="13707" y="0"/>
                    <a:pt x="18655" y="0"/>
                  </a:cubicBezTo>
                  <a:close/>
                </a:path>
              </a:pathLst>
            </a:custGeom>
            <a:solidFill>
              <a:srgbClr val="ECF2F1"/>
            </a:solidFill>
          </p:spPr>
        </p:sp>
        <p:sp>
          <p:nvSpPr>
            <p:cNvPr id="32" name="TextBox 32"/>
            <p:cNvSpPr txBox="1"/>
            <p:nvPr/>
          </p:nvSpPr>
          <p:spPr>
            <a:xfrm>
              <a:off x="0" y="-38100"/>
              <a:ext cx="2639994" cy="235289"/>
            </a:xfrm>
            <a:prstGeom prst="rect">
              <a:avLst/>
            </a:prstGeom>
          </p:spPr>
          <p:txBody>
            <a:bodyPr lIns="44169" tIns="44169" rIns="44169" bIns="44169" rtlCol="0" anchor="ctr"/>
            <a:lstStyle/>
            <a:p>
              <a:pPr algn="just">
                <a:lnSpc>
                  <a:spcPts val="2660"/>
                </a:lnSpc>
              </a:pPr>
              <a:endParaRPr dirty="0"/>
            </a:p>
          </p:txBody>
        </p:sp>
      </p:grpSp>
      <p:sp>
        <p:nvSpPr>
          <p:cNvPr id="33" name="TextBox 33"/>
          <p:cNvSpPr txBox="1"/>
          <p:nvPr/>
        </p:nvSpPr>
        <p:spPr>
          <a:xfrm>
            <a:off x="9456826" y="6686305"/>
            <a:ext cx="5261288" cy="4222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499"/>
              </a:lnSpc>
            </a:pPr>
            <a:r>
              <a:rPr lang="en-US" sz="2499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створення </a:t>
            </a:r>
            <a:r>
              <a:rPr lang="en-US" sz="2499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2</a:t>
            </a:r>
            <a:r>
              <a:rPr lang="en-US" sz="2499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-х робочих місць</a:t>
            </a:r>
          </a:p>
        </p:txBody>
      </p:sp>
      <p:grpSp>
        <p:nvGrpSpPr>
          <p:cNvPr id="34" name="Group 34"/>
          <p:cNvGrpSpPr/>
          <p:nvPr/>
        </p:nvGrpSpPr>
        <p:grpSpPr>
          <a:xfrm>
            <a:off x="1632593" y="7548029"/>
            <a:ext cx="5194693" cy="635397"/>
            <a:chOff x="0" y="0"/>
            <a:chExt cx="3481912" cy="425895"/>
          </a:xfrm>
        </p:grpSpPr>
        <p:sp>
          <p:nvSpPr>
            <p:cNvPr id="35" name="Freeform 35"/>
            <p:cNvSpPr/>
            <p:nvPr/>
          </p:nvSpPr>
          <p:spPr>
            <a:xfrm>
              <a:off x="0" y="0"/>
              <a:ext cx="3481911" cy="425895"/>
            </a:xfrm>
            <a:custGeom>
              <a:avLst/>
              <a:gdLst/>
              <a:ahLst/>
              <a:cxnLst/>
              <a:rect l="l" t="t" r="r" b="b"/>
              <a:pathLst>
                <a:path w="3481911" h="425895">
                  <a:moveTo>
                    <a:pt x="3278711" y="0"/>
                  </a:moveTo>
                  <a:cubicBezTo>
                    <a:pt x="3390936" y="0"/>
                    <a:pt x="3481911" y="95340"/>
                    <a:pt x="3481911" y="212948"/>
                  </a:cubicBezTo>
                  <a:cubicBezTo>
                    <a:pt x="3481911" y="330556"/>
                    <a:pt x="3390936" y="425895"/>
                    <a:pt x="3278711" y="425895"/>
                  </a:cubicBezTo>
                  <a:lnTo>
                    <a:pt x="203200" y="425895"/>
                  </a:lnTo>
                  <a:cubicBezTo>
                    <a:pt x="90976" y="425895"/>
                    <a:pt x="0" y="330556"/>
                    <a:pt x="0" y="212948"/>
                  </a:cubicBezTo>
                  <a:cubicBezTo>
                    <a:pt x="0" y="95340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ECF2F1">
                <a:alpha val="80000"/>
              </a:srgbClr>
            </a:solidFill>
          </p:spPr>
        </p:sp>
        <p:sp>
          <p:nvSpPr>
            <p:cNvPr id="36" name="TextBox 36"/>
            <p:cNvSpPr txBox="1"/>
            <p:nvPr/>
          </p:nvSpPr>
          <p:spPr>
            <a:xfrm>
              <a:off x="0" y="-47625"/>
              <a:ext cx="3481912" cy="473520"/>
            </a:xfrm>
            <a:prstGeom prst="rect">
              <a:avLst/>
            </a:prstGeom>
          </p:spPr>
          <p:txBody>
            <a:bodyPr lIns="48216" tIns="48216" rIns="48216" bIns="48216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>
                      <a:alpha val="80000"/>
                    </a:srgbClr>
                  </a:solidFill>
                  <a:latin typeface="Garet Bold"/>
                  <a:ea typeface="Garet Bold"/>
                  <a:cs typeface="Garet Bold"/>
                  <a:sym typeface="Garet Bold"/>
                </a:rPr>
                <a:t>*від 500 тис. до 1 млн. грн</a:t>
              </a:r>
            </a:p>
          </p:txBody>
        </p:sp>
      </p:grpSp>
      <p:grpSp>
        <p:nvGrpSpPr>
          <p:cNvPr id="37" name="Group 37"/>
          <p:cNvGrpSpPr/>
          <p:nvPr/>
        </p:nvGrpSpPr>
        <p:grpSpPr>
          <a:xfrm>
            <a:off x="7970650" y="7448489"/>
            <a:ext cx="8715273" cy="801266"/>
            <a:chOff x="0" y="0"/>
            <a:chExt cx="2639994" cy="242716"/>
          </a:xfrm>
        </p:grpSpPr>
        <p:sp>
          <p:nvSpPr>
            <p:cNvPr id="38" name="Freeform 38"/>
            <p:cNvSpPr/>
            <p:nvPr/>
          </p:nvSpPr>
          <p:spPr>
            <a:xfrm>
              <a:off x="0" y="0"/>
              <a:ext cx="2639994" cy="242716"/>
            </a:xfrm>
            <a:custGeom>
              <a:avLst/>
              <a:gdLst/>
              <a:ahLst/>
              <a:cxnLst/>
              <a:rect l="l" t="t" r="r" b="b"/>
              <a:pathLst>
                <a:path w="2639994" h="242716">
                  <a:moveTo>
                    <a:pt x="18655" y="0"/>
                  </a:moveTo>
                  <a:lnTo>
                    <a:pt x="2621339" y="0"/>
                  </a:lnTo>
                  <a:cubicBezTo>
                    <a:pt x="2626287" y="0"/>
                    <a:pt x="2631032" y="1965"/>
                    <a:pt x="2634530" y="5464"/>
                  </a:cubicBezTo>
                  <a:cubicBezTo>
                    <a:pt x="2638029" y="8962"/>
                    <a:pt x="2639994" y="13707"/>
                    <a:pt x="2639994" y="18655"/>
                  </a:cubicBezTo>
                  <a:lnTo>
                    <a:pt x="2639994" y="224061"/>
                  </a:lnTo>
                  <a:cubicBezTo>
                    <a:pt x="2639994" y="229009"/>
                    <a:pt x="2638029" y="233754"/>
                    <a:pt x="2634530" y="237252"/>
                  </a:cubicBezTo>
                  <a:cubicBezTo>
                    <a:pt x="2631032" y="240751"/>
                    <a:pt x="2626287" y="242716"/>
                    <a:pt x="2621339" y="242716"/>
                  </a:cubicBezTo>
                  <a:lnTo>
                    <a:pt x="18655" y="242716"/>
                  </a:lnTo>
                  <a:cubicBezTo>
                    <a:pt x="13707" y="242716"/>
                    <a:pt x="8962" y="240751"/>
                    <a:pt x="5464" y="237252"/>
                  </a:cubicBezTo>
                  <a:cubicBezTo>
                    <a:pt x="1965" y="233754"/>
                    <a:pt x="0" y="229009"/>
                    <a:pt x="0" y="224061"/>
                  </a:cubicBezTo>
                  <a:lnTo>
                    <a:pt x="0" y="18655"/>
                  </a:lnTo>
                  <a:cubicBezTo>
                    <a:pt x="0" y="13707"/>
                    <a:pt x="1965" y="8962"/>
                    <a:pt x="5464" y="5464"/>
                  </a:cubicBezTo>
                  <a:cubicBezTo>
                    <a:pt x="8962" y="1965"/>
                    <a:pt x="13707" y="0"/>
                    <a:pt x="18655" y="0"/>
                  </a:cubicBezTo>
                  <a:close/>
                </a:path>
              </a:pathLst>
            </a:custGeom>
            <a:solidFill>
              <a:srgbClr val="ECF2F1"/>
            </a:solidFill>
          </p:spPr>
        </p:sp>
        <p:sp>
          <p:nvSpPr>
            <p:cNvPr id="39" name="TextBox 39"/>
            <p:cNvSpPr txBox="1"/>
            <p:nvPr/>
          </p:nvSpPr>
          <p:spPr>
            <a:xfrm>
              <a:off x="0" y="-38100"/>
              <a:ext cx="2639994" cy="280816"/>
            </a:xfrm>
            <a:prstGeom prst="rect">
              <a:avLst/>
            </a:prstGeom>
          </p:spPr>
          <p:txBody>
            <a:bodyPr lIns="44169" tIns="44169" rIns="44169" bIns="44169" rtlCol="0" anchor="ctr"/>
            <a:lstStyle/>
            <a:p>
              <a:pPr algn="just">
                <a:lnSpc>
                  <a:spcPts val="2660"/>
                </a:lnSpc>
              </a:pPr>
              <a:endParaRPr dirty="0"/>
            </a:p>
          </p:txBody>
        </p:sp>
      </p:grpSp>
      <p:sp>
        <p:nvSpPr>
          <p:cNvPr id="40" name="TextBox 40"/>
          <p:cNvSpPr txBox="1"/>
          <p:nvPr/>
        </p:nvSpPr>
        <p:spPr>
          <a:xfrm>
            <a:off x="8445265" y="7411703"/>
            <a:ext cx="7444773" cy="8604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499"/>
              </a:lnSpc>
            </a:pPr>
            <a:r>
              <a:rPr lang="en-US" sz="2499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створення </a:t>
            </a:r>
            <a:r>
              <a:rPr lang="en-US" sz="2499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4 </a:t>
            </a:r>
            <a:r>
              <a:rPr lang="en-US" sz="2499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робочих місць співфінансування</a:t>
            </a:r>
            <a:r>
              <a:rPr lang="en-US" sz="2499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 70% грант / 30% власні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6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578218" y="200215"/>
            <a:ext cx="17131565" cy="9847697"/>
            <a:chOff x="0" y="0"/>
            <a:chExt cx="4512017" cy="259363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512017" cy="2593632"/>
            </a:xfrm>
            <a:custGeom>
              <a:avLst/>
              <a:gdLst/>
              <a:ahLst/>
              <a:cxnLst/>
              <a:rect l="l" t="t" r="r" b="b"/>
              <a:pathLst>
                <a:path w="4512017" h="2593632">
                  <a:moveTo>
                    <a:pt x="23047" y="0"/>
                  </a:moveTo>
                  <a:lnTo>
                    <a:pt x="4488969" y="0"/>
                  </a:lnTo>
                  <a:cubicBezTo>
                    <a:pt x="4501698" y="0"/>
                    <a:pt x="4512017" y="10319"/>
                    <a:pt x="4512017" y="23047"/>
                  </a:cubicBezTo>
                  <a:lnTo>
                    <a:pt x="4512017" y="2570585"/>
                  </a:lnTo>
                  <a:cubicBezTo>
                    <a:pt x="4512017" y="2583313"/>
                    <a:pt x="4501698" y="2593632"/>
                    <a:pt x="4488969" y="2593632"/>
                  </a:cubicBezTo>
                  <a:lnTo>
                    <a:pt x="23047" y="2593632"/>
                  </a:lnTo>
                  <a:cubicBezTo>
                    <a:pt x="10319" y="2593632"/>
                    <a:pt x="0" y="2583313"/>
                    <a:pt x="0" y="2570585"/>
                  </a:cubicBezTo>
                  <a:lnTo>
                    <a:pt x="0" y="23047"/>
                  </a:lnTo>
                  <a:cubicBezTo>
                    <a:pt x="0" y="10319"/>
                    <a:pt x="10319" y="0"/>
                    <a:pt x="23047" y="0"/>
                  </a:cubicBezTo>
                  <a:close/>
                </a:path>
              </a:pathLst>
            </a:custGeom>
            <a:solidFill>
              <a:srgbClr val="ECF2F1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512017" cy="263173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4353732" y="2563842"/>
            <a:ext cx="10522889" cy="5861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360"/>
              </a:lnSpc>
            </a:pPr>
            <a:r>
              <a:rPr lang="en-US" sz="200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придбання меблів, обладнання, транспортних засобів, які будуть використовуватися в комерційних та виробничих цілях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4353732" y="3333562"/>
            <a:ext cx="12157486" cy="8813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360"/>
              </a:lnSpc>
            </a:pPr>
            <a:r>
              <a:rPr lang="en-US" sz="200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закупівля ліцензійного програмного забезпечення, свійських тварин та птиці, багаторічних насаджень, саджанців, посівного матеріалу, сировини, матеріалів, товарів та послуг, пов’язаних з реалізацією бізнес-плану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353732" y="4413888"/>
            <a:ext cx="4877500" cy="2908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360"/>
              </a:lnSpc>
            </a:pPr>
            <a:r>
              <a:rPr lang="en-US" sz="200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послуги маркетингу та реклами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4353732" y="7110720"/>
            <a:ext cx="12157486" cy="5861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360"/>
              </a:lnSpc>
            </a:pPr>
            <a:r>
              <a:rPr lang="en-US" sz="200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орендна плата за користування нежитловим приміщенням, земельною ділянкою, які будуть використовуватися в комерційних та виробничих цілях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353732" y="7898830"/>
            <a:ext cx="4877500" cy="2908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360"/>
              </a:lnSpc>
            </a:pPr>
            <a:r>
              <a:rPr lang="en-US" sz="200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орендна плата за обладнання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353732" y="8443803"/>
            <a:ext cx="12157486" cy="5861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360"/>
              </a:lnSpc>
            </a:pPr>
            <a:r>
              <a:rPr lang="en-US" sz="200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лізинг обладнання, крім автомобілів, мотоциклів та інших транспортних засобів особистого користування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4353732" y="9144138"/>
            <a:ext cx="12157486" cy="5861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360"/>
              </a:lnSpc>
            </a:pPr>
            <a:r>
              <a:rPr lang="en-US" sz="200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використання у підприємницькій діяльності прав інших суб’єктів господарювання (комерційна концесія)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2287548" y="2554389"/>
            <a:ext cx="1381865" cy="596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100%</a:t>
            </a:r>
          </a:p>
        </p:txBody>
      </p:sp>
      <p:grpSp>
        <p:nvGrpSpPr>
          <p:cNvPr id="13" name="Group 13"/>
          <p:cNvGrpSpPr/>
          <p:nvPr/>
        </p:nvGrpSpPr>
        <p:grpSpPr>
          <a:xfrm>
            <a:off x="1763226" y="3427487"/>
            <a:ext cx="1906187" cy="533759"/>
            <a:chOff x="0" y="0"/>
            <a:chExt cx="2541582" cy="711679"/>
          </a:xfrm>
        </p:grpSpPr>
        <p:sp>
          <p:nvSpPr>
            <p:cNvPr id="14" name="TextBox 14"/>
            <p:cNvSpPr txBox="1"/>
            <p:nvPr/>
          </p:nvSpPr>
          <p:spPr>
            <a:xfrm>
              <a:off x="1039681" y="-66675"/>
              <a:ext cx="1501902" cy="77364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900"/>
                </a:lnSpc>
              </a:pPr>
              <a:r>
                <a:rPr lang="en-US" sz="3500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50%</a:t>
              </a:r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1763226" y="4261488"/>
            <a:ext cx="1906187" cy="533759"/>
            <a:chOff x="0" y="0"/>
            <a:chExt cx="2541582" cy="711679"/>
          </a:xfrm>
        </p:grpSpPr>
        <p:sp>
          <p:nvSpPr>
            <p:cNvPr id="17" name="TextBox 17"/>
            <p:cNvSpPr txBox="1"/>
            <p:nvPr/>
          </p:nvSpPr>
          <p:spPr>
            <a:xfrm>
              <a:off x="1039681" y="-66675"/>
              <a:ext cx="1501902" cy="77364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900"/>
                </a:lnSpc>
              </a:pPr>
              <a:r>
                <a:rPr lang="en-US" sz="3500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10%</a:t>
              </a:r>
            </a:p>
          </p:txBody>
        </p:sp>
        <p:sp>
          <p:nvSpPr>
            <p:cNvPr id="18" name="TextBox 18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1763226" y="7216934"/>
            <a:ext cx="1906187" cy="533759"/>
            <a:chOff x="0" y="0"/>
            <a:chExt cx="2541582" cy="711679"/>
          </a:xfrm>
        </p:grpSpPr>
        <p:sp>
          <p:nvSpPr>
            <p:cNvPr id="20" name="TextBox 20"/>
            <p:cNvSpPr txBox="1"/>
            <p:nvPr/>
          </p:nvSpPr>
          <p:spPr>
            <a:xfrm>
              <a:off x="1039681" y="-66675"/>
              <a:ext cx="1501902" cy="77364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900"/>
                </a:lnSpc>
              </a:pPr>
              <a:r>
                <a:rPr lang="en-US" sz="3500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25%</a:t>
              </a:r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763226" y="7884044"/>
            <a:ext cx="1906187" cy="533759"/>
            <a:chOff x="0" y="0"/>
            <a:chExt cx="2541582" cy="711679"/>
          </a:xfrm>
        </p:grpSpPr>
        <p:sp>
          <p:nvSpPr>
            <p:cNvPr id="23" name="TextBox 23"/>
            <p:cNvSpPr txBox="1"/>
            <p:nvPr/>
          </p:nvSpPr>
          <p:spPr>
            <a:xfrm>
              <a:off x="1039681" y="-66675"/>
              <a:ext cx="1501902" cy="77364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900"/>
                </a:lnSpc>
              </a:pPr>
              <a:r>
                <a:rPr lang="en-US" sz="3500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10%</a:t>
              </a:r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763226" y="8551153"/>
            <a:ext cx="1906187" cy="533759"/>
            <a:chOff x="0" y="0"/>
            <a:chExt cx="2541582" cy="711679"/>
          </a:xfrm>
        </p:grpSpPr>
        <p:sp>
          <p:nvSpPr>
            <p:cNvPr id="26" name="TextBox 26"/>
            <p:cNvSpPr txBox="1"/>
            <p:nvPr/>
          </p:nvSpPr>
          <p:spPr>
            <a:xfrm>
              <a:off x="1039681" y="-66675"/>
              <a:ext cx="1501902" cy="77364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900"/>
                </a:lnSpc>
              </a:pPr>
              <a:r>
                <a:rPr lang="en-US" sz="3500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50%</a:t>
              </a:r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sp>
        <p:nvSpPr>
          <p:cNvPr id="28" name="TextBox 28"/>
          <p:cNvSpPr txBox="1"/>
          <p:nvPr/>
        </p:nvSpPr>
        <p:spPr>
          <a:xfrm>
            <a:off x="2287548" y="9149683"/>
            <a:ext cx="1381865" cy="596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100%</a:t>
            </a:r>
          </a:p>
        </p:txBody>
      </p:sp>
      <p:grpSp>
        <p:nvGrpSpPr>
          <p:cNvPr id="29" name="Group 29"/>
          <p:cNvGrpSpPr/>
          <p:nvPr/>
        </p:nvGrpSpPr>
        <p:grpSpPr>
          <a:xfrm rot="-10800000">
            <a:off x="12726653" y="333557"/>
            <a:ext cx="4532647" cy="1106335"/>
            <a:chOff x="0" y="0"/>
            <a:chExt cx="1666537" cy="406771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1666537" cy="406771"/>
            </a:xfrm>
            <a:custGeom>
              <a:avLst/>
              <a:gdLst/>
              <a:ahLst/>
              <a:cxnLst/>
              <a:rect l="l" t="t" r="r" b="b"/>
              <a:pathLst>
                <a:path w="1666537" h="406771">
                  <a:moveTo>
                    <a:pt x="87110" y="0"/>
                  </a:moveTo>
                  <a:lnTo>
                    <a:pt x="1579427" y="0"/>
                  </a:lnTo>
                  <a:cubicBezTo>
                    <a:pt x="1627537" y="0"/>
                    <a:pt x="1666537" y="39000"/>
                    <a:pt x="1666537" y="87110"/>
                  </a:cubicBezTo>
                  <a:lnTo>
                    <a:pt x="1666537" y="319661"/>
                  </a:lnTo>
                  <a:cubicBezTo>
                    <a:pt x="1666537" y="342764"/>
                    <a:pt x="1657359" y="364921"/>
                    <a:pt x="1641023" y="381257"/>
                  </a:cubicBezTo>
                  <a:cubicBezTo>
                    <a:pt x="1624687" y="397593"/>
                    <a:pt x="1602530" y="406771"/>
                    <a:pt x="1579427" y="406771"/>
                  </a:cubicBezTo>
                  <a:lnTo>
                    <a:pt x="87110" y="406771"/>
                  </a:lnTo>
                  <a:cubicBezTo>
                    <a:pt x="64007" y="406771"/>
                    <a:pt x="41850" y="397593"/>
                    <a:pt x="25514" y="381257"/>
                  </a:cubicBezTo>
                  <a:cubicBezTo>
                    <a:pt x="9178" y="364921"/>
                    <a:pt x="0" y="342764"/>
                    <a:pt x="0" y="319661"/>
                  </a:cubicBezTo>
                  <a:lnTo>
                    <a:pt x="0" y="87110"/>
                  </a:lnTo>
                  <a:cubicBezTo>
                    <a:pt x="0" y="64007"/>
                    <a:pt x="9178" y="41850"/>
                    <a:pt x="25514" y="25514"/>
                  </a:cubicBezTo>
                  <a:cubicBezTo>
                    <a:pt x="41850" y="9178"/>
                    <a:pt x="64007" y="0"/>
                    <a:pt x="87110" y="0"/>
                  </a:cubicBezTo>
                  <a:close/>
                </a:path>
              </a:pathLst>
            </a:custGeom>
            <a:solidFill>
              <a:srgbClr val="055DB7">
                <a:alpha val="29804"/>
              </a:srgbClr>
            </a:solidFill>
          </p:spPr>
        </p:sp>
        <p:sp>
          <p:nvSpPr>
            <p:cNvPr id="31" name="TextBox 31"/>
            <p:cNvSpPr txBox="1"/>
            <p:nvPr/>
          </p:nvSpPr>
          <p:spPr>
            <a:xfrm>
              <a:off x="0" y="-38100"/>
              <a:ext cx="1666537" cy="444871"/>
            </a:xfrm>
            <a:prstGeom prst="rect">
              <a:avLst/>
            </a:prstGeom>
          </p:spPr>
          <p:txBody>
            <a:bodyPr lIns="56799" tIns="56799" rIns="56799" bIns="56799" rtlCol="0" anchor="ctr"/>
            <a:lstStyle/>
            <a:p>
              <a:pPr algn="ctr">
                <a:lnSpc>
                  <a:spcPts val="2660"/>
                </a:lnSpc>
              </a:pPr>
              <a:endParaRPr dirty="0"/>
            </a:p>
          </p:txBody>
        </p:sp>
      </p:grpSp>
      <p:sp>
        <p:nvSpPr>
          <p:cNvPr id="32" name="TextBox 32"/>
          <p:cNvSpPr txBox="1"/>
          <p:nvPr/>
        </p:nvSpPr>
        <p:spPr>
          <a:xfrm>
            <a:off x="12726653" y="289909"/>
            <a:ext cx="4565862" cy="9840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5590"/>
              </a:lnSpc>
            </a:pPr>
            <a:r>
              <a:rPr lang="en-US" sz="2795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«Власна справа»</a:t>
            </a:r>
          </a:p>
          <a:p>
            <a:pPr marL="0" lvl="0" indent="0" algn="ctr">
              <a:lnSpc>
                <a:spcPts val="1220"/>
              </a:lnSpc>
            </a:pPr>
            <a:r>
              <a:rPr lang="en-US" sz="1795" b="1" u="none" strike="noStrike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креативна індустрія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4353732" y="4904743"/>
            <a:ext cx="12157486" cy="5861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360"/>
              </a:lnSpc>
            </a:pPr>
            <a:r>
              <a:rPr lang="en-US" sz="200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послуги з редагування та коректури тексту, макетування друкованої продукції, обробки аудіо- та відеопродукції, постпродакшну </a:t>
            </a:r>
          </a:p>
        </p:txBody>
      </p:sp>
      <p:grpSp>
        <p:nvGrpSpPr>
          <p:cNvPr id="34" name="Group 34"/>
          <p:cNvGrpSpPr/>
          <p:nvPr/>
        </p:nvGrpSpPr>
        <p:grpSpPr>
          <a:xfrm>
            <a:off x="1763226" y="4966697"/>
            <a:ext cx="1906187" cy="533759"/>
            <a:chOff x="0" y="0"/>
            <a:chExt cx="2541582" cy="711679"/>
          </a:xfrm>
        </p:grpSpPr>
        <p:sp>
          <p:nvSpPr>
            <p:cNvPr id="35" name="TextBox 35"/>
            <p:cNvSpPr txBox="1"/>
            <p:nvPr/>
          </p:nvSpPr>
          <p:spPr>
            <a:xfrm>
              <a:off x="1039681" y="-66675"/>
              <a:ext cx="1501902" cy="77364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900"/>
                </a:lnSpc>
              </a:pPr>
              <a:r>
                <a:rPr lang="en-US" sz="3500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50%</a:t>
              </a:r>
            </a:p>
          </p:txBody>
        </p:sp>
        <p:sp>
          <p:nvSpPr>
            <p:cNvPr id="36" name="TextBox 36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sp>
        <p:nvSpPr>
          <p:cNvPr id="37" name="Freeform 37"/>
          <p:cNvSpPr/>
          <p:nvPr/>
        </p:nvSpPr>
        <p:spPr>
          <a:xfrm>
            <a:off x="17602200" y="9599111"/>
            <a:ext cx="610270" cy="610270"/>
          </a:xfrm>
          <a:custGeom>
            <a:avLst/>
            <a:gdLst/>
            <a:ahLst/>
            <a:cxnLst/>
            <a:rect l="l" t="t" r="r" b="b"/>
            <a:pathLst>
              <a:path w="610270" h="610270">
                <a:moveTo>
                  <a:pt x="0" y="0"/>
                </a:moveTo>
                <a:lnTo>
                  <a:pt x="610270" y="0"/>
                </a:lnTo>
                <a:lnTo>
                  <a:pt x="610270" y="610270"/>
                </a:lnTo>
                <a:lnTo>
                  <a:pt x="0" y="61027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8" name="TextBox 38"/>
          <p:cNvSpPr txBox="1"/>
          <p:nvPr/>
        </p:nvSpPr>
        <p:spPr>
          <a:xfrm>
            <a:off x="729238" y="619155"/>
            <a:ext cx="16530062" cy="18303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475"/>
              </a:lnSpc>
            </a:pPr>
            <a:r>
              <a:rPr lang="en-US" sz="6500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Цільове використання </a:t>
            </a:r>
          </a:p>
          <a:p>
            <a:pPr algn="l">
              <a:lnSpc>
                <a:spcPts val="6900"/>
              </a:lnSpc>
            </a:pPr>
            <a:r>
              <a:rPr lang="en-US" sz="6000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грантових коштів – що передбачено?</a:t>
            </a:r>
          </a:p>
        </p:txBody>
      </p:sp>
      <p:sp>
        <p:nvSpPr>
          <p:cNvPr id="39" name="Freeform 39"/>
          <p:cNvSpPr/>
          <p:nvPr/>
        </p:nvSpPr>
        <p:spPr>
          <a:xfrm>
            <a:off x="16087667" y="8675801"/>
            <a:ext cx="1590063" cy="1590063"/>
          </a:xfrm>
          <a:custGeom>
            <a:avLst/>
            <a:gdLst/>
            <a:ahLst/>
            <a:cxnLst/>
            <a:rect l="l" t="t" r="r" b="b"/>
            <a:pathLst>
              <a:path w="1590063" h="1590063">
                <a:moveTo>
                  <a:pt x="0" y="0"/>
                </a:moveTo>
                <a:lnTo>
                  <a:pt x="1590063" y="0"/>
                </a:lnTo>
                <a:lnTo>
                  <a:pt x="1590063" y="1590063"/>
                </a:lnTo>
                <a:lnTo>
                  <a:pt x="0" y="159006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1279" r="-11279"/>
            </a:stretch>
          </a:blipFill>
        </p:spPr>
      </p:sp>
      <p:sp>
        <p:nvSpPr>
          <p:cNvPr id="40" name="TextBox 40"/>
          <p:cNvSpPr txBox="1"/>
          <p:nvPr/>
        </p:nvSpPr>
        <p:spPr>
          <a:xfrm>
            <a:off x="4353732" y="5659206"/>
            <a:ext cx="12157486" cy="692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  <a:spcBef>
                <a:spcPct val="0"/>
              </a:spcBef>
            </a:pPr>
            <a:r>
              <a:rPr lang="en-US" sz="200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виплата винагороди (роялті) за використання об'єктів авторського права, суміжних прав та промислових зразків</a:t>
            </a:r>
          </a:p>
        </p:txBody>
      </p:sp>
      <p:grpSp>
        <p:nvGrpSpPr>
          <p:cNvPr id="41" name="Group 41"/>
          <p:cNvGrpSpPr/>
          <p:nvPr/>
        </p:nvGrpSpPr>
        <p:grpSpPr>
          <a:xfrm>
            <a:off x="1763226" y="5757452"/>
            <a:ext cx="1906187" cy="533759"/>
            <a:chOff x="0" y="0"/>
            <a:chExt cx="2541582" cy="711679"/>
          </a:xfrm>
        </p:grpSpPr>
        <p:sp>
          <p:nvSpPr>
            <p:cNvPr id="42" name="TextBox 42"/>
            <p:cNvSpPr txBox="1"/>
            <p:nvPr/>
          </p:nvSpPr>
          <p:spPr>
            <a:xfrm>
              <a:off x="1039681" y="-66675"/>
              <a:ext cx="1501902" cy="77364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900"/>
                </a:lnSpc>
              </a:pPr>
              <a:r>
                <a:rPr lang="en-US" sz="3500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20%</a:t>
              </a:r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164521"/>
              <a:ext cx="869388" cy="54715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499"/>
                </a:lnSpc>
              </a:pPr>
              <a:r>
                <a:rPr lang="en-US" sz="2499" b="1" dirty="0">
                  <a:solidFill>
                    <a:srgbClr val="1C2C5E"/>
                  </a:solidFill>
                  <a:latin typeface="Garet Bold"/>
                  <a:ea typeface="Garet Bold"/>
                  <a:cs typeface="Garet Bold"/>
                  <a:sym typeface="Garet Bold"/>
                </a:rPr>
                <a:t>ДО</a:t>
              </a:r>
            </a:p>
          </p:txBody>
        </p:sp>
      </p:grpSp>
      <p:sp>
        <p:nvSpPr>
          <p:cNvPr id="44" name="TextBox 44"/>
          <p:cNvSpPr txBox="1"/>
          <p:nvPr/>
        </p:nvSpPr>
        <p:spPr>
          <a:xfrm>
            <a:off x="4353732" y="6522806"/>
            <a:ext cx="12157486" cy="3397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  <a:spcBef>
                <a:spcPct val="0"/>
              </a:spcBef>
            </a:pPr>
            <a:r>
              <a:rPr lang="en-US" sz="2000" dirty="0">
                <a:solidFill>
                  <a:srgbClr val="1C2C5E"/>
                </a:solidFill>
                <a:latin typeface="Garet"/>
                <a:ea typeface="Garet"/>
                <a:cs typeface="Garet"/>
                <a:sym typeface="Garet"/>
              </a:rPr>
              <a:t>створення за замовленням об'єктів авторського права 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2287548" y="6481711"/>
            <a:ext cx="1381865" cy="596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 b="1" dirty="0">
                <a:solidFill>
                  <a:srgbClr val="1C2C5E"/>
                </a:solidFill>
                <a:latin typeface="Garet Bold"/>
                <a:ea typeface="Garet Bold"/>
                <a:cs typeface="Garet Bold"/>
                <a:sym typeface="Garet Bold"/>
              </a:rPr>
              <a:t>100%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2380</Words>
  <Application>Microsoft Office PowerPoint</Application>
  <PresentationFormat>Произвольный</PresentationFormat>
  <Paragraphs>318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4" baseType="lpstr">
      <vt:lpstr>Arial</vt:lpstr>
      <vt:lpstr>Garet Bold</vt:lpstr>
      <vt:lpstr>Garet</vt:lpstr>
      <vt:lpstr>Garet Italics</vt:lpstr>
      <vt:lpstr>Open Sans</vt:lpstr>
      <vt:lpstr>Inter Bold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ЗвУ</dc:title>
  <dc:creator>Захарченко Олена Василівна</dc:creator>
  <cp:lastModifiedBy>user12</cp:lastModifiedBy>
  <cp:revision>3</cp:revision>
  <dcterms:created xsi:type="dcterms:W3CDTF">2006-08-16T00:00:00Z</dcterms:created>
  <dcterms:modified xsi:type="dcterms:W3CDTF">2025-09-05T08:04:48Z</dcterms:modified>
  <dc:identifier>DAGwDUp4A3I</dc:identifier>
</cp:coreProperties>
</file>