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69" r:id="rId4"/>
    <p:sldMasterId id="2147483672" r:id="rId5"/>
  </p:sldMasterIdLst>
  <p:sldIdLst>
    <p:sldId id="258" r:id="rId6"/>
    <p:sldId id="259" r:id="rId7"/>
    <p:sldId id="264" r:id="rId8"/>
    <p:sldId id="263" r:id="rId9"/>
    <p:sldId id="265" r:id="rId10"/>
    <p:sldId id="267" r:id="rId11"/>
    <p:sldId id="266" r:id="rId12"/>
    <p:sldId id="270" r:id="rId13"/>
    <p:sldId id="269" r:id="rId14"/>
    <p:sldId id="268" r:id="rId15"/>
    <p:sldId id="272" r:id="rId16"/>
    <p:sldId id="271" r:id="rId17"/>
    <p:sldId id="275" r:id="rId18"/>
    <p:sldId id="274" r:id="rId19"/>
    <p:sldId id="273" r:id="rId20"/>
    <p:sldId id="277" r:id="rId21"/>
    <p:sldId id="276" r:id="rId22"/>
    <p:sldId id="279" r:id="rId23"/>
    <p:sldId id="278" r:id="rId24"/>
    <p:sldId id="282" r:id="rId25"/>
    <p:sldId id="281" r:id="rId26"/>
    <p:sldId id="280" r:id="rId27"/>
    <p:sldId id="285" r:id="rId28"/>
    <p:sldId id="284" r:id="rId29"/>
    <p:sldId id="283" r:id="rId30"/>
    <p:sldId id="286" r:id="rId31"/>
    <p:sldId id="287" r:id="rId32"/>
    <p:sldId id="289" r:id="rId33"/>
    <p:sldId id="288" r:id="rId34"/>
    <p:sldId id="291" r:id="rId35"/>
    <p:sldId id="290" r:id="rId36"/>
    <p:sldId id="293" r:id="rId37"/>
    <p:sldId id="260" r:id="rId38"/>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showGuides="1">
      <p:cViewPr varScale="1">
        <p:scale>
          <a:sx n="99" d="100"/>
          <a:sy n="99" d="100"/>
        </p:scale>
        <p:origin x="90"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76"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60" indent="0" algn="ctr">
              <a:buNone/>
              <a:defRPr sz="1600"/>
            </a:lvl7pPr>
            <a:lvl8pPr marL="3200236" indent="0" algn="ctr">
              <a:buNone/>
              <a:defRPr sz="1600"/>
            </a:lvl8pPr>
            <a:lvl9pPr marL="3657412"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4847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129" y="365127"/>
            <a:ext cx="8455983" cy="12053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61125" y="1825628"/>
            <a:ext cx="10827147" cy="3956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45071" y="365129"/>
            <a:ext cx="2743200" cy="365125"/>
          </a:xfrm>
        </p:spPr>
        <p:txBody>
          <a:bodyPr/>
          <a:lstStyle/>
          <a:p>
            <a:fld id="{AFB8C7AB-0665-428A-8EB9-897D529C2B17}" type="slidenum">
              <a:rPr lang="en-US" smtClean="0"/>
              <a:pPr/>
              <a:t>‹#›</a:t>
            </a:fld>
            <a:endParaRPr lang="en-US" dirty="0"/>
          </a:p>
        </p:txBody>
      </p:sp>
      <p:sp>
        <p:nvSpPr>
          <p:cNvPr id="8" name="Rectangle 7"/>
          <p:cNvSpPr/>
          <p:nvPr userDrawn="1"/>
        </p:nvSpPr>
        <p:spPr>
          <a:xfrm>
            <a:off x="10512345" y="6171684"/>
            <a:ext cx="1083492" cy="369328"/>
          </a:xfrm>
          <a:prstGeom prst="rect">
            <a:avLst/>
          </a:prstGeom>
        </p:spPr>
        <p:txBody>
          <a:bodyPr wrap="none" lIns="91435" tIns="45718" rIns="91435" bIns="45718">
            <a:spAutoFit/>
          </a:bodyPr>
          <a:lstStyle/>
          <a:p>
            <a:r>
              <a:rPr lang="en-US" b="1" dirty="0" smtClean="0">
                <a:solidFill>
                  <a:srgbClr val="193888"/>
                </a:solidFill>
              </a:rPr>
              <a:t>uz.gov.ua</a:t>
            </a:r>
            <a:endParaRPr lang="en-US" b="1" dirty="0">
              <a:solidFill>
                <a:srgbClr val="193888"/>
              </a:solidFill>
            </a:endParaRPr>
          </a:p>
        </p:txBody>
      </p:sp>
    </p:spTree>
    <p:extLst>
      <p:ext uri="{BB962C8B-B14F-4D97-AF65-F5344CB8AC3E}">
        <p14:creationId xmlns:p14="http://schemas.microsoft.com/office/powerpoint/2010/main" val="163754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1D53F323-CF6F-4596-AD59-A1B22DDD854F}"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5" tIns="45718" rIns="91435" bIns="45718"/>
          <a:lstStyle/>
          <a:p>
            <a:fld id="{AFB8C7AB-0665-428A-8EB9-897D529C2B17}" type="slidenum">
              <a:rPr lang="en-US" smtClean="0"/>
              <a:pPr/>
              <a:t>‹#›</a:t>
            </a:fld>
            <a:endParaRPr lang="en-US"/>
          </a:p>
        </p:txBody>
      </p:sp>
    </p:spTree>
    <p:extLst>
      <p:ext uri="{BB962C8B-B14F-4D97-AF65-F5344CB8AC3E}">
        <p14:creationId xmlns:p14="http://schemas.microsoft.com/office/powerpoint/2010/main" val="264351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a:prstGeom prst="rect">
            <a:avLst/>
          </a:prstGeom>
        </p:spPr>
        <p:txBody>
          <a:bodyPr lIns="91435" tIns="45718" rIns="91435" bIns="45718"/>
          <a:lstStyle>
            <a:lvl1pPr marL="0" indent="0" algn="ctr">
              <a:buNone/>
              <a:defRPr sz="2400"/>
            </a:lvl1pPr>
            <a:lvl2pPr marL="457176"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60" indent="0" algn="ctr">
              <a:buNone/>
              <a:defRPr sz="1600"/>
            </a:lvl7pPr>
            <a:lvl8pPr marL="3200236" indent="0" algn="ctr">
              <a:buNone/>
              <a:defRPr sz="1600"/>
            </a:lvl8pPr>
            <a:lvl9pPr marL="365741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279FA4A7-1203-4452-BCF5-48F69A5E8D49}"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5" tIns="45718" rIns="91435" bIns="45718"/>
          <a:lstStyle/>
          <a:p>
            <a:fld id="{50128BE1-A01D-49A1-8739-6D31121566C5}" type="slidenum">
              <a:rPr lang="en-US" smtClean="0"/>
              <a:pPr/>
              <a:t>‹#›</a:t>
            </a:fld>
            <a:endParaRPr lang="en-US"/>
          </a:p>
        </p:txBody>
      </p:sp>
    </p:spTree>
    <p:extLst>
      <p:ext uri="{BB962C8B-B14F-4D97-AF65-F5344CB8AC3E}">
        <p14:creationId xmlns:p14="http://schemas.microsoft.com/office/powerpoint/2010/main" val="139415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63329" y="2309720"/>
            <a:ext cx="6209072" cy="4351339"/>
          </a:xfrm>
          <a:prstGeom prst="rect">
            <a:avLst/>
          </a:prstGeom>
        </p:spPr>
        <p:txBody>
          <a:bodyPr lIns="91435" tIns="45718" rIns="91435"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279FA4A7-1203-4452-BCF5-48F69A5E8D49}"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5" tIns="45718" rIns="91435" bIns="45718"/>
          <a:lstStyle/>
          <a:p>
            <a:fld id="{50128BE1-A01D-49A1-8739-6D31121566C5}" type="slidenum">
              <a:rPr lang="en-US" smtClean="0"/>
              <a:pPr/>
              <a:t>‹#›</a:t>
            </a:fld>
            <a:endParaRPr lang="en-US"/>
          </a:p>
        </p:txBody>
      </p:sp>
    </p:spTree>
    <p:extLst>
      <p:ext uri="{BB962C8B-B14F-4D97-AF65-F5344CB8AC3E}">
        <p14:creationId xmlns:p14="http://schemas.microsoft.com/office/powerpoint/2010/main" val="115932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76"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60" indent="0" algn="ctr">
              <a:buNone/>
              <a:defRPr sz="1600"/>
            </a:lvl7pPr>
            <a:lvl8pPr marL="3200236" indent="0" algn="ctr">
              <a:buNone/>
              <a:defRPr sz="1600"/>
            </a:lvl8pPr>
            <a:lvl9pPr marL="365741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0EEFE451-25CE-49D3-B4DE-0363363EF824}"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5" tIns="45718" rIns="91435" bIns="45718"/>
          <a:lstStyle/>
          <a:p>
            <a:fld id="{63BC9670-227A-4800-A36F-83282A7CBB95}" type="slidenum">
              <a:rPr lang="en-US" smtClean="0"/>
              <a:pPr/>
              <a:t>‹#›</a:t>
            </a:fld>
            <a:endParaRPr lang="en-US"/>
          </a:p>
        </p:txBody>
      </p:sp>
    </p:spTree>
    <p:extLst>
      <p:ext uri="{BB962C8B-B14F-4D97-AF65-F5344CB8AC3E}">
        <p14:creationId xmlns:p14="http://schemas.microsoft.com/office/powerpoint/2010/main" val="168597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0EEFE451-25CE-49D3-B4DE-0363363EF824}"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5" tIns="45718" rIns="91435" bIns="45718"/>
          <a:lstStyle/>
          <a:p>
            <a:fld id="{63BC9670-227A-4800-A36F-83282A7CBB95}" type="slidenum">
              <a:rPr lang="en-US" smtClean="0"/>
              <a:pPr/>
              <a:t>‹#›</a:t>
            </a:fld>
            <a:endParaRPr lang="en-US"/>
          </a:p>
        </p:txBody>
      </p:sp>
    </p:spTree>
    <p:extLst>
      <p:ext uri="{BB962C8B-B14F-4D97-AF65-F5344CB8AC3E}">
        <p14:creationId xmlns:p14="http://schemas.microsoft.com/office/powerpoint/2010/main" val="135802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76"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60" indent="0" algn="ctr">
              <a:buNone/>
              <a:defRPr sz="1600"/>
            </a:lvl7pPr>
            <a:lvl8pPr marL="3200236" indent="0" algn="ctr">
              <a:buNone/>
              <a:defRPr sz="1600"/>
            </a:lvl8pPr>
            <a:lvl9pPr marL="365741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3"/>
            <a:ext cx="2743200" cy="365125"/>
          </a:xfrm>
          <a:prstGeom prst="rect">
            <a:avLst/>
          </a:prstGeom>
        </p:spPr>
        <p:txBody>
          <a:bodyPr lIns="91435" tIns="45718" rIns="91435" bIns="45718"/>
          <a:lstStyle/>
          <a:p>
            <a:fld id="{55D28AC6-3C6F-44B2-A05C-82A9798E4CB2}" type="datetimeFigureOut">
              <a:rPr lang="en-US" smtClean="0"/>
              <a:pPr/>
              <a:t>4/3/2025</a:t>
            </a:fld>
            <a:endParaRPr lang="en-US"/>
          </a:p>
        </p:txBody>
      </p:sp>
      <p:sp>
        <p:nvSpPr>
          <p:cNvPr id="5" name="Footer Placeholder 4"/>
          <p:cNvSpPr>
            <a:spLocks noGrp="1"/>
          </p:cNvSpPr>
          <p:nvPr>
            <p:ph type="ftr" sz="quarter" idx="11"/>
          </p:nvPr>
        </p:nvSpPr>
        <p:spPr>
          <a:xfrm>
            <a:off x="4038600" y="6356353"/>
            <a:ext cx="4114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p:txBody>
          <a:bodyPr/>
          <a:lstStyle/>
          <a:p>
            <a:fld id="{20057DF7-F8C1-408E-8B93-7E7B5C140B97}" type="slidenum">
              <a:rPr lang="en-US" smtClean="0"/>
              <a:pPr/>
              <a:t>‹#›</a:t>
            </a:fld>
            <a:endParaRPr lang="en-US"/>
          </a:p>
        </p:txBody>
      </p:sp>
    </p:spTree>
    <p:extLst>
      <p:ext uri="{BB962C8B-B14F-4D97-AF65-F5344CB8AC3E}">
        <p14:creationId xmlns:p14="http://schemas.microsoft.com/office/powerpoint/2010/main" val="133609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129" y="365127"/>
            <a:ext cx="8455983" cy="12053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61125" y="1825628"/>
            <a:ext cx="10827147" cy="3956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45071" y="365129"/>
            <a:ext cx="2743200" cy="365125"/>
          </a:xfrm>
        </p:spPr>
        <p:txBody>
          <a:bodyPr/>
          <a:lstStyle/>
          <a:p>
            <a:fld id="{AFB8C7AB-0665-428A-8EB9-897D529C2B17}" type="slidenum">
              <a:rPr lang="en-US" smtClean="0"/>
              <a:pPr/>
              <a:t>‹#›</a:t>
            </a:fld>
            <a:endParaRPr lang="en-US" dirty="0"/>
          </a:p>
        </p:txBody>
      </p:sp>
      <p:sp>
        <p:nvSpPr>
          <p:cNvPr id="8" name="Rectangle 7"/>
          <p:cNvSpPr/>
          <p:nvPr userDrawn="1"/>
        </p:nvSpPr>
        <p:spPr>
          <a:xfrm>
            <a:off x="10512345" y="6171684"/>
            <a:ext cx="1083492" cy="369328"/>
          </a:xfrm>
          <a:prstGeom prst="rect">
            <a:avLst/>
          </a:prstGeom>
        </p:spPr>
        <p:txBody>
          <a:bodyPr wrap="none" lIns="91435" tIns="45718" rIns="91435" bIns="45718">
            <a:spAutoFit/>
          </a:bodyPr>
          <a:lstStyle/>
          <a:p>
            <a:r>
              <a:rPr lang="en-US" b="1" dirty="0" smtClean="0">
                <a:solidFill>
                  <a:srgbClr val="193888"/>
                </a:solidFill>
              </a:rPr>
              <a:t>uz.gov.ua</a:t>
            </a:r>
            <a:endParaRPr lang="en-US" b="1" dirty="0">
              <a:solidFill>
                <a:srgbClr val="193888"/>
              </a:solidFill>
            </a:endParaRPr>
          </a:p>
        </p:txBody>
      </p:sp>
    </p:spTree>
    <p:extLst>
      <p:ext uri="{BB962C8B-B14F-4D97-AF65-F5344CB8AC3E}">
        <p14:creationId xmlns:p14="http://schemas.microsoft.com/office/powerpoint/2010/main" val="129251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76"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60" indent="0" algn="ctr">
              <a:buNone/>
              <a:defRPr sz="1600"/>
            </a:lvl7pPr>
            <a:lvl8pPr marL="3200236" indent="0" algn="ctr">
              <a:buNone/>
              <a:defRPr sz="1600"/>
            </a:lvl8pPr>
            <a:lvl9pPr marL="3657412"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20057DF7-F8C1-408E-8B93-7E7B5C140B97}" type="slidenum">
              <a:rPr lang="en-US" smtClean="0"/>
              <a:pPr/>
              <a:t>‹#›</a:t>
            </a:fld>
            <a:endParaRPr lang="en-US"/>
          </a:p>
        </p:txBody>
      </p:sp>
    </p:spTree>
    <p:extLst>
      <p:ext uri="{BB962C8B-B14F-4D97-AF65-F5344CB8AC3E}">
        <p14:creationId xmlns:p14="http://schemas.microsoft.com/office/powerpoint/2010/main" val="2017321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stretch>
            <a:fillRect/>
          </a:stretch>
        </p:blipFill>
        <p:spPr>
          <a:xfrm>
            <a:off x="0" y="5615062"/>
            <a:ext cx="10972800" cy="1256387"/>
          </a:xfrm>
          <a:prstGeom prst="rect">
            <a:avLst/>
          </a:prstGeom>
        </p:spPr>
      </p:pic>
      <p:sp>
        <p:nvSpPr>
          <p:cNvPr id="2" name="Title Placeholder 1"/>
          <p:cNvSpPr>
            <a:spLocks noGrp="1"/>
          </p:cNvSpPr>
          <p:nvPr>
            <p:ph type="title"/>
          </p:nvPr>
        </p:nvSpPr>
        <p:spPr>
          <a:xfrm>
            <a:off x="1371606" y="365129"/>
            <a:ext cx="9049871" cy="1325563"/>
          </a:xfrm>
          <a:prstGeom prst="rect">
            <a:avLst/>
          </a:prstGeom>
        </p:spPr>
        <p:txBody>
          <a:bodyPr vert="horz" lIns="91435" tIns="45718" rIns="91435"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6" y="1825625"/>
            <a:ext cx="9049871" cy="3230469"/>
          </a:xfrm>
          <a:prstGeom prst="rect">
            <a:avLst/>
          </a:prstGeom>
        </p:spPr>
        <p:txBody>
          <a:bodyPr vert="horz" lIns="91435" tIns="45718" rIns="91435"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912465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353" rtl="0" eaLnBrk="1" latinLnBrk="0" hangingPunct="1">
        <a:lnSpc>
          <a:spcPct val="90000"/>
        </a:lnSpc>
        <a:spcBef>
          <a:spcPct val="0"/>
        </a:spcBef>
        <a:buNone/>
        <a:defRPr sz="4400" b="1" kern="1200">
          <a:solidFill>
            <a:srgbClr val="193888"/>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sz="2800" kern="1200">
          <a:solidFill>
            <a:srgbClr val="193888"/>
          </a:solidFill>
          <a:latin typeface="+mn-lt"/>
          <a:ea typeface="+mn-ea"/>
          <a:cs typeface="+mn-cs"/>
        </a:defRPr>
      </a:lvl1pPr>
      <a:lvl2pPr marL="685765" indent="-228589" algn="l" defTabSz="914353" rtl="0" eaLnBrk="1" latinLnBrk="0" hangingPunct="1">
        <a:lnSpc>
          <a:spcPct val="90000"/>
        </a:lnSpc>
        <a:spcBef>
          <a:spcPts val="500"/>
        </a:spcBef>
        <a:buFont typeface="Arial" panose="020B0604020202020204" pitchFamily="34" charset="0"/>
        <a:buChar char="•"/>
        <a:defRPr sz="2400" kern="1200">
          <a:solidFill>
            <a:srgbClr val="193888"/>
          </a:solidFill>
          <a:latin typeface="+mn-lt"/>
          <a:ea typeface="+mn-ea"/>
          <a:cs typeface="+mn-cs"/>
        </a:defRPr>
      </a:lvl2pPr>
      <a:lvl3pPr marL="1142941" indent="-228589" algn="l" defTabSz="914353" rtl="0" eaLnBrk="1" latinLnBrk="0" hangingPunct="1">
        <a:lnSpc>
          <a:spcPct val="90000"/>
        </a:lnSpc>
        <a:spcBef>
          <a:spcPts val="500"/>
        </a:spcBef>
        <a:buFont typeface="Arial" panose="020B0604020202020204" pitchFamily="34" charset="0"/>
        <a:buChar char="•"/>
        <a:defRPr sz="2000" kern="1200">
          <a:solidFill>
            <a:srgbClr val="193888"/>
          </a:solidFill>
          <a:latin typeface="+mn-lt"/>
          <a:ea typeface="+mn-ea"/>
          <a:cs typeface="+mn-cs"/>
        </a:defRPr>
      </a:lvl3pPr>
      <a:lvl4pPr marL="1600118"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5pPr>
      <a:lvl6pPr marL="251447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7"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4"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388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stretch>
            <a:fillRect/>
          </a:stretch>
        </p:blipFill>
        <p:spPr>
          <a:xfrm>
            <a:off x="-453731" y="0"/>
            <a:ext cx="10033531" cy="6858000"/>
          </a:xfrm>
          <a:prstGeom prst="rect">
            <a:avLst/>
          </a:prstGeom>
        </p:spPr>
      </p:pic>
      <p:sp>
        <p:nvSpPr>
          <p:cNvPr id="2" name="Title Placeholder 1"/>
          <p:cNvSpPr>
            <a:spLocks noGrp="1"/>
          </p:cNvSpPr>
          <p:nvPr>
            <p:ph type="title"/>
          </p:nvPr>
        </p:nvSpPr>
        <p:spPr>
          <a:xfrm>
            <a:off x="971659" y="4399245"/>
            <a:ext cx="6209072" cy="1325563"/>
          </a:xfrm>
          <a:prstGeom prst="rect">
            <a:avLst/>
          </a:prstGeom>
        </p:spPr>
        <p:txBody>
          <a:bodyPr vert="horz" lIns="91435" tIns="45718" rIns="91435" bIns="45718" rtlCol="0" anchor="ctr">
            <a:noAutofit/>
          </a:bodyPr>
          <a:lstStyle/>
          <a:p>
            <a:r>
              <a:rPr lang="en-US" dirty="0" smtClean="0"/>
              <a:t>Click to edit Master title style</a:t>
            </a:r>
            <a:endParaRPr lang="en-US" dirty="0"/>
          </a:p>
        </p:txBody>
      </p:sp>
      <p:sp>
        <p:nvSpPr>
          <p:cNvPr id="8" name="Rectangle 7"/>
          <p:cNvSpPr/>
          <p:nvPr userDrawn="1"/>
        </p:nvSpPr>
        <p:spPr>
          <a:xfrm>
            <a:off x="10285669" y="5955180"/>
            <a:ext cx="1286624" cy="430883"/>
          </a:xfrm>
          <a:prstGeom prst="rect">
            <a:avLst/>
          </a:prstGeom>
        </p:spPr>
        <p:txBody>
          <a:bodyPr wrap="none" lIns="91435" tIns="45718" rIns="91435" bIns="45718">
            <a:spAutoFit/>
          </a:bodyPr>
          <a:lstStyle/>
          <a:p>
            <a:r>
              <a:rPr lang="en-US" sz="2200" b="1" dirty="0" smtClean="0">
                <a:solidFill>
                  <a:schemeClr val="bg1"/>
                </a:solidFill>
              </a:rPr>
              <a:t>uz.gov.ua</a:t>
            </a:r>
            <a:endParaRPr lang="en-US" sz="2200" b="1" dirty="0">
              <a:solidFill>
                <a:schemeClr val="bg1"/>
              </a:solidFill>
            </a:endParaRPr>
          </a:p>
        </p:txBody>
      </p:sp>
      <p:pic>
        <p:nvPicPr>
          <p:cNvPr id="9" name="Picture 8"/>
          <p:cNvPicPr>
            <a:picLocks noChangeAspect="1"/>
          </p:cNvPicPr>
          <p:nvPr userDrawn="1"/>
        </p:nvPicPr>
        <p:blipFill>
          <a:blip r:embed="rId5" cstate="print"/>
          <a:stretch>
            <a:fillRect/>
          </a:stretch>
        </p:blipFill>
        <p:spPr>
          <a:xfrm>
            <a:off x="9971346" y="667268"/>
            <a:ext cx="1675101" cy="613109"/>
          </a:xfrm>
          <a:prstGeom prst="rect">
            <a:avLst/>
          </a:prstGeom>
        </p:spPr>
      </p:pic>
    </p:spTree>
    <p:extLst>
      <p:ext uri="{BB962C8B-B14F-4D97-AF65-F5344CB8AC3E}">
        <p14:creationId xmlns:p14="http://schemas.microsoft.com/office/powerpoint/2010/main" val="15748945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353" rtl="0" eaLnBrk="1" latinLnBrk="0" hangingPunct="1">
        <a:lnSpc>
          <a:spcPct val="90000"/>
        </a:lnSpc>
        <a:spcBef>
          <a:spcPct val="0"/>
        </a:spcBef>
        <a:buNone/>
        <a:defRPr sz="6000" b="1" kern="1200">
          <a:solidFill>
            <a:schemeClr val="bg1"/>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9"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1" indent="-228589"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7"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4"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388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stretch>
            <a:fillRect/>
          </a:stretch>
        </p:blipFill>
        <p:spPr>
          <a:xfrm>
            <a:off x="5552299" y="-164094"/>
            <a:ext cx="6617295" cy="7048991"/>
          </a:xfrm>
          <a:prstGeom prst="rect">
            <a:avLst/>
          </a:prstGeom>
        </p:spPr>
      </p:pic>
      <p:sp>
        <p:nvSpPr>
          <p:cNvPr id="2" name="Title Placeholder 1"/>
          <p:cNvSpPr>
            <a:spLocks noGrp="1"/>
          </p:cNvSpPr>
          <p:nvPr>
            <p:ph type="title"/>
          </p:nvPr>
        </p:nvSpPr>
        <p:spPr>
          <a:xfrm>
            <a:off x="838205" y="2906621"/>
            <a:ext cx="6463553" cy="1325563"/>
          </a:xfrm>
          <a:prstGeom prst="rect">
            <a:avLst/>
          </a:prstGeom>
        </p:spPr>
        <p:txBody>
          <a:bodyPr vert="horz" lIns="91435" tIns="45718" rIns="91435"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4367121"/>
            <a:ext cx="10515600" cy="4351339"/>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775726"/>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353"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65" indent="-228589" algn="l" defTabSz="914353"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41" indent="-228589" algn="l" defTabSz="914353"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18" indent="-228589" algn="l" defTabSz="914353"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7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7"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4"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1124" y="365127"/>
            <a:ext cx="8778712" cy="1205316"/>
          </a:xfrm>
          <a:prstGeom prst="rect">
            <a:avLst/>
          </a:prstGeom>
        </p:spPr>
        <p:txBody>
          <a:bodyPr vert="horz" lIns="91435" tIns="45718" rIns="91435"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1126" y="1825628"/>
            <a:ext cx="10692677" cy="3956611"/>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10600" y="365129"/>
            <a:ext cx="2743200" cy="365125"/>
          </a:xfrm>
          <a:prstGeom prst="rect">
            <a:avLst/>
          </a:prstGeom>
        </p:spPr>
        <p:txBody>
          <a:bodyPr vert="horz" lIns="91435" tIns="45718" rIns="91435" bIns="45718" rtlCol="0" anchor="ctr"/>
          <a:lstStyle>
            <a:lvl1pPr algn="r">
              <a:defRPr sz="1200">
                <a:solidFill>
                  <a:srgbClr val="193888"/>
                </a:solidFill>
              </a:defRPr>
            </a:lvl1pPr>
          </a:lstStyle>
          <a:p>
            <a:fld id="{20057DF7-F8C1-408E-8B93-7E7B5C140B97}" type="slidenum">
              <a:rPr lang="en-US" smtClean="0"/>
              <a:pPr/>
              <a:t>‹#›</a:t>
            </a:fld>
            <a:endParaRPr lang="en-US" dirty="0"/>
          </a:p>
        </p:txBody>
      </p:sp>
      <p:pic>
        <p:nvPicPr>
          <p:cNvPr id="8" name="Picture 7"/>
          <p:cNvPicPr>
            <a:picLocks noChangeAspect="1"/>
          </p:cNvPicPr>
          <p:nvPr userDrawn="1"/>
        </p:nvPicPr>
        <p:blipFill>
          <a:blip r:embed="rId4" cstate="print"/>
          <a:stretch>
            <a:fillRect/>
          </a:stretch>
        </p:blipFill>
        <p:spPr>
          <a:xfrm>
            <a:off x="661124" y="6188697"/>
            <a:ext cx="3377477" cy="335309"/>
          </a:xfrm>
          <a:prstGeom prst="rect">
            <a:avLst/>
          </a:prstGeom>
        </p:spPr>
      </p:pic>
      <p:sp>
        <p:nvSpPr>
          <p:cNvPr id="9" name="Rectangle 8"/>
          <p:cNvSpPr/>
          <p:nvPr userDrawn="1"/>
        </p:nvSpPr>
        <p:spPr>
          <a:xfrm>
            <a:off x="10512345" y="6171684"/>
            <a:ext cx="1083492" cy="369328"/>
          </a:xfrm>
          <a:prstGeom prst="rect">
            <a:avLst/>
          </a:prstGeom>
        </p:spPr>
        <p:txBody>
          <a:bodyPr wrap="none" lIns="91435" tIns="45718" rIns="91435" bIns="45718">
            <a:spAutoFit/>
          </a:bodyPr>
          <a:lstStyle/>
          <a:p>
            <a:r>
              <a:rPr lang="en-US" b="1" dirty="0" smtClean="0">
                <a:solidFill>
                  <a:srgbClr val="193888"/>
                </a:solidFill>
              </a:rPr>
              <a:t>uz.gov.ua</a:t>
            </a:r>
            <a:endParaRPr lang="en-US" b="1" dirty="0">
              <a:solidFill>
                <a:srgbClr val="193888"/>
              </a:solidFill>
            </a:endParaRPr>
          </a:p>
        </p:txBody>
      </p:sp>
    </p:spTree>
    <p:extLst>
      <p:ext uri="{BB962C8B-B14F-4D97-AF65-F5344CB8AC3E}">
        <p14:creationId xmlns:p14="http://schemas.microsoft.com/office/powerpoint/2010/main" val="196302745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353" rtl="0" eaLnBrk="1" latinLnBrk="0" hangingPunct="1">
        <a:lnSpc>
          <a:spcPct val="90000"/>
        </a:lnSpc>
        <a:spcBef>
          <a:spcPct val="0"/>
        </a:spcBef>
        <a:buNone/>
        <a:defRPr sz="4400" b="1" kern="1200">
          <a:solidFill>
            <a:srgbClr val="193888"/>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sz="2800" kern="1200">
          <a:solidFill>
            <a:srgbClr val="193888"/>
          </a:solidFill>
          <a:latin typeface="+mn-lt"/>
          <a:ea typeface="+mn-ea"/>
          <a:cs typeface="+mn-cs"/>
        </a:defRPr>
      </a:lvl1pPr>
      <a:lvl2pPr marL="685765" indent="-228589" algn="l" defTabSz="914353" rtl="0" eaLnBrk="1" latinLnBrk="0" hangingPunct="1">
        <a:lnSpc>
          <a:spcPct val="90000"/>
        </a:lnSpc>
        <a:spcBef>
          <a:spcPts val="500"/>
        </a:spcBef>
        <a:buFont typeface="Arial" panose="020B0604020202020204" pitchFamily="34" charset="0"/>
        <a:buChar char="•"/>
        <a:defRPr sz="2400" kern="1200">
          <a:solidFill>
            <a:srgbClr val="193888"/>
          </a:solidFill>
          <a:latin typeface="+mn-lt"/>
          <a:ea typeface="+mn-ea"/>
          <a:cs typeface="+mn-cs"/>
        </a:defRPr>
      </a:lvl2pPr>
      <a:lvl3pPr marL="1142941" indent="-228589" algn="l" defTabSz="914353" rtl="0" eaLnBrk="1" latinLnBrk="0" hangingPunct="1">
        <a:lnSpc>
          <a:spcPct val="90000"/>
        </a:lnSpc>
        <a:spcBef>
          <a:spcPts val="500"/>
        </a:spcBef>
        <a:buFont typeface="Arial" panose="020B0604020202020204" pitchFamily="34" charset="0"/>
        <a:buChar char="•"/>
        <a:defRPr sz="2000" kern="1200">
          <a:solidFill>
            <a:srgbClr val="193888"/>
          </a:solidFill>
          <a:latin typeface="+mn-lt"/>
          <a:ea typeface="+mn-ea"/>
          <a:cs typeface="+mn-cs"/>
        </a:defRPr>
      </a:lvl3pPr>
      <a:lvl4pPr marL="1600118"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5pPr>
      <a:lvl6pPr marL="251447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7"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4"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1124" y="365127"/>
            <a:ext cx="8966971" cy="1205316"/>
          </a:xfrm>
          <a:prstGeom prst="rect">
            <a:avLst/>
          </a:prstGeom>
        </p:spPr>
        <p:txBody>
          <a:bodyPr vert="horz" lIns="91435" tIns="45718" rIns="91435"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1126" y="1825628"/>
            <a:ext cx="10692677" cy="3956611"/>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0838334" y="365129"/>
            <a:ext cx="515471" cy="365125"/>
          </a:xfrm>
          <a:prstGeom prst="rect">
            <a:avLst/>
          </a:prstGeom>
        </p:spPr>
        <p:txBody>
          <a:bodyPr vert="horz" lIns="91435" tIns="45718" rIns="91435" bIns="45718" rtlCol="0" anchor="ctr"/>
          <a:lstStyle>
            <a:lvl1pPr algn="r">
              <a:defRPr sz="1200">
                <a:solidFill>
                  <a:srgbClr val="193888"/>
                </a:solidFill>
              </a:defRPr>
            </a:lvl1pPr>
          </a:lstStyle>
          <a:p>
            <a:fld id="{20057DF7-F8C1-408E-8B93-7E7B5C140B97}" type="slidenum">
              <a:rPr lang="en-US" smtClean="0"/>
              <a:pPr/>
              <a:t>‹#›</a:t>
            </a:fld>
            <a:endParaRPr lang="en-US" dirty="0"/>
          </a:p>
        </p:txBody>
      </p:sp>
      <p:pic>
        <p:nvPicPr>
          <p:cNvPr id="4" name="Picture 3"/>
          <p:cNvPicPr>
            <a:picLocks noChangeAspect="1"/>
          </p:cNvPicPr>
          <p:nvPr userDrawn="1"/>
        </p:nvPicPr>
        <p:blipFill>
          <a:blip r:embed="rId4" cstate="print"/>
          <a:stretch>
            <a:fillRect/>
          </a:stretch>
        </p:blipFill>
        <p:spPr>
          <a:xfrm>
            <a:off x="-947406" y="6231316"/>
            <a:ext cx="4566300" cy="640135"/>
          </a:xfrm>
          <a:prstGeom prst="rect">
            <a:avLst/>
          </a:prstGeom>
        </p:spPr>
      </p:pic>
      <p:sp>
        <p:nvSpPr>
          <p:cNvPr id="7" name="Rectangle 6"/>
          <p:cNvSpPr/>
          <p:nvPr userDrawn="1"/>
        </p:nvSpPr>
        <p:spPr>
          <a:xfrm>
            <a:off x="10355460" y="6171684"/>
            <a:ext cx="1083492" cy="369328"/>
          </a:xfrm>
          <a:prstGeom prst="rect">
            <a:avLst/>
          </a:prstGeom>
        </p:spPr>
        <p:txBody>
          <a:bodyPr wrap="none" lIns="91435" tIns="45718" rIns="91435" bIns="45718">
            <a:spAutoFit/>
          </a:bodyPr>
          <a:lstStyle/>
          <a:p>
            <a:r>
              <a:rPr lang="en-US" b="1" dirty="0" smtClean="0">
                <a:solidFill>
                  <a:srgbClr val="193888"/>
                </a:solidFill>
              </a:rPr>
              <a:t>uz.gov.ua</a:t>
            </a:r>
            <a:endParaRPr lang="en-US" b="1" dirty="0">
              <a:solidFill>
                <a:srgbClr val="193888"/>
              </a:solidFill>
            </a:endParaRPr>
          </a:p>
        </p:txBody>
      </p:sp>
    </p:spTree>
    <p:extLst>
      <p:ext uri="{BB962C8B-B14F-4D97-AF65-F5344CB8AC3E}">
        <p14:creationId xmlns:p14="http://schemas.microsoft.com/office/powerpoint/2010/main" val="67097715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353" rtl="0" eaLnBrk="1" latinLnBrk="0" hangingPunct="1">
        <a:lnSpc>
          <a:spcPct val="90000"/>
        </a:lnSpc>
        <a:spcBef>
          <a:spcPct val="0"/>
        </a:spcBef>
        <a:buNone/>
        <a:defRPr sz="4400" b="1" kern="1200">
          <a:solidFill>
            <a:srgbClr val="193888"/>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sz="2800" kern="1200">
          <a:solidFill>
            <a:srgbClr val="193888"/>
          </a:solidFill>
          <a:latin typeface="+mn-lt"/>
          <a:ea typeface="+mn-ea"/>
          <a:cs typeface="+mn-cs"/>
        </a:defRPr>
      </a:lvl1pPr>
      <a:lvl2pPr marL="685765" indent="-228589" algn="l" defTabSz="914353" rtl="0" eaLnBrk="1" latinLnBrk="0" hangingPunct="1">
        <a:lnSpc>
          <a:spcPct val="90000"/>
        </a:lnSpc>
        <a:spcBef>
          <a:spcPts val="500"/>
        </a:spcBef>
        <a:buFont typeface="Arial" panose="020B0604020202020204" pitchFamily="34" charset="0"/>
        <a:buChar char="•"/>
        <a:defRPr sz="2400" kern="1200">
          <a:solidFill>
            <a:srgbClr val="193888"/>
          </a:solidFill>
          <a:latin typeface="+mn-lt"/>
          <a:ea typeface="+mn-ea"/>
          <a:cs typeface="+mn-cs"/>
        </a:defRPr>
      </a:lvl2pPr>
      <a:lvl3pPr marL="1142941" indent="-228589" algn="l" defTabSz="914353" rtl="0" eaLnBrk="1" latinLnBrk="0" hangingPunct="1">
        <a:lnSpc>
          <a:spcPct val="90000"/>
        </a:lnSpc>
        <a:spcBef>
          <a:spcPts val="500"/>
        </a:spcBef>
        <a:buFont typeface="Arial" panose="020B0604020202020204" pitchFamily="34" charset="0"/>
        <a:buChar char="•"/>
        <a:defRPr sz="2000" kern="1200">
          <a:solidFill>
            <a:srgbClr val="193888"/>
          </a:solidFill>
          <a:latin typeface="+mn-lt"/>
          <a:ea typeface="+mn-ea"/>
          <a:cs typeface="+mn-cs"/>
        </a:defRPr>
      </a:lvl3pPr>
      <a:lvl4pPr marL="1600118"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rgbClr val="193888"/>
          </a:solidFill>
          <a:latin typeface="+mn-lt"/>
          <a:ea typeface="+mn-ea"/>
          <a:cs typeface="+mn-cs"/>
        </a:defRPr>
      </a:lvl5pPr>
      <a:lvl6pPr marL="251447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7"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4"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arch.ligazakon.ua/l_doc2.nsf/link1/RE14645.htm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arch.ligazakon.ua/l_doc2.nsf/link1/RE14645.html" TargetMode="External"/><Relationship Id="rId2" Type="http://schemas.openxmlformats.org/officeDocument/2006/relationships/image" Target="../media/image7.gif"/><Relationship Id="rId1" Type="http://schemas.openxmlformats.org/officeDocument/2006/relationships/slideLayout" Target="../slideLayouts/slideLayout8.xml"/><Relationship Id="rId4" Type="http://schemas.openxmlformats.org/officeDocument/2006/relationships/hyperlink" Target="http://search.ligazakon.ua/l_doc2.nsf/link1/Z0232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88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7237" y="3405118"/>
            <a:ext cx="6637361" cy="2647667"/>
          </a:xfrm>
        </p:spPr>
        <p:txBody>
          <a:bodyPr>
            <a:normAutofit fontScale="90000"/>
          </a:bodyPr>
          <a:lstStyle/>
          <a:p>
            <a:pPr algn="l"/>
            <a:r>
              <a:rPr lang="uk-UA" sz="7200" dirty="0" smtClean="0"/>
              <a:t>Профілактика невиробничого травматизму на залізничному транспорті</a:t>
            </a:r>
            <a:endParaRPr lang="en-US" dirty="0">
              <a:solidFill>
                <a:schemeClr val="bg1"/>
              </a:solidFill>
            </a:endParaRPr>
          </a:p>
        </p:txBody>
      </p:sp>
    </p:spTree>
    <p:extLst>
      <p:ext uri="{BB962C8B-B14F-4D97-AF65-F5344CB8AC3E}">
        <p14:creationId xmlns:p14="http://schemas.microsoft.com/office/powerpoint/2010/main" val="178796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01249" y="887506"/>
            <a:ext cx="10887023" cy="5049831"/>
          </a:xfrm>
        </p:spPr>
        <p:txBody>
          <a:bodyPr>
            <a:normAutofit fontScale="25000" lnSpcReduction="20000"/>
          </a:bodyPr>
          <a:lstStyle/>
          <a:p>
            <a:pPr algn="ctr">
              <a:lnSpc>
                <a:spcPct val="125000"/>
              </a:lnSpc>
              <a:spcBef>
                <a:spcPts val="0"/>
              </a:spcBef>
              <a:buNone/>
            </a:pPr>
            <a:r>
              <a:rPr lang="uk-UA" sz="9600" dirty="0" smtClean="0">
                <a:latin typeface="Times New Roman" pitchFamily="18" charset="0"/>
                <a:cs typeface="Times New Roman" pitchFamily="18" charset="0"/>
              </a:rPr>
              <a:t>	</a:t>
            </a:r>
            <a:r>
              <a:rPr lang="uk-UA" sz="9600" b="1" dirty="0" smtClean="0">
                <a:latin typeface="Times New Roman" pitchFamily="18" charset="0"/>
                <a:cs typeface="Times New Roman" pitchFamily="18" charset="0"/>
              </a:rPr>
              <a:t>НАКАЗУЮ</a:t>
            </a:r>
            <a:r>
              <a:rPr lang="uk-UA" sz="9600" dirty="0" smtClean="0">
                <a:latin typeface="Times New Roman" pitchFamily="18" charset="0"/>
                <a:cs typeface="Times New Roman" pitchFamily="18" charset="0"/>
              </a:rPr>
              <a:t>:</a:t>
            </a:r>
            <a:endParaRPr lang="ru-RU" sz="9600" dirty="0" smtClean="0">
              <a:latin typeface="Times New Roman" pitchFamily="18" charset="0"/>
              <a:cs typeface="Times New Roman" pitchFamily="18" charset="0"/>
            </a:endParaRPr>
          </a:p>
          <a:p>
            <a:pPr algn="just">
              <a:lnSpc>
                <a:spcPct val="135000"/>
              </a:lnSpc>
              <a:spcBef>
                <a:spcPts val="0"/>
              </a:spcBef>
              <a:buNone/>
            </a:pPr>
            <a:r>
              <a:rPr lang="uk-UA" sz="8800" dirty="0" smtClean="0">
                <a:latin typeface="Times New Roman" pitchFamily="18" charset="0"/>
                <a:cs typeface="Times New Roman" pitchFamily="18" charset="0"/>
              </a:rPr>
              <a:t>	1. Затвердити Правила безпеки громадян на залізничному транспорті України (додаються).</a:t>
            </a:r>
            <a:endParaRPr lang="ru-RU" sz="8800" dirty="0" smtClean="0">
              <a:latin typeface="Times New Roman" pitchFamily="18" charset="0"/>
              <a:cs typeface="Times New Roman" pitchFamily="18" charset="0"/>
            </a:endParaRPr>
          </a:p>
          <a:p>
            <a:pPr algn="just">
              <a:lnSpc>
                <a:spcPct val="135000"/>
              </a:lnSpc>
              <a:spcBef>
                <a:spcPts val="0"/>
              </a:spcBef>
              <a:buNone/>
            </a:pPr>
            <a:r>
              <a:rPr lang="uk-UA" sz="8800" dirty="0" smtClean="0">
                <a:latin typeface="Times New Roman" pitchFamily="18" charset="0"/>
                <a:cs typeface="Times New Roman" pitchFamily="18" charset="0"/>
              </a:rPr>
              <a:t>	2. Державній адміністрації залізничного транспорту України:</a:t>
            </a:r>
            <a:endParaRPr lang="ru-RU" sz="8800" dirty="0" smtClean="0">
              <a:latin typeface="Times New Roman" pitchFamily="18" charset="0"/>
              <a:cs typeface="Times New Roman" pitchFamily="18" charset="0"/>
            </a:endParaRPr>
          </a:p>
          <a:p>
            <a:pPr algn="just">
              <a:lnSpc>
                <a:spcPct val="135000"/>
              </a:lnSpc>
              <a:spcBef>
                <a:spcPts val="0"/>
              </a:spcBef>
              <a:buNone/>
            </a:pPr>
            <a:r>
              <a:rPr lang="uk-UA" sz="8800" dirty="0" smtClean="0">
                <a:latin typeface="Times New Roman" pitchFamily="18" charset="0"/>
                <a:cs typeface="Times New Roman" pitchFamily="18" charset="0"/>
              </a:rPr>
              <a:t>		2.1. Забезпечити Правилами безпеки громадян на залізничному транспорті України всі підприємства, вокзали, станції, пасажирські та приміські потяги.</a:t>
            </a:r>
            <a:endParaRPr lang="ru-RU" sz="8800" dirty="0" smtClean="0">
              <a:latin typeface="Times New Roman" pitchFamily="18" charset="0"/>
              <a:cs typeface="Times New Roman" pitchFamily="18" charset="0"/>
            </a:endParaRPr>
          </a:p>
          <a:p>
            <a:pPr algn="just">
              <a:lnSpc>
                <a:spcPct val="135000"/>
              </a:lnSpc>
              <a:spcBef>
                <a:spcPts val="0"/>
              </a:spcBef>
              <a:buNone/>
            </a:pPr>
            <a:r>
              <a:rPr lang="uk-UA" sz="8800" dirty="0" smtClean="0">
                <a:latin typeface="Times New Roman" pitchFamily="18" charset="0"/>
                <a:cs typeface="Times New Roman" pitchFamily="18" charset="0"/>
              </a:rPr>
              <a:t>		2.2. Організувати передачу інформації про Правила безпеки громадян на залізничному транспорті України по радіотрансляційній мережі вокзалів, потягів та через засоби масової інформації.</a:t>
            </a:r>
          </a:p>
          <a:p>
            <a:pPr algn="just">
              <a:lnSpc>
                <a:spcPct val="135000"/>
              </a:lnSpc>
              <a:spcBef>
                <a:spcPts val="0"/>
              </a:spcBef>
              <a:buNone/>
            </a:pPr>
            <a:r>
              <a:rPr lang="uk-UA" sz="8800" dirty="0" smtClean="0">
                <a:latin typeface="Times New Roman" pitchFamily="18" charset="0"/>
                <a:cs typeface="Times New Roman" pitchFamily="18" charset="0"/>
              </a:rPr>
              <a:t>	3. Контроль за виконанням наказу покласти на Першого заступника Міністра транспорту України - Генерального директора Укрзалізниці </a:t>
            </a:r>
            <a:r>
              <a:rPr lang="uk-UA" sz="8800" dirty="0" err="1" smtClean="0">
                <a:latin typeface="Times New Roman" pitchFamily="18" charset="0"/>
                <a:cs typeface="Times New Roman" pitchFamily="18" charset="0"/>
              </a:rPr>
              <a:t>Слободяна</a:t>
            </a:r>
            <a:r>
              <a:rPr lang="uk-UA" sz="8800" dirty="0" smtClean="0">
                <a:latin typeface="Times New Roman" pitchFamily="18" charset="0"/>
                <a:cs typeface="Times New Roman" pitchFamily="18" charset="0"/>
              </a:rPr>
              <a:t> А.В. і начальника Головного управління безпеки руху та охорони праці Мінтрансу    Давидова Л. М.</a:t>
            </a:r>
            <a:endParaRPr lang="ru-RU" sz="8800" dirty="0" smtClean="0">
              <a:latin typeface="Times New Roman" pitchFamily="18" charset="0"/>
              <a:cs typeface="Times New Roman" pitchFamily="18" charset="0"/>
            </a:endParaRPr>
          </a:p>
          <a:p>
            <a:pPr>
              <a:lnSpc>
                <a:spcPct val="125000"/>
              </a:lnSpc>
              <a:spcBef>
                <a:spcPts val="0"/>
              </a:spcBef>
              <a:buNone/>
            </a:pPr>
            <a:endParaRPr lang="ru-RU" sz="2200" dirty="0" smtClean="0">
              <a:latin typeface="Times New Roman" pitchFamily="18" charset="0"/>
              <a:cs typeface="Times New Roman" pitchFamily="18" charset="0"/>
            </a:endParaRPr>
          </a:p>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661125" y="887506"/>
            <a:ext cx="10827147" cy="4894733"/>
          </a:xfrm>
        </p:spPr>
        <p:txBody>
          <a:bodyPr>
            <a:normAutofit fontScale="47500" lnSpcReduction="20000"/>
          </a:bodyPr>
          <a:lstStyle/>
          <a:p>
            <a:pPr algn="just">
              <a:lnSpc>
                <a:spcPct val="135000"/>
              </a:lnSpc>
              <a:buNone/>
            </a:pPr>
            <a:r>
              <a:rPr lang="uk-UA" sz="4600" dirty="0" smtClean="0">
                <a:latin typeface="Times New Roman" pitchFamily="18" charset="0"/>
                <a:cs typeface="Times New Roman" pitchFamily="18" charset="0"/>
              </a:rPr>
              <a:t>4. Вважати такими, що не застосовуються на території України, "Правила </a:t>
            </a:r>
            <a:r>
              <a:rPr lang="uk-UA" sz="4600" dirty="0" err="1" smtClean="0">
                <a:latin typeface="Times New Roman" pitchFamily="18" charset="0"/>
                <a:cs typeface="Times New Roman" pitchFamily="18" charset="0"/>
              </a:rPr>
              <a:t>безопасности</a:t>
            </a:r>
            <a:r>
              <a:rPr lang="uk-UA" sz="4600" dirty="0" smtClean="0">
                <a:latin typeface="Times New Roman" pitchFamily="18" charset="0"/>
                <a:cs typeface="Times New Roman" pitchFamily="18" charset="0"/>
              </a:rPr>
              <a:t> </a:t>
            </a:r>
            <a:r>
              <a:rPr lang="uk-UA" sz="4600" dirty="0" err="1" smtClean="0">
                <a:latin typeface="Times New Roman" pitchFamily="18" charset="0"/>
                <a:cs typeface="Times New Roman" pitchFamily="18" charset="0"/>
              </a:rPr>
              <a:t>граждан</a:t>
            </a:r>
            <a:r>
              <a:rPr lang="uk-UA" sz="4600" dirty="0" smtClean="0">
                <a:latin typeface="Times New Roman" pitchFamily="18" charset="0"/>
                <a:cs typeface="Times New Roman" pitchFamily="18" charset="0"/>
              </a:rPr>
              <a:t> на </a:t>
            </a:r>
            <a:r>
              <a:rPr lang="uk-UA" sz="4600" dirty="0" err="1" smtClean="0">
                <a:latin typeface="Times New Roman" pitchFamily="18" charset="0"/>
                <a:cs typeface="Times New Roman" pitchFamily="18" charset="0"/>
              </a:rPr>
              <a:t>железнодорожном</a:t>
            </a:r>
            <a:r>
              <a:rPr lang="uk-UA" sz="4600" dirty="0" smtClean="0">
                <a:latin typeface="Times New Roman" pitchFamily="18" charset="0"/>
                <a:cs typeface="Times New Roman" pitchFamily="18" charset="0"/>
              </a:rPr>
              <a:t> </a:t>
            </a:r>
            <a:r>
              <a:rPr lang="uk-UA" sz="4600" dirty="0" err="1" smtClean="0">
                <a:latin typeface="Times New Roman" pitchFamily="18" charset="0"/>
                <a:cs typeface="Times New Roman" pitchFamily="18" charset="0"/>
              </a:rPr>
              <a:t>транспорте</a:t>
            </a:r>
            <a:r>
              <a:rPr lang="uk-UA" sz="4600" dirty="0" smtClean="0">
                <a:latin typeface="Times New Roman" pitchFamily="18" charset="0"/>
                <a:cs typeface="Times New Roman" pitchFamily="18" charset="0"/>
              </a:rPr>
              <a:t>" ЦУО/4499, затверджені Міністерством шляхів сполучення СРСР 29.06.87.</a:t>
            </a:r>
            <a:endParaRPr lang="ru-RU" sz="4600" dirty="0" smtClean="0">
              <a:latin typeface="Times New Roman" pitchFamily="18" charset="0"/>
              <a:cs typeface="Times New Roman" pitchFamily="18" charset="0"/>
            </a:endParaRPr>
          </a:p>
          <a:p>
            <a:pPr algn="just">
              <a:lnSpc>
                <a:spcPct val="135000"/>
              </a:lnSpc>
              <a:spcBef>
                <a:spcPts val="0"/>
              </a:spcBef>
              <a:buNone/>
            </a:pPr>
            <a:endParaRPr lang="uk-UA" sz="4600" dirty="0" smtClean="0">
              <a:latin typeface="Times New Roman" pitchFamily="18" charset="0"/>
              <a:cs typeface="Times New Roman" pitchFamily="18" charset="0"/>
            </a:endParaRPr>
          </a:p>
          <a:p>
            <a:pPr algn="just">
              <a:lnSpc>
                <a:spcPct val="135000"/>
              </a:lnSpc>
              <a:spcBef>
                <a:spcPts val="0"/>
              </a:spcBef>
              <a:buNone/>
            </a:pPr>
            <a:r>
              <a:rPr lang="uk-UA" sz="4600" b="1" dirty="0" smtClean="0">
                <a:latin typeface="Times New Roman" pitchFamily="18" charset="0"/>
                <a:cs typeface="Times New Roman" pitchFamily="18" charset="0"/>
              </a:rPr>
              <a:t>                                              Міністр                                   В. Череп</a:t>
            </a:r>
          </a:p>
          <a:p>
            <a:pPr>
              <a:lnSpc>
                <a:spcPct val="135000"/>
              </a:lnSpc>
              <a:spcBef>
                <a:spcPts val="0"/>
              </a:spcBef>
              <a:buNone/>
            </a:pPr>
            <a:endParaRPr lang="uk-UA" sz="2400" dirty="0" smtClean="0">
              <a:latin typeface="Times New Roman" pitchFamily="18" charset="0"/>
              <a:cs typeface="Times New Roman" pitchFamily="18" charset="0"/>
            </a:endParaRPr>
          </a:p>
          <a:p>
            <a:pPr algn="just">
              <a:lnSpc>
                <a:spcPct val="135000"/>
              </a:lnSpc>
              <a:buNone/>
            </a:pPr>
            <a:endParaRPr lang="ru-RU" sz="2400" dirty="0" smtClean="0">
              <a:latin typeface="Times New Roman" pitchFamily="18" charset="0"/>
              <a:cs typeface="Times New Roman" pitchFamily="18" charset="0"/>
            </a:endParaRPr>
          </a:p>
          <a:p>
            <a:pPr>
              <a:lnSpc>
                <a:spcPct val="135000"/>
              </a:lnSpc>
              <a:buNone/>
            </a:pPr>
            <a:r>
              <a:rPr lang="uk-UA" sz="3600" dirty="0" smtClean="0">
                <a:latin typeface="Times New Roman" pitchFamily="18" charset="0"/>
                <a:cs typeface="Times New Roman" pitchFamily="18" charset="0"/>
              </a:rPr>
              <a:t>                                                                                                                             ЗАТВЕРДЖЕНО</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наказом Міністерства</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транспорту України</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від 19 лютого 1998 р. N 54</a:t>
            </a:r>
          </a:p>
          <a:p>
            <a:pPr>
              <a:lnSpc>
                <a:spcPct val="135000"/>
              </a:lnSpc>
              <a:buNone/>
            </a:pPr>
            <a:r>
              <a:rPr lang="uk-UA" sz="3600" dirty="0" smtClean="0">
                <a:latin typeface="Times New Roman" pitchFamily="18" charset="0"/>
                <a:cs typeface="Times New Roman" pitchFamily="18" charset="0"/>
              </a:rPr>
              <a:t>                                                                                                                              Зареєстровано</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в Міністерстві юстиції України</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24 березня 1998 р. за N 193/2633</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887506"/>
            <a:ext cx="10827147" cy="4894733"/>
          </a:xfrm>
        </p:spPr>
        <p:txBody>
          <a:bodyPr>
            <a:normAutofit/>
          </a:bodyPr>
          <a:lstStyle/>
          <a:p>
            <a:pPr algn="ctr">
              <a:lnSpc>
                <a:spcPct val="125000"/>
              </a:lnSpc>
              <a:buNone/>
            </a:pPr>
            <a:r>
              <a:rPr lang="uk-UA" sz="2200" b="1" dirty="0" smtClean="0">
                <a:latin typeface="Times New Roman" pitchFamily="18" charset="0"/>
                <a:cs typeface="Times New Roman" pitchFamily="18" charset="0"/>
              </a:rPr>
              <a:t>ПРАВИЛА</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безпеки громадян на залізничному транспорті України</a:t>
            </a:r>
            <a:endParaRPr lang="ru-RU" sz="2200" dirty="0" smtClean="0">
              <a:latin typeface="Times New Roman" pitchFamily="18" charset="0"/>
              <a:cs typeface="Times New Roman" pitchFamily="18" charset="0"/>
            </a:endParaRPr>
          </a:p>
          <a:p>
            <a:pPr algn="ctr">
              <a:lnSpc>
                <a:spcPct val="125000"/>
              </a:lnSpc>
              <a:buNone/>
            </a:pPr>
            <a:r>
              <a:rPr lang="uk-UA" sz="2200" b="1"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lvl="0" algn="ctr">
              <a:lnSpc>
                <a:spcPct val="125000"/>
              </a:lnSpc>
              <a:buNone/>
            </a:pPr>
            <a:r>
              <a:rPr lang="uk-UA" sz="2200" b="1" dirty="0" smtClean="0">
                <a:latin typeface="Times New Roman" pitchFamily="18" charset="0"/>
                <a:cs typeface="Times New Roman" pitchFamily="18" charset="0"/>
              </a:rPr>
              <a:t>1. Загальні положення</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1.1. Правила безпеки громадян на залізничному транспорті України (далі - Правила)     визначають вимоги щодо безпеки громадян при користуванні послугами залізничного транспорту, знаходженні на території та об'єктах залізничного транспорту</a:t>
            </a:r>
            <a:r>
              <a:rPr lang="uk-UA" sz="2200" dirty="0" smtClean="0">
                <a:latin typeface="Times New Roman" pitchFamily="18" charset="0"/>
                <a:cs typeface="Times New Roman" pitchFamily="18" charset="0"/>
                <a:hlinkClick r:id="rId2"/>
              </a:rPr>
              <a:t>.</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1.2. Громадяни, які порушують Правила, несуть відповідальність згідно з чинним законодавством України.</a:t>
            </a: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228600"/>
            <a:ext cx="10827147" cy="6199094"/>
          </a:xfrm>
        </p:spPr>
        <p:txBody>
          <a:bodyPr>
            <a:normAutofit/>
          </a:bodyPr>
          <a:lstStyle/>
          <a:p>
            <a:pPr algn="ctr">
              <a:lnSpc>
                <a:spcPct val="125000"/>
              </a:lnSpc>
              <a:buNone/>
            </a:pPr>
            <a:r>
              <a:rPr lang="uk-UA" sz="2200" b="1" dirty="0" smtClean="0">
                <a:latin typeface="Times New Roman" pitchFamily="18" charset="0"/>
                <a:cs typeface="Times New Roman" pitchFamily="18" charset="0"/>
              </a:rPr>
              <a:t>2. Правила безпеки для пішоходів</a:t>
            </a:r>
            <a:endParaRPr lang="ru-RU" sz="2200" dirty="0" smtClean="0">
              <a:latin typeface="Times New Roman" pitchFamily="18" charset="0"/>
              <a:cs typeface="Times New Roman" pitchFamily="18" charset="0"/>
            </a:endParaRPr>
          </a:p>
          <a:p>
            <a:pPr algn="just">
              <a:lnSpc>
                <a:spcPct val="125000"/>
              </a:lnSpc>
              <a:buNone/>
            </a:pPr>
            <a:r>
              <a:rPr lang="uk-UA" sz="2200" b="1" dirty="0" smtClean="0">
                <a:latin typeface="Times New Roman" pitchFamily="18" charset="0"/>
                <a:cs typeface="Times New Roman" pitchFamily="18" charset="0"/>
              </a:rPr>
              <a:t> 		</a:t>
            </a:r>
            <a:r>
              <a:rPr lang="uk-UA" sz="2200" dirty="0" smtClean="0">
                <a:latin typeface="Times New Roman" pitchFamily="18" charset="0"/>
                <a:cs typeface="Times New Roman" pitchFamily="18" charset="0"/>
              </a:rPr>
              <a:t>2.1. Пішоходам дозволяється переходити залізничні колії тільки у встановлених місцях (пішохідні мости, переходи, тунелі, переїзди тощо).</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На станціях, де немає мостів і тунелів, громадянам належить переходити залізничні колії у місцях, обладнаних спеціальними настилами, біля яких встановлені покажчики "Перехід через колії".</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2.2. Перед тим, як увійти в небезпечну зону (ступити на колію), потрібно впевнитись у відсутності поїзда (або локомотива, вагона, дрезини тощо).</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При наближенні поїзда до перону або платформи громадяни повинні стежити за звуковими сигналами, що подаються з локомотива, моторвагонного рухомого складу та іншого спеціального самохідного рухомого складу, уважно слухати оповіщення, що передаються по гучномовному зв'язку.</a:t>
            </a:r>
            <a:endParaRPr lang="ru-RU" sz="2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47678" y="658906"/>
            <a:ext cx="10827147" cy="6199094"/>
          </a:xfrm>
        </p:spPr>
        <p:txBody>
          <a:bodyPr>
            <a:normAutofit/>
          </a:bodyPr>
          <a:lstStyle/>
          <a:p>
            <a:pPr algn="just">
              <a:lnSpc>
                <a:spcPct val="125000"/>
              </a:lnSpc>
              <a:buNone/>
            </a:pPr>
            <a:r>
              <a:rPr lang="uk-UA" sz="2200" dirty="0" smtClean="0">
                <a:latin typeface="Times New Roman" pitchFamily="18" charset="0"/>
                <a:cs typeface="Times New Roman" pitchFamily="18" charset="0"/>
              </a:rPr>
              <a:t>		2.3. При наближенні поїзда (або локомотива, вагона, дрезини тощо) треба зупинитись поза межами небезпечної зони, пропустити його і, впевнившись у відсутності рухомого складу, що пересувається по сусідніх коліях, почати перехід.</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2.4. Наближаючись до залізничного переїзду, громадяни повинні уважно стежити за світловою і звуковою сигналізацією, а також положенням шлагбаумів. Переходити колії дозволяється тільки при відкритому шлагбаумі.</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При відсутності шлагбаума (коли переїзд не охороняється) перед переходом колії необхідно впевнитись, що до переїзду не наближається поїзд (або локомотив, вагон, дрезина тощо).</a:t>
            </a:r>
            <a:endParaRPr lang="ru-RU" sz="2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47678" y="658906"/>
            <a:ext cx="10827147" cy="6199094"/>
          </a:xfrm>
        </p:spPr>
        <p:txBody>
          <a:bodyPr>
            <a:normAutofit/>
          </a:bodyPr>
          <a:lstStyle/>
          <a:p>
            <a:pPr algn="just">
              <a:lnSpc>
                <a:spcPct val="125000"/>
              </a:lnSpc>
              <a:buNone/>
            </a:pPr>
            <a:r>
              <a:rPr lang="uk-UA"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sp>
        <p:nvSpPr>
          <p:cNvPr id="5" name="Содержимое 2"/>
          <p:cNvSpPr txBox="1">
            <a:spLocks/>
          </p:cNvSpPr>
          <p:nvPr/>
        </p:nvSpPr>
        <p:spPr>
          <a:xfrm>
            <a:off x="800078" y="268943"/>
            <a:ext cx="10827147" cy="6347010"/>
          </a:xfrm>
          <a:prstGeom prst="rect">
            <a:avLst/>
          </a:prstGeom>
        </p:spPr>
        <p:txBody>
          <a:bodyPr vert="horz" lIns="91435" tIns="45718" rIns="91435" bIns="45718" rtlCol="0">
            <a:normAutofit fontScale="70000" lnSpcReduction="20000"/>
          </a:bodyPr>
          <a:lstStyle/>
          <a:p>
            <a:pPr marL="228589" lvl="0" indent="-228589" algn="ctr">
              <a:lnSpc>
                <a:spcPct val="135000"/>
              </a:lnSpc>
            </a:pPr>
            <a:r>
              <a:rPr kumimoji="0" lang="uk-UA" sz="2200" b="0" i="0" u="none" strike="noStrike" kern="1200" cap="none" spc="0" normalizeH="0" baseline="0" noProof="0" dirty="0" smtClean="0">
                <a:ln>
                  <a:noFill/>
                </a:ln>
                <a:solidFill>
                  <a:srgbClr val="193888"/>
                </a:solidFill>
                <a:effectLst/>
                <a:uLnTx/>
                <a:uFillTx/>
                <a:latin typeface="Times New Roman" pitchFamily="18" charset="0"/>
                <a:ea typeface="+mn-ea"/>
                <a:cs typeface="Times New Roman" pitchFamily="18" charset="0"/>
              </a:rPr>
              <a:t>	</a:t>
            </a:r>
            <a:r>
              <a:rPr lang="uk-UA" sz="3500" dirty="0" smtClean="0">
                <a:solidFill>
                  <a:srgbClr val="193888"/>
                </a:solidFill>
                <a:latin typeface="Times New Roman" pitchFamily="18" charset="0"/>
                <a:cs typeface="Times New Roman" pitchFamily="18" charset="0"/>
              </a:rPr>
              <a:t>	 </a:t>
            </a:r>
            <a:r>
              <a:rPr lang="uk-UA" sz="3500" b="1" dirty="0" smtClean="0">
                <a:solidFill>
                  <a:srgbClr val="193888"/>
                </a:solidFill>
                <a:latin typeface="Times New Roman" pitchFamily="18" charset="0"/>
                <a:cs typeface="Times New Roman" pitchFamily="18" charset="0"/>
              </a:rPr>
              <a:t>Пішоходам забороняється:</a:t>
            </a:r>
          </a:p>
          <a:p>
            <a:pPr marL="228589" lvl="0" indent="-228589" algn="ctr">
              <a:lnSpc>
                <a:spcPct val="135000"/>
              </a:lnSpc>
            </a:pPr>
            <a:endParaRPr lang="uk-UA" sz="3100" b="1" dirty="0" smtClean="0">
              <a:solidFill>
                <a:srgbClr val="193888"/>
              </a:solidFill>
              <a:latin typeface="Times New Roman" pitchFamily="18" charset="0"/>
              <a:cs typeface="Times New Roman" pitchFamily="18" charset="0"/>
            </a:endParaRPr>
          </a:p>
          <a:p>
            <a:pPr marL="228589" lvl="0" indent="-228589" algn="just">
              <a:lnSpc>
                <a:spcPct val="135000"/>
              </a:lnSpc>
            </a:pPr>
            <a:r>
              <a:rPr lang="uk-UA" sz="3100" dirty="0" smtClean="0">
                <a:solidFill>
                  <a:srgbClr val="193888"/>
                </a:solidFill>
                <a:latin typeface="Times New Roman" pitchFamily="18" charset="0"/>
                <a:cs typeface="Times New Roman" pitchFamily="18" charset="0"/>
              </a:rPr>
              <a:t>		2.5. Ходити по залізничних коліях та наближатися до них на відстань менше п'яти метрів.</a:t>
            </a:r>
          </a:p>
          <a:p>
            <a:pPr marL="228589" lvl="0" indent="-228589" algn="just">
              <a:lnSpc>
                <a:spcPct val="135000"/>
              </a:lnSpc>
            </a:pPr>
            <a:r>
              <a:rPr lang="uk-UA" sz="3100" dirty="0" smtClean="0">
                <a:solidFill>
                  <a:srgbClr val="193888"/>
                </a:solidFill>
                <a:latin typeface="Times New Roman" pitchFamily="18" charset="0"/>
                <a:cs typeface="Times New Roman" pitchFamily="18" charset="0"/>
              </a:rPr>
              <a:t>		2.6. Переходити і перебігати через залізничні колії перед поїздом (або локомотивом, вагоном, дрезиною тощо), що наближається, якщо до нього залишилося менше ніж 400 м.</a:t>
            </a:r>
          </a:p>
          <a:p>
            <a:pPr marL="228589" lvl="0" indent="-228589" algn="just">
              <a:lnSpc>
                <a:spcPct val="135000"/>
              </a:lnSpc>
            </a:pPr>
            <a:r>
              <a:rPr lang="uk-UA" sz="3100" dirty="0" smtClean="0">
                <a:solidFill>
                  <a:srgbClr val="193888"/>
                </a:solidFill>
                <a:latin typeface="Times New Roman" pitchFamily="18" charset="0"/>
                <a:cs typeface="Times New Roman" pitchFamily="18" charset="0"/>
              </a:rPr>
              <a:t>		2.7. Переходити колію зразу після проходу поїзда (або локомотива, вагона, дрезини тощо), не впевнившись, що по сусідніх коліях не пересувається рухомий склад.</a:t>
            </a:r>
          </a:p>
          <a:p>
            <a:pPr marL="228589" lvl="0" indent="-228589" algn="just">
              <a:lnSpc>
                <a:spcPct val="135000"/>
              </a:lnSpc>
            </a:pPr>
            <a:r>
              <a:rPr lang="uk-UA" sz="3100" dirty="0" smtClean="0">
                <a:solidFill>
                  <a:srgbClr val="193888"/>
                </a:solidFill>
                <a:latin typeface="Times New Roman" pitchFamily="18" charset="0"/>
                <a:cs typeface="Times New Roman" pitchFamily="18" charset="0"/>
              </a:rPr>
              <a:t>		2.8. Переходити та переїжджати залізничні колії при закритому положенні шлагбаума або при червоному світлі світлофора та звуковому сигналі переїзної сигналізації.</a:t>
            </a:r>
          </a:p>
          <a:p>
            <a:pPr marL="228589" lvl="0" indent="-228589" algn="just">
              <a:lnSpc>
                <a:spcPct val="135000"/>
              </a:lnSpc>
            </a:pPr>
            <a:r>
              <a:rPr lang="uk-UA" sz="3100" dirty="0" smtClean="0">
                <a:solidFill>
                  <a:srgbClr val="193888"/>
                </a:solidFill>
                <a:latin typeface="Times New Roman" pitchFamily="18" charset="0"/>
                <a:cs typeface="Times New Roman" pitchFamily="18" charset="0"/>
              </a:rPr>
              <a:t>		2.9. На станціях і перегонах пролізати під вагонами і перелізати через автозчепи для переходу через колію.</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975443" y="513752"/>
            <a:ext cx="10698815" cy="5536319"/>
          </a:xfrm>
          <a:prstGeom prst="rect">
            <a:avLst/>
          </a:prstGeom>
        </p:spPr>
        <p:txBody>
          <a:bodyPr vert="horz" lIns="91435" tIns="45718" rIns="91435" bIns="45718" rtlCol="0">
            <a:normAutofit lnSpcReduction="10000"/>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r>
              <a:rPr lang="uk-UA" sz="2200" dirty="0" smtClean="0">
                <a:solidFill>
                  <a:srgbClr val="193888"/>
                </a:solidFill>
                <a:latin typeface="Times New Roman" pitchFamily="18" charset="0"/>
                <a:cs typeface="Times New Roman" pitchFamily="18" charset="0"/>
              </a:rPr>
              <a:t>2.10. Проходити по залізничних мостах і тунелях, не обладнаних спеціальними настилами для проходу пішоходів.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2.11. Пролізати під закритим шлагбаумом на залізничному переїзді, а також виходити на переїзд, коли шлагбаум починає закриватися.</a:t>
            </a:r>
          </a:p>
          <a:p>
            <a:pPr marL="228589" lvl="0" indent="-228589" algn="just">
              <a:lnSpc>
                <a:spcPct val="125000"/>
              </a:lnSpc>
            </a:pPr>
            <a:r>
              <a:rPr lang="uk-UA" sz="2200" dirty="0" smtClean="0">
                <a:solidFill>
                  <a:srgbClr val="193888"/>
                </a:solidFill>
                <a:latin typeface="Times New Roman" pitchFamily="18" charset="0"/>
                <a:cs typeface="Times New Roman" pitchFamily="18" charset="0"/>
              </a:rPr>
              <a:t>		2.12. На електрифікованих лініях підніматися на опори, а також торкатись до металевих проводів заземлення, які ідуть від опори до рейки.</a:t>
            </a:r>
          </a:p>
          <a:p>
            <a:pPr marL="228589" lvl="0" indent="-228589" algn="just">
              <a:lnSpc>
                <a:spcPct val="125000"/>
              </a:lnSpc>
            </a:pPr>
            <a:r>
              <a:rPr lang="uk-UA" sz="2200" dirty="0" smtClean="0">
                <a:solidFill>
                  <a:srgbClr val="193888"/>
                </a:solidFill>
                <a:latin typeface="Times New Roman" pitchFamily="18" charset="0"/>
                <a:cs typeface="Times New Roman" pitchFamily="18" charset="0"/>
              </a:rPr>
              <a:t>		2.13. Наближатися до електропроводу, що лежить на землі, ближче ніж на 10 метрів.</a:t>
            </a:r>
          </a:p>
          <a:p>
            <a:pPr marL="228589" lvl="0" indent="-228589" algn="just">
              <a:lnSpc>
                <a:spcPct val="125000"/>
              </a:lnSpc>
            </a:pPr>
            <a:r>
              <a:rPr lang="uk-UA" sz="2200" dirty="0" smtClean="0">
                <a:solidFill>
                  <a:srgbClr val="193888"/>
                </a:solidFill>
                <a:latin typeface="Times New Roman" pitchFamily="18" charset="0"/>
                <a:cs typeface="Times New Roman" pitchFamily="18" charset="0"/>
              </a:rPr>
              <a:t>		2.14. Підніматися на дахи поїздів, локомотивів та вагонів, а також на конструкції мостів, освітлювальних вишок тощо.</a:t>
            </a:r>
          </a:p>
          <a:p>
            <a:pPr marL="228589" lvl="0" indent="-228589" algn="just">
              <a:lnSpc>
                <a:spcPct val="125000"/>
              </a:lnSpc>
            </a:pPr>
            <a:r>
              <a:rPr lang="uk-UA" sz="2200" dirty="0" smtClean="0">
                <a:solidFill>
                  <a:srgbClr val="193888"/>
                </a:solidFill>
                <a:latin typeface="Times New Roman" pitchFamily="18" charset="0"/>
                <a:cs typeface="Times New Roman" pitchFamily="18" charset="0"/>
              </a:rPr>
              <a:t>		2.15. Класти на рейки залізничної колії будь-які предмети.</a:t>
            </a:r>
          </a:p>
          <a:p>
            <a:pPr marL="228589" lvl="0" indent="-228589" algn="just">
              <a:lnSpc>
                <a:spcPct val="125000"/>
              </a:lnSpc>
            </a:pPr>
            <a:r>
              <a:rPr lang="uk-UA" sz="2200" dirty="0" smtClean="0">
                <a:solidFill>
                  <a:srgbClr val="193888"/>
                </a:solidFill>
                <a:latin typeface="Times New Roman" pitchFamily="18" charset="0"/>
                <a:cs typeface="Times New Roman" pitchFamily="18" charset="0"/>
              </a:rPr>
              <a:t>		2.16. Підходити ближче ніж на 0,5 метра до краю платформи після оголошення про подачу або прибуття поїзда до його повної зупинки.</a:t>
            </a:r>
          </a:p>
          <a:p>
            <a:pPr marL="228589" lvl="0" indent="-228589" algn="just">
              <a:lnSpc>
                <a:spcPct val="125000"/>
              </a:lnSpc>
            </a:pPr>
            <a:r>
              <a:rPr lang="ru-RU" sz="2200" dirty="0" smtClean="0">
                <a:solidFill>
                  <a:srgbClr val="193888"/>
                </a:solidFill>
                <a:latin typeface="Times New Roman" pitchFamily="18" charset="0"/>
                <a:cs typeface="Times New Roman" pitchFamily="18" charset="0"/>
              </a:rPr>
              <a:t>		</a:t>
            </a:r>
            <a:endParaRPr lang="uk-UA" sz="3500" dirty="0" smtClean="0">
              <a:solidFill>
                <a:srgbClr val="193888"/>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737448" y="450936"/>
            <a:ext cx="10786497" cy="5474243"/>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r>
              <a:rPr lang="uk-UA" sz="2200" dirty="0" smtClean="0">
                <a:solidFill>
                  <a:srgbClr val="193888"/>
                </a:solidFill>
                <a:latin typeface="Times New Roman" pitchFamily="18" charset="0"/>
                <a:cs typeface="Times New Roman" pitchFamily="18" charset="0"/>
              </a:rPr>
              <a:t>2.17. Обходити вагони, що стоять на колії, на відстані менше п'яти метрів від крайнього вагона.</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2.18. Проходити між </a:t>
            </a:r>
            <a:r>
              <a:rPr lang="uk-UA" sz="2200" dirty="0" err="1" smtClean="0">
                <a:solidFill>
                  <a:srgbClr val="193888"/>
                </a:solidFill>
                <a:latin typeface="Times New Roman" pitchFamily="18" charset="0"/>
                <a:cs typeface="Times New Roman" pitchFamily="18" charset="0"/>
              </a:rPr>
              <a:t>розчепленими</a:t>
            </a:r>
            <a:r>
              <a:rPr lang="uk-UA" sz="2200" dirty="0" smtClean="0">
                <a:solidFill>
                  <a:srgbClr val="193888"/>
                </a:solidFill>
                <a:latin typeface="Times New Roman" pitchFamily="18" charset="0"/>
                <a:cs typeface="Times New Roman" pitchFamily="18" charset="0"/>
              </a:rPr>
              <a:t> вагонами, що стоять на колії, якщо відстань між ними менше десяти метрів.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2.19. Сидіти на краю посадкової платформи, перону.</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2.20. Знаходитись на об'єктах залізничного транспорту в стані алкогольного сп'яніння.</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2.21. Ставити особисті речі на краю платформи, перону.</a:t>
            </a:r>
          </a:p>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ctr">
              <a:lnSpc>
                <a:spcPct val="125000"/>
              </a:lnSpc>
            </a:pPr>
            <a:r>
              <a:rPr lang="ru-RU" sz="2200" b="1" dirty="0" smtClean="0">
                <a:solidFill>
                  <a:srgbClr val="193888"/>
                </a:solidFill>
                <a:latin typeface="Times New Roman" pitchFamily="18" charset="0"/>
                <a:cs typeface="Times New Roman" pitchFamily="18" charset="0"/>
              </a:rPr>
              <a:t> </a:t>
            </a:r>
            <a:endParaRPr lang="ru-RU" sz="2200" dirty="0" smtClean="0">
              <a:solidFill>
                <a:srgbClr val="193888"/>
              </a:solidFill>
              <a:latin typeface="Times New Roman" pitchFamily="18" charset="0"/>
              <a:cs typeface="Times New Roman" pitchFamily="18" charset="0"/>
            </a:endParaRPr>
          </a:p>
          <a:p>
            <a:pPr marL="228589" lvl="0" indent="-228589" algn="just">
              <a:lnSpc>
                <a:spcPct val="125000"/>
              </a:lnSpc>
            </a:pPr>
            <a:r>
              <a:rPr lang="ru-RU" sz="2200" dirty="0" smtClean="0">
                <a:solidFill>
                  <a:srgbClr val="193888"/>
                </a:solidFill>
                <a:latin typeface="Times New Roman" pitchFamily="18" charset="0"/>
                <a:cs typeface="Times New Roman" pitchFamily="18" charset="0"/>
              </a:rPr>
              <a:t>		</a:t>
            </a:r>
            <a:endParaRPr lang="uk-UA" sz="3500" dirty="0" smtClean="0">
              <a:solidFill>
                <a:srgbClr val="193888"/>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638153" y="363070"/>
            <a:ext cx="11048631" cy="4835231"/>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ctr">
              <a:lnSpc>
                <a:spcPct val="125000"/>
              </a:lnSpc>
            </a:pPr>
            <a:r>
              <a:rPr lang="uk-UA" sz="2200" b="1" dirty="0" smtClean="0">
                <a:solidFill>
                  <a:srgbClr val="193888"/>
                </a:solidFill>
                <a:latin typeface="Times New Roman" pitchFamily="18" charset="0"/>
                <a:cs typeface="Times New Roman" pitchFamily="18" charset="0"/>
              </a:rPr>
              <a:t>Правила безпеки пасажирів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 Підніматися у вагон і виходити з вагона дозволяється тільки після повної зупинки поїзда.</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3.2. Посадку пасажирів у вагон і вихід їх з вагона необхідно проводити тільки з боку перонів або посадочних платформ. Дітей під час посадки у вагон і висадки із вагона слід тримати за руку або на руках.</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3.3. Виходити із вагона під час зупинки можна тільки з дозволу провідника.</a:t>
            </a:r>
          </a:p>
          <a:p>
            <a:pPr marL="228589" lvl="0" indent="-228589" algn="just">
              <a:lnSpc>
                <a:spcPct val="125000"/>
              </a:lnSpc>
            </a:pPr>
            <a:r>
              <a:rPr lang="ru-RU" sz="2200" dirty="0" smtClean="0">
                <a:solidFill>
                  <a:srgbClr val="193888"/>
                </a:solidFill>
                <a:latin typeface="Times New Roman" pitchFamily="18" charset="0"/>
                <a:cs typeface="Times New Roman" pitchFamily="18" charset="0"/>
              </a:rPr>
              <a:t>		</a:t>
            </a:r>
            <a:endParaRPr lang="uk-UA" sz="3500" dirty="0" smtClean="0">
              <a:solidFill>
                <a:srgbClr val="193888"/>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638153" y="363070"/>
            <a:ext cx="11061157" cy="5624371"/>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ctr">
              <a:lnSpc>
                <a:spcPct val="125000"/>
              </a:lnSpc>
            </a:pPr>
            <a:r>
              <a:rPr lang="uk-UA" sz="2200" b="1" dirty="0" smtClean="0">
                <a:solidFill>
                  <a:srgbClr val="193888"/>
                </a:solidFill>
                <a:latin typeface="Times New Roman" pitchFamily="18" charset="0"/>
                <a:cs typeface="Times New Roman" pitchFamily="18" charset="0"/>
              </a:rPr>
              <a:t>Пасажирам забороняється:</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3.4. Проїжджати на дахах, підніжках, перехідних площадках вагонів.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3.5. Заходити у вагон і виходити з вагона під час руху поїзда.</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3.6. Висуватися з вікон вагонів і дверей тамбурів під час руху поїздів та викидати сторонні предмети (пляшки, пакети тощо) з вікон і дверей вагонів.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3.7. Стояти на підніжках і перехідних площадках вагонів, самостійно відчиняти двері вагонів під час руху та на стоянці поїзда, затримувати автоматичні двері вагонів під час їх зачинення та відчинення.</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3.8. Проїжджати у вантажних поїздах без спеціального дозволу.</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3.9. Знаходитись в поїзді у нетверезому стані.</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3.10. Залишати дітей без нагляду дорослих на вокзалах, пасажирських платформах та в поїздах. 		</a:t>
            </a:r>
            <a:endParaRPr lang="uk-UA" sz="3500" dirty="0" smtClean="0">
              <a:solidFill>
                <a:srgbClr val="193888"/>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666" y="736415"/>
            <a:ext cx="10498348" cy="3985897"/>
          </a:xfrm>
        </p:spPr>
        <p:txBody>
          <a:bodyPr>
            <a:normAutofit fontScale="25000" lnSpcReduction="20000"/>
          </a:bodyPr>
          <a:lstStyle/>
          <a:p>
            <a:pPr algn="just"/>
            <a:endParaRPr lang="uk-UA" dirty="0" smtClean="0"/>
          </a:p>
          <a:p>
            <a:pPr algn="just">
              <a:lnSpc>
                <a:spcPct val="145000"/>
              </a:lnSpc>
              <a:buNone/>
            </a:pPr>
            <a:r>
              <a:rPr lang="uk-UA" dirty="0" smtClean="0"/>
              <a:t>	</a:t>
            </a:r>
            <a:r>
              <a:rPr lang="uk-UA" sz="8000" dirty="0" smtClean="0">
                <a:latin typeface="Times New Roman" pitchFamily="18" charset="0"/>
                <a:cs typeface="Times New Roman" pitchFamily="18" charset="0"/>
              </a:rPr>
              <a:t>	</a:t>
            </a:r>
            <a:r>
              <a:rPr lang="uk-UA" sz="8800" dirty="0" smtClean="0">
                <a:latin typeface="Times New Roman" pitchFamily="18" charset="0"/>
                <a:cs typeface="Times New Roman" pitchFamily="18" charset="0"/>
              </a:rPr>
              <a:t>Згідно з вказівкою від 28.03.2025 № Ц-1-1.5-25/62-25, у зв’язку зі значною кількістю випадків травмування сторонніх осіб на залізничному транспорті, випадків травмування дітей віком до 16 років, з метою підвищення рівня безпеки громадян, що перебувають на об’єктах залізничної інфраструктури оголошено проведення з 07.04.2025 по 07.05.2025 місячника профілактично-роз’яснювальної роботи щодо запобігання невиробничому травматизму на залізничному транспорті серед учнів шкіл, ліцеїв та коледжів стосовно Правил безпеки громадян на залізничному транспорті України.</a:t>
            </a:r>
            <a:endParaRPr lang="ru-RU" sz="8800" dirty="0" smtClean="0">
              <a:latin typeface="Times New Roman" pitchFamily="18" charset="0"/>
              <a:cs typeface="Times New Roman" pitchFamily="18" charset="0"/>
            </a:endParaRPr>
          </a:p>
          <a:p>
            <a:endParaRPr lang="en-US" dirty="0">
              <a:solidFill>
                <a:schemeClr val="tx1"/>
              </a:solidFill>
            </a:endParaRPr>
          </a:p>
        </p:txBody>
      </p:sp>
      <p:sp>
        <p:nvSpPr>
          <p:cNvPr id="4" name="Rectangle 4"/>
          <p:cNvSpPr/>
          <p:nvPr/>
        </p:nvSpPr>
        <p:spPr>
          <a:xfrm>
            <a:off x="11890315" y="6488668"/>
            <a:ext cx="301676" cy="369328"/>
          </a:xfrm>
          <a:prstGeom prst="rect">
            <a:avLst/>
          </a:prstGeom>
        </p:spPr>
        <p:txBody>
          <a:bodyPr wrap="none" lIns="91435" tIns="45718" rIns="91435" bIns="45718">
            <a:spAutoFit/>
          </a:bodyPr>
          <a:lstStyle/>
          <a:p>
            <a:r>
              <a:rPr lang="ru-RU" b="1" dirty="0" smtClean="0">
                <a:solidFill>
                  <a:srgbClr val="193888"/>
                </a:solidFill>
              </a:rPr>
              <a:t>1</a:t>
            </a:r>
            <a:endParaRPr lang="en-US" b="1" dirty="0">
              <a:solidFill>
                <a:srgbClr val="193888"/>
              </a:solidFill>
            </a:endParaRPr>
          </a:p>
        </p:txBody>
      </p:sp>
    </p:spTree>
    <p:extLst>
      <p:ext uri="{BB962C8B-B14F-4D97-AF65-F5344CB8AC3E}">
        <p14:creationId xmlns:p14="http://schemas.microsoft.com/office/powerpoint/2010/main" val="368511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638153" y="363070"/>
            <a:ext cx="11086209" cy="5411429"/>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r>
              <a:rPr lang="uk-UA" sz="2200" dirty="0" smtClean="0">
                <a:solidFill>
                  <a:srgbClr val="193888"/>
                </a:solidFill>
                <a:latin typeface="Times New Roman" pitchFamily="18" charset="0"/>
                <a:cs typeface="Times New Roman" pitchFamily="18" charset="0"/>
              </a:rPr>
              <a:t>3.11. Провозити у вагонах легкозаймисті, шкідливі і вибухові речовини.</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3.12. Виходити із вагона на міжколійя і знаходитись там під час руху поїзда.</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3.13. Стрибати з платформи на залізничні колії.</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3.14. Проводити на пасажирських платформах рухомі ігри.</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3.15. Палити у вагонах (в тому числі в тамбурах) приміських поїздів, а також у непередбачених для паління місцях вагонів пасажирських поїздів.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3.16. Бігти по платформі поруч із вагоном поїзда, що прибуває або відходить, а також перебувати ближче ніж 2 метри від краю платформи під час проходу поїзда без зупинки.</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3.17. Підходити до вагона до повної зупинки поїзда.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638153" y="363070"/>
            <a:ext cx="11111261" cy="4897862"/>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r>
              <a:rPr lang="uk-UA" sz="2200" dirty="0" smtClean="0">
                <a:solidFill>
                  <a:srgbClr val="193888"/>
                </a:solidFill>
                <a:latin typeface="Times New Roman" pitchFamily="18" charset="0"/>
                <a:cs typeface="Times New Roman" pitchFamily="18" charset="0"/>
              </a:rPr>
              <a:t>3.18. Без потреби самовільно зупиняти поїзд.</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3.19. Самостійно перевозити ручну поклажу засобами, які призначені для перевезення пошти або багажу працівниками пошти та залізниці.</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3.20. Розміщувати ручну поклажу в тамбурах вагона, коридорі салону, проходах купе та в проході вагона приміського поїзда.</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3.21. Забруднювати тамбури, засмічувати підлогу та сидіння вагонів.</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3.22. Демонтувати обладнання вагонів, псувати оббивку диванів та сидінь.</a:t>
            </a:r>
          </a:p>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
          <p:cNvPicPr>
            <a:picLocks noChangeAspect="1" noChangeArrowheads="1"/>
          </p:cNvPicPr>
          <p:nvPr/>
        </p:nvPicPr>
        <p:blipFill>
          <a:blip r:embed="rId2" cstate="print"/>
          <a:srcRect/>
          <a:stretch>
            <a:fillRect/>
          </a:stretch>
        </p:blipFill>
        <p:spPr bwMode="auto">
          <a:xfrm>
            <a:off x="3676649" y="142875"/>
            <a:ext cx="4200525" cy="599080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380999"/>
            <a:ext cx="9410700" cy="56578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B_IMG_1564422720285"/>
          <p:cNvPicPr>
            <a:picLocks noChangeAspect="1" noChangeArrowheads="1"/>
          </p:cNvPicPr>
          <p:nvPr/>
        </p:nvPicPr>
        <p:blipFill>
          <a:blip r:embed="rId2" cstate="print"/>
          <a:srcRect/>
          <a:stretch>
            <a:fillRect/>
          </a:stretch>
        </p:blipFill>
        <p:spPr bwMode="auto">
          <a:xfrm>
            <a:off x="1543050" y="152400"/>
            <a:ext cx="4232274" cy="5993080"/>
          </a:xfrm>
          <a:prstGeom prst="rect">
            <a:avLst/>
          </a:prstGeom>
          <a:noFill/>
          <a:ln w="9525">
            <a:noFill/>
            <a:miter lim="800000"/>
            <a:headEnd/>
            <a:tailEnd/>
          </a:ln>
        </p:spPr>
      </p:pic>
      <p:pic>
        <p:nvPicPr>
          <p:cNvPr id="30723" name="Picture 3" descr="FB_IMG_1562359132478"/>
          <p:cNvPicPr>
            <a:picLocks noChangeAspect="1" noChangeArrowheads="1"/>
          </p:cNvPicPr>
          <p:nvPr/>
        </p:nvPicPr>
        <p:blipFill>
          <a:blip r:embed="rId3" cstate="print"/>
          <a:srcRect/>
          <a:stretch>
            <a:fillRect/>
          </a:stretch>
        </p:blipFill>
        <p:spPr bwMode="auto">
          <a:xfrm>
            <a:off x="6207896" y="142874"/>
            <a:ext cx="4250553" cy="601896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B_IMG_1564046323830"/>
          <p:cNvPicPr>
            <a:picLocks noChangeAspect="1" noChangeArrowheads="1"/>
          </p:cNvPicPr>
          <p:nvPr/>
        </p:nvPicPr>
        <p:blipFill>
          <a:blip r:embed="rId2" cstate="print"/>
          <a:srcRect/>
          <a:stretch>
            <a:fillRect/>
          </a:stretch>
        </p:blipFill>
        <p:spPr bwMode="auto">
          <a:xfrm>
            <a:off x="1622098" y="133350"/>
            <a:ext cx="4200851" cy="5948585"/>
          </a:xfrm>
          <a:prstGeom prst="rect">
            <a:avLst/>
          </a:prstGeom>
          <a:noFill/>
          <a:ln w="9525">
            <a:noFill/>
            <a:miter lim="800000"/>
            <a:headEnd/>
            <a:tailEnd/>
          </a:ln>
        </p:spPr>
      </p:pic>
      <p:pic>
        <p:nvPicPr>
          <p:cNvPr id="31747" name="Picture 3" descr="FB_IMG_1564046376708"/>
          <p:cNvPicPr>
            <a:picLocks noChangeAspect="1" noChangeArrowheads="1"/>
          </p:cNvPicPr>
          <p:nvPr/>
        </p:nvPicPr>
        <p:blipFill>
          <a:blip r:embed="rId3" cstate="print"/>
          <a:srcRect/>
          <a:stretch>
            <a:fillRect/>
          </a:stretch>
        </p:blipFill>
        <p:spPr bwMode="auto">
          <a:xfrm>
            <a:off x="6200824" y="152400"/>
            <a:ext cx="4183878" cy="5924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B_IMG_1561434684370"/>
          <p:cNvPicPr>
            <a:picLocks noChangeAspect="1" noChangeArrowheads="1"/>
          </p:cNvPicPr>
          <p:nvPr/>
        </p:nvPicPr>
        <p:blipFill>
          <a:blip r:embed="rId2" cstate="print"/>
          <a:srcRect/>
          <a:stretch>
            <a:fillRect/>
          </a:stretch>
        </p:blipFill>
        <p:spPr bwMode="auto">
          <a:xfrm>
            <a:off x="1581150" y="200025"/>
            <a:ext cx="4130065" cy="5848350"/>
          </a:xfrm>
          <a:prstGeom prst="rect">
            <a:avLst/>
          </a:prstGeom>
          <a:noFill/>
          <a:ln w="9525">
            <a:noFill/>
            <a:miter lim="800000"/>
            <a:headEnd/>
            <a:tailEnd/>
          </a:ln>
        </p:spPr>
      </p:pic>
      <p:pic>
        <p:nvPicPr>
          <p:cNvPr id="32771" name="Picture 3" descr="FB_IMG_1561434593639"/>
          <p:cNvPicPr>
            <a:picLocks noChangeAspect="1" noChangeArrowheads="1"/>
          </p:cNvPicPr>
          <p:nvPr/>
        </p:nvPicPr>
        <p:blipFill>
          <a:blip r:embed="rId3" cstate="print"/>
          <a:srcRect/>
          <a:stretch>
            <a:fillRect/>
          </a:stretch>
        </p:blipFill>
        <p:spPr bwMode="auto">
          <a:xfrm>
            <a:off x="6122616" y="228600"/>
            <a:ext cx="4154859" cy="588345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B_IMG_1561434645315"/>
          <p:cNvPicPr>
            <a:picLocks noChangeAspect="1" noChangeArrowheads="1"/>
          </p:cNvPicPr>
          <p:nvPr/>
        </p:nvPicPr>
        <p:blipFill>
          <a:blip r:embed="rId2" cstate="print"/>
          <a:srcRect/>
          <a:stretch>
            <a:fillRect/>
          </a:stretch>
        </p:blipFill>
        <p:spPr bwMode="auto">
          <a:xfrm>
            <a:off x="1572347" y="190500"/>
            <a:ext cx="4163698" cy="5895975"/>
          </a:xfrm>
          <a:prstGeom prst="rect">
            <a:avLst/>
          </a:prstGeom>
          <a:noFill/>
          <a:ln w="9525">
            <a:noFill/>
            <a:miter lim="800000"/>
            <a:headEnd/>
            <a:tailEnd/>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114300"/>
            <a:ext cx="4162425" cy="63817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507001" y="239391"/>
            <a:ext cx="4341349" cy="5704209"/>
          </a:xfrm>
          <a:prstGeom prst="rect">
            <a:avLst/>
          </a:prstGeom>
          <a:noFill/>
        </p:spPr>
      </p:pic>
      <p:pic>
        <p:nvPicPr>
          <p:cNvPr id="34820" name="Picture 4"/>
          <p:cNvPicPr>
            <a:picLocks noChangeAspect="1" noChangeArrowheads="1"/>
          </p:cNvPicPr>
          <p:nvPr/>
        </p:nvPicPr>
        <p:blipFill>
          <a:blip r:embed="rId3" cstate="print"/>
          <a:srcRect/>
          <a:stretch>
            <a:fillRect/>
          </a:stretch>
        </p:blipFill>
        <p:spPr bwMode="auto">
          <a:xfrm>
            <a:off x="6699958" y="200025"/>
            <a:ext cx="4006141" cy="576262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152650" y="331788"/>
            <a:ext cx="7962900" cy="55532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1466" y="897781"/>
            <a:ext cx="10960266" cy="4626197"/>
          </a:xfrm>
        </p:spPr>
        <p:txBody>
          <a:bodyPr>
            <a:noAutofit/>
          </a:bodyPr>
          <a:lstStyle/>
          <a:p>
            <a:pPr algn="just">
              <a:lnSpc>
                <a:spcPct val="125000"/>
              </a:lnSpc>
              <a:buNone/>
            </a:pPr>
            <a:r>
              <a:rPr lang="uk-UA" sz="2200" dirty="0" smtClean="0">
                <a:latin typeface="Times New Roman" pitchFamily="18" charset="0"/>
                <a:cs typeface="Times New Roman" pitchFamily="18" charset="0"/>
              </a:rPr>
              <a:t>		Аналіз випадків травмування сторонніх осіб на залізничному транспорті свідчить про те, що абсолютна кількість випадків сталися внаслідок порушення потерпілими Правил безпеки громадян на залізничному транспорті України, затверджених наказом Міністерства транспорту від 19.02.1998 № 54, зареєстрованих у Мін’юсті 22.07.1998 за № 473/2913.</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Через недотримання Правил безпеки громадян на залізничному транспорті України станом на 27.03.2025 року на об’єктах інфраструктури залізничного транспорту АТ «Укрзалізниця» було травмовано 70 громадян, у тому числі 46 громадян зі смертельним наслідком. За аналогічний період 2024 року було травмовано 57 громадян, у тому числі 38 громадян зі смертельним наслідком. </a:t>
            </a:r>
            <a:endParaRPr lang="ru-RU" sz="2200" dirty="0" smtClean="0">
              <a:latin typeface="Times New Roman" pitchFamily="18" charset="0"/>
              <a:cs typeface="Times New Roman" pitchFamily="18" charset="0"/>
            </a:endParaRPr>
          </a:p>
          <a:p>
            <a:pPr algn="just">
              <a:lnSpc>
                <a:spcPct val="125000"/>
              </a:lnSpc>
              <a:buNone/>
            </a:pPr>
            <a:endParaRPr lang="ru-RU"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162175" y="398463"/>
            <a:ext cx="8229600" cy="547004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503363" y="538163"/>
            <a:ext cx="9317037" cy="52292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943100" y="331789"/>
            <a:ext cx="8439150" cy="560932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1890315" y="6480435"/>
            <a:ext cx="301676" cy="369328"/>
          </a:xfrm>
          <a:prstGeom prst="rect">
            <a:avLst/>
          </a:prstGeom>
        </p:spPr>
        <p:txBody>
          <a:bodyPr wrap="none" lIns="91435" tIns="45718" rIns="91435" bIns="45718">
            <a:spAutoFit/>
          </a:bodyPr>
          <a:lstStyle/>
          <a:p>
            <a:r>
              <a:rPr lang="ru-RU" b="1" dirty="0" smtClean="0">
                <a:solidFill>
                  <a:srgbClr val="193888"/>
                </a:solidFill>
              </a:rPr>
              <a:t>1</a:t>
            </a:r>
            <a:endParaRPr lang="en-US" b="1" dirty="0">
              <a:solidFill>
                <a:srgbClr val="193888"/>
              </a:solidFill>
            </a:endParaRPr>
          </a:p>
        </p:txBody>
      </p:sp>
      <p:sp>
        <p:nvSpPr>
          <p:cNvPr id="5" name="Содержимое 2"/>
          <p:cNvSpPr txBox="1">
            <a:spLocks/>
          </p:cNvSpPr>
          <p:nvPr/>
        </p:nvSpPr>
        <p:spPr>
          <a:xfrm>
            <a:off x="638153" y="1143000"/>
            <a:ext cx="10936009" cy="3288957"/>
          </a:xfrm>
          <a:prstGeom prst="rect">
            <a:avLst/>
          </a:prstGeom>
        </p:spPr>
        <p:txBody>
          <a:bodyPr vert="horz" lIns="91435" tIns="45718" rIns="91435" bIns="45718" rtlCol="0">
            <a:normAutofit/>
          </a:bodyPr>
          <a:lstStyle/>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a:p>
            <a:pPr marL="228589" indent="-228589" algn="just">
              <a:lnSpc>
                <a:spcPct val="125000"/>
              </a:lnSpc>
            </a:pPr>
            <a:r>
              <a:rPr lang="uk-UA" sz="2200" dirty="0" smtClean="0">
                <a:solidFill>
                  <a:srgbClr val="193888"/>
                </a:solidFill>
                <a:latin typeface="Times New Roman" pitchFamily="18" charset="0"/>
                <a:cs typeface="Times New Roman" pitchFamily="18" charset="0"/>
              </a:rPr>
              <a:t>		 Філія «УЗ Вагон-сервіс» АТ «Укрзалізниця» вкотре наголошує, що залізниця — це зона підвищеної небезпеки і закликає громадян бути уважними та обережними, неухильно дотримуватися правил безпеки на об’єктах інфраструктури: на перонах, платформах та переїздах, поблизу колій чи безпосередньо у поїздах. </a:t>
            </a:r>
            <a:r>
              <a:rPr lang="uk-UA" sz="2200" smtClean="0">
                <a:solidFill>
                  <a:srgbClr val="193888"/>
                </a:solidFill>
                <a:latin typeface="Times New Roman" pitchFamily="18" charset="0"/>
                <a:cs typeface="Times New Roman" pitchFamily="18" charset="0"/>
              </a:rPr>
              <a:t>Залізничники </a:t>
            </a:r>
            <a:r>
              <a:rPr lang="uk-UA" sz="2200" smtClean="0">
                <a:solidFill>
                  <a:srgbClr val="193888"/>
                </a:solidFill>
                <a:latin typeface="Times New Roman" pitchFamily="18" charset="0"/>
                <a:cs typeface="Times New Roman" pitchFamily="18" charset="0"/>
              </a:rPr>
              <a:t>магістралі </a:t>
            </a:r>
            <a:r>
              <a:rPr lang="uk-UA" sz="2200" dirty="0" smtClean="0">
                <a:solidFill>
                  <a:srgbClr val="193888"/>
                </a:solidFill>
                <a:latin typeface="Times New Roman" pitchFamily="18" charset="0"/>
                <a:cs typeface="Times New Roman" pitchFamily="18" charset="0"/>
              </a:rPr>
              <a:t>закликають бути уважнішими на залізничному транспорті! </a:t>
            </a:r>
          </a:p>
          <a:p>
            <a:pPr marL="228589" indent="-228589" algn="just">
              <a:lnSpc>
                <a:spcPct val="125000"/>
              </a:lnSpc>
            </a:pPr>
            <a:r>
              <a:rPr lang="ru-RU" sz="2200" dirty="0" smtClean="0">
                <a:solidFill>
                  <a:srgbClr val="193888"/>
                </a:solidFill>
                <a:latin typeface="Times New Roman" pitchFamily="18" charset="0"/>
                <a:cs typeface="Times New Roman" pitchFamily="18" charset="0"/>
              </a:rPr>
              <a:t> </a:t>
            </a:r>
          </a:p>
        </p:txBody>
      </p:sp>
    </p:spTree>
    <p:extLst>
      <p:ext uri="{BB962C8B-B14F-4D97-AF65-F5344CB8AC3E}">
        <p14:creationId xmlns:p14="http://schemas.microsoft.com/office/powerpoint/2010/main" val="372072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61125" y="887506"/>
            <a:ext cx="10827147" cy="4894733"/>
          </a:xfrm>
        </p:spPr>
        <p:txBody>
          <a:bodyPr>
            <a:normAutofit/>
          </a:bodyPr>
          <a:lstStyle/>
          <a:p>
            <a:pPr marL="457200" indent="-457200" algn="just">
              <a:lnSpc>
                <a:spcPct val="135000"/>
              </a:lnSpc>
              <a:spcBef>
                <a:spcPts val="0"/>
              </a:spcBef>
              <a:buNone/>
            </a:pPr>
            <a:r>
              <a:rPr lang="uk-UA" sz="22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За 12 місяців 2024 року у регіональних філіях, </a:t>
            </a:r>
            <a:r>
              <a:rPr lang="uk-UA" sz="2400" dirty="0" err="1" smtClean="0">
                <a:latin typeface="Times New Roman" pitchFamily="18" charset="0"/>
                <a:cs typeface="Times New Roman" pitchFamily="18" charset="0"/>
              </a:rPr>
              <a:t>філіях</a:t>
            </a:r>
            <a:r>
              <a:rPr lang="uk-UA" sz="2400" dirty="0" smtClean="0">
                <a:latin typeface="Times New Roman" pitchFamily="18" charset="0"/>
                <a:cs typeface="Times New Roman" pitchFamily="18" charset="0"/>
              </a:rPr>
              <a:t> АТ «Укрзалізниця» (на станціях, перегонах, територіях підрозділів) внаслідок наїзду залізничного рухомого складу, падіння з нього або інших видів впливу отримали травми різного ступеню важкості 301 сторонню  залізничному транспорту особу, у тому числі 192 із смертельним наслідком, з них 25 осіб уражено електрострумом, у тому числі 6 – смертельно. За аналогічний період 2023 року травмовано 271 особу, у тому числі 170 – травмовано смертельно, з них 24 уражено електрострумом, у тому числі 7 – смертельно.</a:t>
            </a: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661125" y="887506"/>
            <a:ext cx="10827147" cy="4894733"/>
          </a:xfrm>
        </p:spPr>
        <p:txBody>
          <a:bodyPr>
            <a:normAutofit lnSpcReduction="10000"/>
          </a:bodyPr>
          <a:lstStyle/>
          <a:p>
            <a:pPr algn="just">
              <a:lnSpc>
                <a:spcPct val="125000"/>
              </a:lnSpc>
              <a:buNone/>
            </a:pPr>
            <a:r>
              <a:rPr lang="uk-UA" sz="2200" dirty="0" smtClean="0">
                <a:latin typeface="Times New Roman" pitchFamily="18" charset="0"/>
                <a:cs typeface="Times New Roman" pitchFamily="18" charset="0"/>
              </a:rPr>
              <a:t>		Підкреслюючи серйозність проблеми, спеціалісти залізниці відзначають, що вона, звичайно не вирішується лише притягненням до відповідальності осіб, які порушують встановлені правила, а й не буде зайвим громадянам бути більш пильними й обачними. Кожен випадок травмування на залізничних коліях розглядається залізничниками як надзвичайна подія, проводиться службове розслідування, встановлюються причини і обставини. </a:t>
            </a:r>
            <a:endParaRPr lang="ru-RU" sz="2200" dirty="0" smtClean="0">
              <a:latin typeface="Times New Roman" pitchFamily="18" charset="0"/>
              <a:cs typeface="Times New Roman" pitchFamily="18" charset="0"/>
            </a:endParaRPr>
          </a:p>
          <a:p>
            <a:pPr algn="just">
              <a:lnSpc>
                <a:spcPct val="125000"/>
              </a:lnSpc>
              <a:buNone/>
            </a:pPr>
            <a:r>
              <a:rPr lang="uk-UA" sz="2200" dirty="0" smtClean="0">
                <a:latin typeface="Times New Roman" pitchFamily="18" charset="0"/>
                <a:cs typeface="Times New Roman" pitchFamily="18" charset="0"/>
              </a:rPr>
              <a:t>		Перехід залізничних колій у невстановлених місцях або у безпосередній близькості від поїздів, що рухаються, ходіння по коліях, поява на коліях у стані алкогольного сп’яніння – основні причини випадків наїзду рухомого транспорту залізничного транспорту на громадян. Зневажливе ставлення громадян до небезпеки та нерозуміння можливих трагічних наслідків створюють сумну статистику випадків травмування.</a:t>
            </a:r>
            <a:endParaRPr lang="ru-RU" sz="2200" dirty="0" smtClean="0">
              <a:latin typeface="Times New Roman" pitchFamily="18" charset="0"/>
              <a:cs typeface="Times New Roman" pitchFamily="18" charset="0"/>
            </a:endParaRPr>
          </a:p>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887506"/>
            <a:ext cx="10827147" cy="4894733"/>
          </a:xfrm>
        </p:spPr>
        <p:txBody>
          <a:bodyPr>
            <a:normAutofit/>
          </a:bodyPr>
          <a:lstStyle/>
          <a:p>
            <a:pPr algn="just">
              <a:lnSpc>
                <a:spcPct val="125000"/>
              </a:lnSpc>
              <a:buNone/>
            </a:pPr>
            <a:r>
              <a:rPr lang="uk-UA" sz="2200" dirty="0" smtClean="0">
                <a:latin typeface="Times New Roman" pitchFamily="18" charset="0"/>
                <a:cs typeface="Times New Roman" pitchFamily="18" charset="0"/>
              </a:rPr>
              <a:t>		Особлива біль залізничників АТ «Укрзалізниця» - дитячий травматизм. Цікавість, тяга до подорожей, незнання елементарних правил поведінки на залізничному транспорті призводять підлітків до біди.</a:t>
            </a:r>
            <a:endParaRPr lang="ru-RU" sz="2200" dirty="0" smtClean="0">
              <a:latin typeface="Times New Roman" pitchFamily="18" charset="0"/>
              <a:cs typeface="Times New Roman" pitchFamily="18" charset="0"/>
            </a:endParaRPr>
          </a:p>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887506"/>
            <a:ext cx="10827147" cy="4894733"/>
          </a:xfrm>
        </p:spPr>
        <p:txBody>
          <a:bodyPr>
            <a:normAutofit lnSpcReduction="10000"/>
          </a:bodyPr>
          <a:lstStyle/>
          <a:p>
            <a:pPr algn="just">
              <a:lnSpc>
                <a:spcPct val="125000"/>
              </a:lnSpc>
              <a:buNone/>
            </a:pPr>
            <a:r>
              <a:rPr lang="uk-UA" sz="2200" dirty="0" smtClean="0">
                <a:latin typeface="Times New Roman" pitchFamily="18" charset="0"/>
                <a:cs typeface="Times New Roman" pitchFamily="18" charset="0"/>
              </a:rPr>
              <a:t>		Керівництво залізниці закликає громадян бути максимально пильними на об’єктах залізничного транспорту. Насамперед - обачними в поїздах, на платформах, поблизу колій, постійно нагадувати своїм рідним, дітям, знайомим про небезпечність перебування поблизу залізниці та про необхідність дотримання правил безпеки задля збереження життя та здоров’я, так як ходіння по коліях завжди пов’язане з небезпекою для життя. Гальмівний шлях поїзда в середньому становить близько 800 метрів. Поїзд зі швидкістю 100 км/</a:t>
            </a:r>
            <a:r>
              <a:rPr lang="uk-UA" sz="2200" dirty="0" err="1" smtClean="0">
                <a:latin typeface="Times New Roman" pitchFamily="18" charset="0"/>
                <a:cs typeface="Times New Roman" pitchFamily="18" charset="0"/>
              </a:rPr>
              <a:t>год</a:t>
            </a:r>
            <a:r>
              <a:rPr lang="uk-UA" sz="2200" dirty="0" smtClean="0">
                <a:latin typeface="Times New Roman" pitchFamily="18" charset="0"/>
                <a:cs typeface="Times New Roman" pitchFamily="18" charset="0"/>
              </a:rPr>
              <a:t> за 1 секунду долає 30 метрів, а пішоходу, для того, щоб перейти через колію, потрібно не менше 5 секунд. Переходити колію дозволяється тільки у встановлених місцях, користуючись при цьому пішохідними мостами, тунелями, переїздами. На станціях, де мостів і тунелів немає, громадяни повинні переходити залізничні колії по перехідних настилах, попередньо переконавшись у відсутності потяга або локомотива, що рухається. </a:t>
            </a:r>
            <a:endParaRPr lang="ru-RU" sz="2200" dirty="0" smtClean="0">
              <a:latin typeface="Times New Roman" pitchFamily="18" charset="0"/>
              <a:cs typeface="Times New Roman" pitchFamily="18" charset="0"/>
            </a:endParaRPr>
          </a:p>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887506"/>
            <a:ext cx="10827147" cy="4894733"/>
          </a:xfrm>
        </p:spPr>
        <p:txBody>
          <a:bodyPr>
            <a:normAutofit/>
          </a:bodyPr>
          <a:lstStyle/>
          <a:p>
            <a:pPr algn="just">
              <a:lnSpc>
                <a:spcPct val="125000"/>
              </a:lnSpc>
              <a:spcBef>
                <a:spcPts val="0"/>
              </a:spcBef>
              <a:buNone/>
            </a:pPr>
            <a:r>
              <a:rPr lang="uk-UA" sz="2200" dirty="0" smtClean="0">
                <a:latin typeface="Times New Roman" pitchFamily="18" charset="0"/>
                <a:cs typeface="Times New Roman" pitchFamily="18" charset="0"/>
              </a:rPr>
              <a:t>		При порушенні правил безпеки громадяни несуть відповідальність згідно з чинним законодавством. Незнання не звільняє їх від відповідальності.</a:t>
            </a:r>
            <a:endParaRPr lang="ru-RU" sz="2200" dirty="0" smtClean="0">
              <a:latin typeface="Times New Roman" pitchFamily="18" charset="0"/>
              <a:cs typeface="Times New Roman" pitchFamily="18" charset="0"/>
            </a:endParaRPr>
          </a:p>
          <a:p>
            <a:pPr algn="just">
              <a:lnSpc>
                <a:spcPct val="125000"/>
              </a:lnSpc>
              <a:spcBef>
                <a:spcPts val="0"/>
              </a:spcBef>
              <a:buNone/>
            </a:pPr>
            <a:r>
              <a:rPr lang="uk-UA" sz="22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 метою підвищення рівня безпеки громадян на об’єктах залізничної інфраструктури, АТ</a:t>
            </a: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«Укрзалізниця» розроблено План організаційно-технічних заходів щодо попередження нещасних випадків невиробничого характеру на залізничному транспорті України на 2025 рік, з метою відповідності залізниці вимогам сучасної інфраструктури, яка гарантує безпеку людей при постійно зростаючому транспортному потоці. Але неухильне виконання Правил безпеки громадян на залізничному транспорті України може змінити ситуацію на краще.</a:t>
            </a:r>
            <a:endParaRPr lang="ru-RU" sz="2400" dirty="0" smtClean="0">
              <a:latin typeface="Times New Roman" pitchFamily="18" charset="0"/>
              <a:cs typeface="Times New Roman" pitchFamily="18" charset="0"/>
            </a:endParaRPr>
          </a:p>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661125" y="887506"/>
            <a:ext cx="10827147" cy="4894733"/>
          </a:xfrm>
        </p:spPr>
        <p:txBody>
          <a:bodyPr>
            <a:normAutofit/>
          </a:bodyPr>
          <a:lstStyle/>
          <a:p>
            <a:pPr algn="just">
              <a:lnSpc>
                <a:spcPct val="125000"/>
              </a:lnSpc>
              <a:buNone/>
            </a:pPr>
            <a:endParaRPr lang="ru-RU" sz="2200" dirty="0" smtClean="0">
              <a:latin typeface="Times New Roman" pitchFamily="18" charset="0"/>
              <a:cs typeface="Times New Roman" pitchFamily="18" charset="0"/>
            </a:endParaRPr>
          </a:p>
          <a:p>
            <a:pPr>
              <a:buNone/>
            </a:pPr>
            <a:endParaRPr lang="ru-RU" dirty="0"/>
          </a:p>
        </p:txBody>
      </p:sp>
      <p:pic>
        <p:nvPicPr>
          <p:cNvPr id="5" name="Рисунок 4" descr="http://search.ligazakon.ua/l_flib1.nsf/LookupFiles/TSIGN.GIF/$file/TSIGN.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039" y="602876"/>
            <a:ext cx="628650" cy="838200"/>
          </a:xfrm>
          <a:prstGeom prst="rect">
            <a:avLst/>
          </a:prstGeom>
          <a:noFill/>
          <a:ln>
            <a:noFill/>
          </a:ln>
        </p:spPr>
      </p:pic>
      <p:sp>
        <p:nvSpPr>
          <p:cNvPr id="7" name="Содержимое 2"/>
          <p:cNvSpPr txBox="1">
            <a:spLocks/>
          </p:cNvSpPr>
          <p:nvPr/>
        </p:nvSpPr>
        <p:spPr>
          <a:xfrm>
            <a:off x="813525" y="1667435"/>
            <a:ext cx="10827147" cy="4267204"/>
          </a:xfrm>
          <a:prstGeom prst="rect">
            <a:avLst/>
          </a:prstGeom>
        </p:spPr>
        <p:txBody>
          <a:bodyPr vert="horz" lIns="91435" tIns="45718" rIns="91435" bIns="45718" rtlCol="0">
            <a:normAutofit fontScale="85000" lnSpcReduction="20000"/>
          </a:bodyPr>
          <a:lstStyle/>
          <a:p>
            <a:pPr algn="ctr">
              <a:lnSpc>
                <a:spcPct val="125000"/>
              </a:lnSpc>
            </a:pPr>
            <a:r>
              <a:rPr lang="uk-UA" sz="2600" b="1" dirty="0" smtClean="0">
                <a:solidFill>
                  <a:srgbClr val="193888"/>
                </a:solidFill>
                <a:latin typeface="Times New Roman" pitchFamily="18" charset="0"/>
                <a:cs typeface="Times New Roman" pitchFamily="18" charset="0"/>
              </a:rPr>
              <a:t>Про затвердження Правил безпеки громадян на залізничному транспорті України</a:t>
            </a:r>
            <a:endParaRPr lang="ru-RU" sz="2600" dirty="0" smtClean="0">
              <a:solidFill>
                <a:srgbClr val="193888"/>
              </a:solidFill>
              <a:latin typeface="Times New Roman" pitchFamily="18" charset="0"/>
              <a:cs typeface="Times New Roman" pitchFamily="18" charset="0"/>
            </a:endParaRPr>
          </a:p>
          <a:p>
            <a:pPr algn="ctr">
              <a:lnSpc>
                <a:spcPct val="125000"/>
              </a:lnSpc>
            </a:pPr>
            <a:r>
              <a:rPr lang="uk-UA" sz="2600" b="1" dirty="0" smtClean="0">
                <a:solidFill>
                  <a:srgbClr val="193888"/>
                </a:solidFill>
                <a:latin typeface="Times New Roman" pitchFamily="18" charset="0"/>
                <a:cs typeface="Times New Roman" pitchFamily="18" charset="0"/>
              </a:rPr>
              <a:t>Наказ Міністерства транспорту України</a:t>
            </a:r>
            <a:br>
              <a:rPr lang="uk-UA" sz="2600" b="1" dirty="0" smtClean="0">
                <a:solidFill>
                  <a:srgbClr val="193888"/>
                </a:solidFill>
                <a:latin typeface="Times New Roman" pitchFamily="18" charset="0"/>
                <a:cs typeface="Times New Roman" pitchFamily="18" charset="0"/>
              </a:rPr>
            </a:br>
            <a:r>
              <a:rPr lang="uk-UA" sz="2600" dirty="0" smtClean="0">
                <a:solidFill>
                  <a:srgbClr val="193888"/>
                </a:solidFill>
                <a:latin typeface="Times New Roman" pitchFamily="18" charset="0"/>
                <a:cs typeface="Times New Roman" pitchFamily="18" charset="0"/>
              </a:rPr>
              <a:t>від 19 лютого 1998 р. N 54</a:t>
            </a:r>
            <a:endParaRPr lang="ru-RU" sz="2600" dirty="0" smtClean="0">
              <a:solidFill>
                <a:srgbClr val="193888"/>
              </a:solidFill>
              <a:latin typeface="Times New Roman" pitchFamily="18" charset="0"/>
              <a:cs typeface="Times New Roman" pitchFamily="18" charset="0"/>
            </a:endParaRPr>
          </a:p>
          <a:p>
            <a:pPr algn="ctr">
              <a:lnSpc>
                <a:spcPct val="125000"/>
              </a:lnSpc>
            </a:pPr>
            <a:r>
              <a:rPr lang="uk-UA" sz="2600" dirty="0" smtClean="0">
                <a:solidFill>
                  <a:srgbClr val="193888"/>
                </a:solidFill>
                <a:latin typeface="Times New Roman" pitchFamily="18" charset="0"/>
                <a:cs typeface="Times New Roman" pitchFamily="18" charset="0"/>
              </a:rPr>
              <a:t>Зареєстровано в Міністерстві юстиції України</a:t>
            </a:r>
            <a:br>
              <a:rPr lang="uk-UA" sz="2600" dirty="0" smtClean="0">
                <a:solidFill>
                  <a:srgbClr val="193888"/>
                </a:solidFill>
                <a:latin typeface="Times New Roman" pitchFamily="18" charset="0"/>
                <a:cs typeface="Times New Roman" pitchFamily="18" charset="0"/>
              </a:rPr>
            </a:br>
            <a:r>
              <a:rPr lang="uk-UA" sz="2600" dirty="0" smtClean="0">
                <a:solidFill>
                  <a:srgbClr val="193888"/>
                </a:solidFill>
                <a:latin typeface="Times New Roman" pitchFamily="18" charset="0"/>
                <a:cs typeface="Times New Roman" pitchFamily="18" charset="0"/>
              </a:rPr>
              <a:t>24 березня 1998 р. за N 193/2633</a:t>
            </a:r>
            <a:endParaRPr lang="ru-RU" sz="2600" dirty="0" smtClean="0">
              <a:solidFill>
                <a:srgbClr val="193888"/>
              </a:solidFill>
              <a:latin typeface="Times New Roman" pitchFamily="18" charset="0"/>
              <a:cs typeface="Times New Roman" pitchFamily="18" charset="0"/>
            </a:endParaRPr>
          </a:p>
          <a:p>
            <a:pPr algn="ctr">
              <a:lnSpc>
                <a:spcPct val="125000"/>
              </a:lnSpc>
            </a:pPr>
            <a:r>
              <a:rPr lang="uk-UA" sz="2600" dirty="0" smtClean="0">
                <a:solidFill>
                  <a:srgbClr val="193888"/>
                </a:solidFill>
                <a:latin typeface="Times New Roman" pitchFamily="18" charset="0"/>
                <a:cs typeface="Times New Roman" pitchFamily="18" charset="0"/>
                <a:hlinkClick r:id="rId3"/>
              </a:rPr>
              <a:t>Із змінами і доповненнями, внесеними</a:t>
            </a:r>
            <a:br>
              <a:rPr lang="uk-UA" sz="2600" dirty="0" smtClean="0">
                <a:solidFill>
                  <a:srgbClr val="193888"/>
                </a:solidFill>
                <a:latin typeface="Times New Roman" pitchFamily="18" charset="0"/>
                <a:cs typeface="Times New Roman" pitchFamily="18" charset="0"/>
                <a:hlinkClick r:id="rId3"/>
              </a:rPr>
            </a:br>
            <a:r>
              <a:rPr lang="uk-UA" sz="2600" dirty="0" smtClean="0">
                <a:solidFill>
                  <a:srgbClr val="193888"/>
                </a:solidFill>
                <a:latin typeface="Times New Roman" pitchFamily="18" charset="0"/>
                <a:cs typeface="Times New Roman" pitchFamily="18" charset="0"/>
                <a:hlinkClick r:id="rId3"/>
              </a:rPr>
              <a:t> наказом Міністерства транспорту та зв'язку України</a:t>
            </a:r>
            <a:br>
              <a:rPr lang="uk-UA" sz="2600" dirty="0" smtClean="0">
                <a:solidFill>
                  <a:srgbClr val="193888"/>
                </a:solidFill>
                <a:latin typeface="Times New Roman" pitchFamily="18" charset="0"/>
                <a:cs typeface="Times New Roman" pitchFamily="18" charset="0"/>
                <a:hlinkClick r:id="rId3"/>
              </a:rPr>
            </a:br>
            <a:r>
              <a:rPr lang="uk-UA" sz="2600" dirty="0" smtClean="0">
                <a:solidFill>
                  <a:srgbClr val="193888"/>
                </a:solidFill>
                <a:latin typeface="Times New Roman" pitchFamily="18" charset="0"/>
                <a:cs typeface="Times New Roman" pitchFamily="18" charset="0"/>
                <a:hlinkClick r:id="rId3"/>
              </a:rPr>
              <a:t> від 22 листопада 2007 року N 1059</a:t>
            </a:r>
            <a:endParaRPr lang="ru-RU" sz="2600" dirty="0" smtClean="0">
              <a:solidFill>
                <a:srgbClr val="193888"/>
              </a:solidFill>
              <a:latin typeface="Times New Roman" pitchFamily="18" charset="0"/>
              <a:cs typeface="Times New Roman" pitchFamily="18" charset="0"/>
            </a:endParaRPr>
          </a:p>
          <a:p>
            <a:pPr algn="ctr">
              <a:lnSpc>
                <a:spcPct val="125000"/>
              </a:lnSpc>
            </a:pPr>
            <a:r>
              <a:rPr lang="uk-UA" sz="2600" dirty="0" smtClean="0">
                <a:solidFill>
                  <a:srgbClr val="193888"/>
                </a:solidFill>
                <a:latin typeface="Times New Roman" pitchFamily="18" charset="0"/>
                <a:cs typeface="Times New Roman" pitchFamily="18" charset="0"/>
              </a:rPr>
              <a:t> </a:t>
            </a:r>
            <a:endParaRPr lang="ru-RU" sz="2600" dirty="0" smtClean="0">
              <a:solidFill>
                <a:srgbClr val="193888"/>
              </a:solidFill>
              <a:latin typeface="Times New Roman" pitchFamily="18" charset="0"/>
              <a:cs typeface="Times New Roman" pitchFamily="18" charset="0"/>
            </a:endParaRPr>
          </a:p>
          <a:p>
            <a:pPr algn="ctr">
              <a:lnSpc>
                <a:spcPct val="125000"/>
              </a:lnSpc>
            </a:pPr>
            <a:r>
              <a:rPr lang="uk-UA" sz="2600" dirty="0" smtClean="0">
                <a:solidFill>
                  <a:srgbClr val="193888"/>
                </a:solidFill>
                <a:latin typeface="Times New Roman" pitchFamily="18" charset="0"/>
                <a:cs typeface="Times New Roman" pitchFamily="18" charset="0"/>
              </a:rPr>
              <a:t>З метою забезпечення безпеки громадян на залізничному транспорті, територіях вокзалів, станцій і підприємств та на виконання ст. 16 </a:t>
            </a:r>
            <a:r>
              <a:rPr lang="uk-UA" sz="2600" dirty="0" smtClean="0">
                <a:solidFill>
                  <a:srgbClr val="193888"/>
                </a:solidFill>
                <a:latin typeface="Times New Roman" pitchFamily="18" charset="0"/>
                <a:cs typeface="Times New Roman" pitchFamily="18" charset="0"/>
                <a:hlinkClick r:id="rId4"/>
              </a:rPr>
              <a:t>Закону України "Про транспорт"</a:t>
            </a:r>
            <a:endParaRPr kumimoji="0" lang="ru-RU" sz="2600" b="0" i="0" u="none" strike="noStrike" kern="1200" cap="none" spc="0" normalizeH="0" baseline="0" noProof="0" dirty="0" smtClean="0">
              <a:ln>
                <a:noFill/>
              </a:ln>
              <a:solidFill>
                <a:srgbClr val="193888"/>
              </a:solidFill>
              <a:effectLst/>
              <a:uLnTx/>
              <a:uFillTx/>
              <a:latin typeface="Times New Roman" pitchFamily="18" charset="0"/>
              <a:cs typeface="Times New Roman" pitchFamily="18" charset="0"/>
            </a:endParaRPr>
          </a:p>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a:ln>
                <a:noFill/>
              </a:ln>
              <a:solidFill>
                <a:srgbClr val="193888"/>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65</Words>
  <Application>Microsoft Office PowerPoint</Application>
  <PresentationFormat>Широкоэкранный</PresentationFormat>
  <Paragraphs>104</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5</vt:i4>
      </vt:variant>
      <vt:variant>
        <vt:lpstr>Заголовки слайдов</vt:lpstr>
      </vt:variant>
      <vt:variant>
        <vt:i4>33</vt:i4>
      </vt:variant>
    </vt:vector>
  </HeadingPairs>
  <TitlesOfParts>
    <vt:vector size="42" baseType="lpstr">
      <vt:lpstr>Arial</vt:lpstr>
      <vt:lpstr>Calibri</vt:lpstr>
      <vt:lpstr>Calibri Light</vt:lpstr>
      <vt:lpstr>Times New Roman</vt:lpstr>
      <vt:lpstr>Office Theme</vt:lpstr>
      <vt:lpstr>Custom Design</vt:lpstr>
      <vt:lpstr>1_Custom Design</vt:lpstr>
      <vt:lpstr>1_Office Theme</vt:lpstr>
      <vt:lpstr>2_Office Theme</vt:lpstr>
      <vt:lpstr>Профілактика невиробничого травматизму на залізничному транспорті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 Назва підрозділу</dc:title>
  <dc:creator>Галатін Вікторія Миколаївна</dc:creator>
  <cp:lastModifiedBy>VOP_01</cp:lastModifiedBy>
  <cp:revision>30</cp:revision>
  <dcterms:created xsi:type="dcterms:W3CDTF">2018-10-16T13:51:55Z</dcterms:created>
  <dcterms:modified xsi:type="dcterms:W3CDTF">2025-04-03T08:05:55Z</dcterms:modified>
</cp:coreProperties>
</file>