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60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59" r:id="rId15"/>
    <p:sldId id="262" r:id="rId16"/>
    <p:sldId id="264" r:id="rId17"/>
    <p:sldId id="261" r:id="rId18"/>
    <p:sldId id="263" r:id="rId19"/>
    <p:sldId id="276" r:id="rId20"/>
    <p:sldId id="277" r:id="rId21"/>
    <p:sldId id="279" r:id="rId22"/>
    <p:sldId id="278" r:id="rId23"/>
    <p:sldId id="267" r:id="rId24"/>
    <p:sldId id="266" r:id="rId25"/>
    <p:sldId id="269" r:id="rId26"/>
    <p:sldId id="268" r:id="rId27"/>
    <p:sldId id="270" r:id="rId28"/>
    <p:sldId id="271" r:id="rId29"/>
    <p:sldId id="272" r:id="rId30"/>
    <p:sldId id="275" r:id="rId31"/>
    <p:sldId id="27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253" autoAdjust="0"/>
    <p:restoredTop sz="94660"/>
  </p:normalViewPr>
  <p:slideViewPr>
    <p:cSldViewPr>
      <p:cViewPr varScale="1">
        <p:scale>
          <a:sx n="52" d="100"/>
          <a:sy n="52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114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59995-3E0C-4BCA-8AA5-27D4E1580013}" type="datetimeFigureOut">
              <a:rPr lang="ru-RU" smtClean="0"/>
              <a:pPr/>
              <a:t>20.03.2025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D095F-ADF9-42BD-B5C4-0F15B0847E7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37469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B0D2-4396-43FE-BDF6-1C852184BB90}" type="datetimeFigureOut">
              <a:rPr lang="ru-RU" smtClean="0"/>
              <a:pPr/>
              <a:t>20.03.2025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38BD-8CC6-438D-AA90-B5BCE6524E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B0D2-4396-43FE-BDF6-1C852184BB90}" type="datetimeFigureOut">
              <a:rPr lang="ru-RU" smtClean="0"/>
              <a:pPr/>
              <a:t>20.03.2025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38BD-8CC6-438D-AA90-B5BCE6524E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B0D2-4396-43FE-BDF6-1C852184BB90}" type="datetimeFigureOut">
              <a:rPr lang="ru-RU" smtClean="0"/>
              <a:pPr/>
              <a:t>20.03.2025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38BD-8CC6-438D-AA90-B5BCE6524E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B0D2-4396-43FE-BDF6-1C852184BB90}" type="datetimeFigureOut">
              <a:rPr lang="ru-RU" smtClean="0"/>
              <a:pPr/>
              <a:t>20.03.2025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38BD-8CC6-438D-AA90-B5BCE6524E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B0D2-4396-43FE-BDF6-1C852184BB90}" type="datetimeFigureOut">
              <a:rPr lang="ru-RU" smtClean="0"/>
              <a:pPr/>
              <a:t>20.03.2025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38BD-8CC6-438D-AA90-B5BCE6524E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B0D2-4396-43FE-BDF6-1C852184BB90}" type="datetimeFigureOut">
              <a:rPr lang="ru-RU" smtClean="0"/>
              <a:pPr/>
              <a:t>20.03.2025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38BD-8CC6-438D-AA90-B5BCE6524E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B0D2-4396-43FE-BDF6-1C852184BB90}" type="datetimeFigureOut">
              <a:rPr lang="ru-RU" smtClean="0"/>
              <a:pPr/>
              <a:t>20.03.2025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38BD-8CC6-438D-AA90-B5BCE6524E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B0D2-4396-43FE-BDF6-1C852184BB90}" type="datetimeFigureOut">
              <a:rPr lang="ru-RU" smtClean="0"/>
              <a:pPr/>
              <a:t>20.03.2025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38BD-8CC6-438D-AA90-B5BCE6524E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B0D2-4396-43FE-BDF6-1C852184BB90}" type="datetimeFigureOut">
              <a:rPr lang="ru-RU" smtClean="0"/>
              <a:pPr/>
              <a:t>20.03.2025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38BD-8CC6-438D-AA90-B5BCE6524E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B0D2-4396-43FE-BDF6-1C852184BB90}" type="datetimeFigureOut">
              <a:rPr lang="ru-RU" smtClean="0"/>
              <a:pPr/>
              <a:t>20.03.2025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38BD-8CC6-438D-AA90-B5BCE6524E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B0D2-4396-43FE-BDF6-1C852184BB90}" type="datetimeFigureOut">
              <a:rPr lang="ru-RU" smtClean="0"/>
              <a:pPr/>
              <a:t>20.03.2025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38BD-8CC6-438D-AA90-B5BCE6524E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6B0D2-4396-43FE-BDF6-1C852184BB90}" type="datetimeFigureOut">
              <a:rPr lang="ru-RU" smtClean="0"/>
              <a:pPr/>
              <a:t>20.03.2025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938BD-8CC6-438D-AA90-B5BCE6524E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-214338"/>
            <a:ext cx="8715436" cy="178595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cs typeface="Aparajita" pitchFamily="34" charset="0"/>
              </a:rPr>
              <a:t>Всесвітній день води – </a:t>
            </a:r>
            <a:r>
              <a:rPr lang="ru-RU" sz="3200" b="1" dirty="0" smtClean="0">
                <a:solidFill>
                  <a:srgbClr val="002060"/>
                </a:solidFill>
                <a:cs typeface="Aparajita" pitchFamily="34" charset="0"/>
              </a:rPr>
              <a:t>2025</a:t>
            </a:r>
            <a:br>
              <a:rPr lang="ru-RU" sz="3200" b="1" dirty="0" smtClean="0">
                <a:solidFill>
                  <a:srgbClr val="002060"/>
                </a:solidFill>
                <a:cs typeface="Aparajita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cs typeface="Aparajita" pitchFamily="34" charset="0"/>
              </a:rPr>
              <a:t>«Збереження льодовиків»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8436" name="Picture 4" descr="Сохранение воды на нашей планете - Сша — стоковое фото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71600" y="1268760"/>
            <a:ext cx="8028384" cy="5589240"/>
          </a:xfrm>
          <a:prstGeom prst="rect">
            <a:avLst/>
          </a:prstGeom>
          <a:noFill/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4643438" y="5357826"/>
            <a:ext cx="4500562" cy="1500174"/>
          </a:xfrm>
        </p:spPr>
        <p:txBody>
          <a:bodyPr>
            <a:normAutofit/>
          </a:bodyPr>
          <a:lstStyle/>
          <a:p>
            <a:pPr algn="ctr"/>
            <a:endParaRPr lang="uk-UA" dirty="0" smtClean="0"/>
          </a:p>
          <a:p>
            <a:pPr algn="ctr"/>
            <a:r>
              <a:rPr lang="uk-UA" sz="2000" b="1" dirty="0" smtClean="0">
                <a:solidFill>
                  <a:srgbClr val="002060"/>
                </a:solidFill>
              </a:rPr>
              <a:t>Підготувала пров. інженер  з використання водних ресурсів  БУВР Західного Бугу та Сяну Ковалевич Н</a:t>
            </a:r>
            <a:r>
              <a:rPr lang="uk-UA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715016"/>
            <a:ext cx="8892480" cy="1142984"/>
          </a:xfrm>
        </p:spPr>
        <p:txBody>
          <a:bodyPr>
            <a:normAutofit lnSpcReduction="10000"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Перехід на відновлювані джерела енергії та громадський електротранспорт (особливо  в містах) є ключовими аспектами протидії зміни клімату.</a:t>
            </a:r>
            <a:endParaRPr lang="uk-UA" sz="24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F:\2025 рік Листи\День води\літак і льодовик, плне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16632"/>
            <a:ext cx="8712968" cy="56698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4800600"/>
            <a:ext cx="2994720" cy="566738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5" name="Місце для зображення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842" b="21842"/>
          <a:stretch>
            <a:fillRect/>
          </a:stretch>
        </p:blipFill>
        <p:spPr>
          <a:xfrm>
            <a:off x="4139952" y="0"/>
            <a:ext cx="4986756" cy="6669360"/>
          </a:xfrm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0" y="116632"/>
            <a:ext cx="4139952" cy="6741368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Що ми можемо зробити для протидії змінам клімату?</a:t>
            </a:r>
          </a:p>
          <a:p>
            <a:pPr marL="342900" indent="-342900">
              <a:buAutoNum type="arabicPeriod"/>
            </a:pPr>
            <a:r>
              <a:rPr lang="uk-UA" sz="2200" b="1" dirty="0" smtClean="0">
                <a:solidFill>
                  <a:srgbClr val="002060"/>
                </a:solidFill>
              </a:rPr>
              <a:t>Збереження енергії та природних ресурсів (енергоефективне обладнання та </a:t>
            </a:r>
            <a:r>
              <a:rPr lang="en-US" sz="2200" b="1" dirty="0" smtClean="0">
                <a:solidFill>
                  <a:srgbClr val="002060"/>
                </a:solidFill>
              </a:rPr>
              <a:t>LED</a:t>
            </a:r>
            <a:r>
              <a:rPr lang="uk-UA" sz="2200" b="1" dirty="0" smtClean="0">
                <a:solidFill>
                  <a:srgbClr val="002060"/>
                </a:solidFill>
              </a:rPr>
              <a:t> ламп, встановлення лічильників тепла, газу, води, утеплення будинків, використання душу замість ванни, вимкнення приладів, що не використовуються</a:t>
            </a:r>
          </a:p>
          <a:p>
            <a:pPr marL="342900" indent="-342900">
              <a:buAutoNum type="arabicPeriod"/>
            </a:pPr>
            <a:r>
              <a:rPr lang="uk-UA" sz="2200" b="1" dirty="0" smtClean="0">
                <a:solidFill>
                  <a:srgbClr val="002060"/>
                </a:solidFill>
              </a:rPr>
              <a:t>«Озелення свого пересування» - більше ходіть пішки або використовуйте велосипед, надавайте перевагу електро- або гібридним автомобілям</a:t>
            </a:r>
          </a:p>
          <a:p>
            <a:pPr marL="342900" indent="-342900">
              <a:buAutoNum type="arabicPeriod"/>
            </a:pPr>
            <a:r>
              <a:rPr lang="uk-UA" sz="2200" b="1" dirty="0" smtClean="0">
                <a:solidFill>
                  <a:srgbClr val="002060"/>
                </a:solidFill>
              </a:rPr>
              <a:t>Повторне використання та переробляння відходів</a:t>
            </a:r>
          </a:p>
          <a:p>
            <a:pPr algn="ctr"/>
            <a:endParaRPr lang="uk-UA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7919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4800600"/>
            <a:ext cx="3354760" cy="566738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923928" cy="6840868"/>
          </a:xfrm>
        </p:spPr>
        <p:txBody>
          <a:bodyPr>
            <a:normAutofit fontScale="92500" lnSpcReduction="10000"/>
          </a:bodyPr>
          <a:lstStyle/>
          <a:p>
            <a:endParaRPr lang="uk-UA" sz="2200" b="1" dirty="0" smtClean="0">
              <a:solidFill>
                <a:srgbClr val="002060"/>
              </a:solidFill>
            </a:endParaRPr>
          </a:p>
          <a:p>
            <a:r>
              <a:rPr lang="uk-UA" sz="2200" b="1" dirty="0" smtClean="0">
                <a:solidFill>
                  <a:srgbClr val="002060"/>
                </a:solidFill>
              </a:rPr>
              <a:t>4.  Вживання екологічних продуктів (сезонних овочів та фруктів, зменшення використання пальмової олії (для її виробництва вирубуються тропічні ліси)</a:t>
            </a:r>
          </a:p>
          <a:p>
            <a:r>
              <a:rPr lang="uk-UA" sz="2200" b="1" dirty="0" smtClean="0">
                <a:solidFill>
                  <a:srgbClr val="002060"/>
                </a:solidFill>
              </a:rPr>
              <a:t>5.  Купівля </a:t>
            </a:r>
            <a:r>
              <a:rPr lang="uk-UA" sz="2200" b="1" dirty="0">
                <a:solidFill>
                  <a:srgbClr val="002060"/>
                </a:solidFill>
              </a:rPr>
              <a:t>товарів та речей з </a:t>
            </a:r>
            <a:r>
              <a:rPr lang="uk-UA" sz="2200" b="1" dirty="0" smtClean="0">
                <a:solidFill>
                  <a:srgbClr val="002060"/>
                </a:solidFill>
              </a:rPr>
              <a:t>     низьким </a:t>
            </a:r>
            <a:r>
              <a:rPr lang="uk-UA" sz="2200" b="1" dirty="0">
                <a:solidFill>
                  <a:srgbClr val="002060"/>
                </a:solidFill>
              </a:rPr>
              <a:t>вуглецевим слідом (багаторазові та екоторбинки, багаторазові чашки та посуд, вироби з </a:t>
            </a:r>
            <a:r>
              <a:rPr lang="uk-UA" sz="2200" b="1" dirty="0" smtClean="0">
                <a:solidFill>
                  <a:srgbClr val="002060"/>
                </a:solidFill>
              </a:rPr>
              <a:t>екологічних матеріалів</a:t>
            </a:r>
          </a:p>
          <a:p>
            <a:pPr marL="457200" indent="-457200">
              <a:buAutoNum type="arabicPeriod" startAt="6"/>
            </a:pPr>
            <a:r>
              <a:rPr lang="uk-UA" sz="2200" b="1" dirty="0" smtClean="0">
                <a:solidFill>
                  <a:srgbClr val="002060"/>
                </a:solidFill>
              </a:rPr>
              <a:t>Купівля нових побутових приладів високого класу ефективності, збір дощової води</a:t>
            </a:r>
          </a:p>
          <a:p>
            <a:pPr marL="457200" indent="-457200">
              <a:buAutoNum type="arabicPeriod" startAt="6"/>
            </a:pPr>
            <a:r>
              <a:rPr lang="uk-UA" sz="2200" b="1" dirty="0" smtClean="0">
                <a:solidFill>
                  <a:srgbClr val="002060"/>
                </a:solidFill>
              </a:rPr>
              <a:t>Споживання  “зеленої  енергії “ ( енергія від соняч-них  панелей чи вітряків, використання енерго-ефективних  котлів для опалення та сонячних колекторів для нагріву води</a:t>
            </a:r>
            <a:endParaRPr lang="uk-UA" sz="2200" b="1" dirty="0">
              <a:solidFill>
                <a:srgbClr val="002060"/>
              </a:solidFill>
            </a:endParaRPr>
          </a:p>
          <a:p>
            <a:endParaRPr lang="uk-UA" sz="2000" dirty="0"/>
          </a:p>
        </p:txBody>
      </p:sp>
      <p:pic>
        <p:nvPicPr>
          <p:cNvPr id="1026" name="Picture 2" descr="Безкоштовне стокове фото на тему «альтернативна енергетика, безпечний для довкілля, білий сніг» стокове фото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 bwMode="auto">
          <a:xfrm>
            <a:off x="3923928" y="0"/>
            <a:ext cx="522007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96691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2025 рік Листи\День води\вода це житт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8" cy="628654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b="1" dirty="0" smtClean="0"/>
              <a:t>Отже поговоримо ще раз про цінність води !</a:t>
            </a:r>
            <a:endParaRPr lang="uk-UA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4000496" cy="635798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uk-UA" sz="2400" b="1" dirty="0" smtClean="0"/>
              <a:t>          </a:t>
            </a:r>
            <a:br>
              <a:rPr lang="uk-UA" sz="2400" b="1" dirty="0" smtClean="0"/>
            </a:br>
            <a:r>
              <a:rPr lang="uk-UA" sz="2700" b="1" dirty="0" smtClean="0">
                <a:solidFill>
                  <a:srgbClr val="002060"/>
                </a:solidFill>
              </a:rPr>
              <a:t> На даний момент одна третина жителів Землі, а це   </a:t>
            </a:r>
            <a:r>
              <a:rPr lang="uk-UA" sz="2400" b="1" dirty="0" smtClean="0">
                <a:solidFill>
                  <a:srgbClr val="002060"/>
                </a:solidFill>
              </a:rPr>
              <a:t>  </a:t>
            </a:r>
            <a:r>
              <a:rPr lang="uk-UA" sz="3100" b="1" dirty="0" smtClean="0">
                <a:solidFill>
                  <a:srgbClr val="002060"/>
                </a:solidFill>
              </a:rPr>
              <a:t>2,2    мільярди осіб</a:t>
            </a:r>
            <a:r>
              <a:rPr lang="uk-UA" sz="2400" b="1" dirty="0" smtClean="0">
                <a:solidFill>
                  <a:srgbClr val="002060"/>
                </a:solidFill>
              </a:rPr>
              <a:t>, </a:t>
            </a:r>
            <a:r>
              <a:rPr lang="uk-UA" sz="2400" b="1" dirty="0" smtClean="0">
                <a:solidFill>
                  <a:srgbClr val="002060"/>
                </a:solidFill>
              </a:rPr>
              <a:t> </a:t>
            </a:r>
            <a:r>
              <a:rPr lang="uk-UA" sz="2700" b="1" dirty="0" smtClean="0">
                <a:solidFill>
                  <a:srgbClr val="002060"/>
                </a:solidFill>
              </a:rPr>
              <a:t>не </a:t>
            </a:r>
            <a:r>
              <a:rPr lang="uk-UA" sz="2700" b="1" dirty="0" smtClean="0">
                <a:solidFill>
                  <a:srgbClr val="002060"/>
                </a:solidFill>
              </a:rPr>
              <a:t>мають доступу до безпечної питної води. Ситуація особливо гостра для Центральної Азії, Північної та Центральної Африки , така ж проблема виникає у частини жителів  Західної та Центральної Європи і Північної Америки.</a:t>
            </a:r>
            <a:br>
              <a:rPr lang="uk-UA" sz="2700" b="1" dirty="0" smtClean="0">
                <a:solidFill>
                  <a:srgbClr val="002060"/>
                </a:solidFill>
              </a:rPr>
            </a:br>
            <a:r>
              <a:rPr lang="uk-UA" sz="2700" b="1" dirty="0" smtClean="0">
                <a:solidFill>
                  <a:srgbClr val="002060"/>
                </a:solidFill>
              </a:rPr>
              <a:t> Брак води відчуває також тваринний і рослинний світ цих регіонів</a:t>
            </a: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sz="half" idx="2"/>
          </p:nvPr>
        </p:nvSpPr>
        <p:spPr>
          <a:xfrm flipV="1">
            <a:off x="5500694" y="6357958"/>
            <a:ext cx="3071834" cy="714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uk-UA" sz="1800" b="1" dirty="0" smtClean="0"/>
              <a:t> </a:t>
            </a:r>
          </a:p>
        </p:txBody>
      </p:sp>
      <p:pic>
        <p:nvPicPr>
          <p:cNvPr id="1026" name="Picture 2" descr="F:\2025 рік Листи\День води\чапля посух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14290"/>
            <a:ext cx="4786346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Сухий грунт з грозою на задньому плані — стокове фото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714356"/>
            <a:ext cx="5857916" cy="426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-285776"/>
            <a:ext cx="7358114" cy="2000264"/>
          </a:xfrm>
        </p:spPr>
        <p:txBody>
          <a:bodyPr>
            <a:normAutofit/>
          </a:bodyPr>
          <a:lstStyle/>
          <a:p>
            <a:pPr algn="r">
              <a:lnSpc>
                <a:spcPts val="1900"/>
              </a:lnSpc>
            </a:pPr>
            <a:r>
              <a:rPr lang="uk-UA" sz="3600" dirty="0" smtClean="0">
                <a:solidFill>
                  <a:schemeClr val="bg1">
                    <a:lumMod val="95000"/>
                  </a:schemeClr>
                </a:solidFill>
              </a:rPr>
              <a:t>Ми пізнаємо цінність води лише </a:t>
            </a:r>
            <a:br>
              <a:rPr lang="uk-UA" sz="36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uk-UA" sz="36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uk-UA" sz="36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uk-UA" sz="3600" dirty="0" smtClean="0">
                <a:solidFill>
                  <a:schemeClr val="bg1">
                    <a:lumMod val="95000"/>
                  </a:schemeClr>
                </a:solidFill>
              </a:rPr>
              <a:t>коли колодязь пересихає</a:t>
            </a:r>
            <a:r>
              <a:rPr lang="uk-UA" sz="32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uk-UA" sz="32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uk-UA" sz="28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uk-UA" sz="2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uk-UA" sz="2800" dirty="0" smtClean="0">
                <a:solidFill>
                  <a:schemeClr val="bg1">
                    <a:lumMod val="95000"/>
                  </a:schemeClr>
                </a:solidFill>
              </a:rPr>
              <a:t> Бенджамін Франклін </a:t>
            </a:r>
            <a:r>
              <a:rPr lang="ru-RU" sz="27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ru-RU" sz="27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Содержимое 4" descr="pexels-yogendra-singh-24808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428868"/>
            <a:ext cx="6732240" cy="4429132"/>
          </a:xfrm>
          <a:prstGeom prst="pie">
            <a:avLst>
              <a:gd name="adj1" fmla="val 0"/>
              <a:gd name="adj2" fmla="val 16226545"/>
            </a:avLst>
          </a:prstGeo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0" y="857232"/>
            <a:ext cx="3071802" cy="6000768"/>
          </a:xfrm>
        </p:spPr>
        <p:txBody>
          <a:bodyPr>
            <a:noAutofit/>
          </a:bodyPr>
          <a:lstStyle/>
          <a:p>
            <a:pPr>
              <a:lnSpc>
                <a:spcPts val="1900"/>
              </a:lnSpc>
            </a:pPr>
            <a:r>
              <a:rPr lang="uk-UA" sz="2800" b="1" dirty="0" smtClean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ts val="1900"/>
              </a:lnSpc>
            </a:pPr>
            <a:r>
              <a:rPr lang="uk-UA" sz="2800" b="1" dirty="0" smtClean="0">
                <a:solidFill>
                  <a:srgbClr val="002060"/>
                </a:solidFill>
              </a:rPr>
              <a:t>За даними 2014 року, Україна посідає аж 124 місце зі 181 країни у світі за забезпеченістю водними ресурсами. </a:t>
            </a:r>
          </a:p>
          <a:p>
            <a:pPr>
              <a:lnSpc>
                <a:spcPts val="1900"/>
              </a:lnSpc>
            </a:pPr>
            <a:endParaRPr lang="uk-UA" sz="2800" b="1" dirty="0" smtClean="0">
              <a:solidFill>
                <a:srgbClr val="002060"/>
              </a:solidFill>
            </a:endParaRPr>
          </a:p>
          <a:p>
            <a:pPr>
              <a:lnSpc>
                <a:spcPts val="1900"/>
              </a:lnSpc>
            </a:pPr>
            <a:r>
              <a:rPr lang="uk-UA" sz="2800" b="1" dirty="0" smtClean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ts val="1900"/>
              </a:lnSpc>
            </a:pPr>
            <a:r>
              <a:rPr lang="uk-UA" sz="2800" b="1" dirty="0" smtClean="0">
                <a:solidFill>
                  <a:srgbClr val="002060"/>
                </a:solidFill>
              </a:rPr>
              <a:t>Крім недостатнього забезпечення існує також проблема забруднення води</a:t>
            </a:r>
            <a:r>
              <a:rPr lang="uk-UA" sz="2800" dirty="0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Papka_«Foto»,_Tipy_zagryazneniya_vody_i_ih_posledstviya_–_glavnoe_foto._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357430"/>
            <a:ext cx="8572560" cy="428628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32861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uk-UA" sz="3100" b="1" dirty="0" smtClean="0">
                <a:solidFill>
                  <a:srgbClr val="002060"/>
                </a:solidFill>
              </a:rPr>
              <a:t>Негативний вплив має забруднення водних джерел (промислові стоки, викиди, змив добрив з полів). Згідно з офіційною статистикою, щороку у водойми України скидають близько 300 млн. кубометрів неочищених стоків. </a:t>
            </a:r>
            <a:r>
              <a:rPr lang="ru-RU" sz="3100" b="1" dirty="0" smtClean="0">
                <a:solidFill>
                  <a:srgbClr val="002060"/>
                </a:solidFill>
              </a:rPr>
              <a:t>Процес відновлення води відбувається повільно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6171881"/>
            <a:ext cx="4038600" cy="471828"/>
          </a:xfrm>
        </p:spPr>
        <p:txBody>
          <a:bodyPr>
            <a:normAutofit fontScale="92500" lnSpcReduction="10000"/>
          </a:bodyPr>
          <a:lstStyle/>
          <a:p>
            <a:endParaRPr lang="uk-U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1714488"/>
          </a:xfrm>
        </p:spPr>
        <p:txBody>
          <a:bodyPr>
            <a:noAutofit/>
          </a:bodyPr>
          <a:lstStyle/>
          <a:p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3200" dirty="0" smtClean="0">
                <a:solidFill>
                  <a:srgbClr val="002060"/>
                </a:solidFill>
              </a:rPr>
              <a:t/>
            </a:r>
            <a:br>
              <a:rPr lang="uk-UA" sz="3200" dirty="0" smtClean="0">
                <a:solidFill>
                  <a:srgbClr val="002060"/>
                </a:solidFill>
              </a:rPr>
            </a:br>
            <a:r>
              <a:rPr lang="uk-UA" sz="3200" dirty="0" smtClean="0">
                <a:solidFill>
                  <a:srgbClr val="002060"/>
                </a:solidFill>
              </a:rPr>
              <a:t> З окупацією РФ Криму в 2014 році розпочалася «війна за воду» </a:t>
            </a:r>
            <a:r>
              <a:rPr lang="uk-UA" sz="1800" dirty="0" smtClean="0"/>
              <a:t/>
            </a:r>
            <a:br>
              <a:rPr lang="uk-UA" sz="1800" dirty="0" smtClean="0"/>
            </a:br>
            <a:endParaRPr lang="uk-UA" sz="1800" dirty="0"/>
          </a:p>
        </p:txBody>
      </p:sp>
      <p:pic>
        <p:nvPicPr>
          <p:cNvPr id="9" name="Содержимое 8" descr="Ефемерні конфісковане тіла — стокове фото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575050" y="1493190"/>
            <a:ext cx="5568950" cy="5079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57158" y="1357298"/>
            <a:ext cx="3286148" cy="5500702"/>
          </a:xfrm>
        </p:spPr>
        <p:txBody>
          <a:bodyPr>
            <a:normAutofit/>
          </a:bodyPr>
          <a:lstStyle/>
          <a:p>
            <a:endParaRPr lang="uk-UA" sz="2400" b="1" dirty="0" smtClean="0">
              <a:solidFill>
                <a:srgbClr val="002060"/>
              </a:solidFill>
            </a:endParaRPr>
          </a:p>
          <a:p>
            <a:r>
              <a:rPr lang="uk-UA" sz="2400" b="1" dirty="0" smtClean="0">
                <a:solidFill>
                  <a:srgbClr val="002060"/>
                </a:solidFill>
              </a:rPr>
              <a:t>24 лютого 2022 розпочалося повномасштабне вторгнення, військові дії принесли масштабні руйнування, які  мали катастрофічні наслідки для забезпечення водою і без того малозабезпечених регіонів Сходу і Півдня України. </a:t>
            </a:r>
            <a:endParaRPr lang="uk-UA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Пошкоджена ділянка водогону «Дніпро-Миколаїв». Фото BB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500042"/>
            <a:ext cx="6858048" cy="571504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100010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ts val="2000"/>
              </a:lnSpc>
            </a:pPr>
            <a:r>
              <a:rPr lang="uk-UA" sz="2800" dirty="0" smtClean="0">
                <a:solidFill>
                  <a:srgbClr val="002060"/>
                </a:solidFill>
              </a:rPr>
              <a:t>Потрапляння снарядів у нафтобази призводить до забруднення ґрунту,  і водних ресурсів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000108"/>
            <a:ext cx="2643174" cy="521497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ts val="2000"/>
              </a:lnSpc>
            </a:pPr>
            <a:endParaRPr lang="uk-UA" sz="2000" b="1" dirty="0" smtClean="0">
              <a:solidFill>
                <a:srgbClr val="002060"/>
              </a:solidFill>
            </a:endParaRPr>
          </a:p>
          <a:p>
            <a:r>
              <a:rPr lang="uk-UA" sz="2800" b="1" dirty="0" smtClean="0">
                <a:solidFill>
                  <a:srgbClr val="002060"/>
                </a:solidFill>
              </a:rPr>
              <a:t>А пошкодження водонасосних станцій, водогонів, каналізаційних очисних споруд призводить до аварій  і позбавляє   людей доступу до питної води</a:t>
            </a:r>
            <a:r>
              <a:rPr lang="uk-UA" sz="2800" b="1" dirty="0" smtClean="0">
                <a:solidFill>
                  <a:srgbClr val="002060"/>
                </a:solidFill>
              </a:rPr>
              <a:t>.</a:t>
            </a:r>
            <a:endParaRPr lang="uk-UA" sz="3000" b="1" dirty="0" smtClean="0">
              <a:solidFill>
                <a:srgbClr val="002060"/>
              </a:solidFill>
            </a:endParaRPr>
          </a:p>
          <a:p>
            <a:pPr>
              <a:lnSpc>
                <a:spcPts val="2000"/>
              </a:lnSpc>
            </a:pPr>
            <a:endParaRPr lang="ru-RU" sz="2000" b="1" dirty="0" smtClean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00232" y="6357958"/>
            <a:ext cx="7143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</a:rPr>
              <a:t>Пошкоджена ділянка водогону «Дніпро-Миколаїв». Фото BBC</a:t>
            </a:r>
            <a:endParaRPr lang="uk-UA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78592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dirty="0" smtClean="0"/>
              <a:t> </a:t>
            </a:r>
            <a:r>
              <a:rPr lang="uk-UA" sz="2800" dirty="0" smtClean="0">
                <a:solidFill>
                  <a:srgbClr val="002060"/>
                </a:solidFill>
              </a:rPr>
              <a:t>Одним із найсташніших злочинів РФ став підрив дамби Каховського водосховища  6 червня 2023 року, що привело до масштабних екологічних та економічних катастроф</a:t>
            </a:r>
            <a:endParaRPr lang="uk-UA" sz="2800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ГЕС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8715436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0" y="1435101"/>
            <a:ext cx="260000" cy="136512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1571612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rgbClr val="002060"/>
                </a:solidFill>
              </a:rPr>
              <a:t>Всесвітній день води бере свій початок від Конференції з довкілля та розвитку, у 1992 році в Ріо-де-Жанейро.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7410" name="Picture 2" descr="Текст Всемирного Дня Воды Марта Океана — стоковое фото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85926"/>
            <a:ext cx="7643866" cy="5072074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1285860"/>
            <a:ext cx="3143239" cy="5286412"/>
          </a:xfrm>
        </p:spPr>
        <p:txBody>
          <a:bodyPr>
            <a:noAutofit/>
          </a:bodyPr>
          <a:lstStyle/>
          <a:p>
            <a:r>
              <a:rPr lang="uk-UA" sz="2000" b="1" dirty="0" smtClean="0"/>
              <a:t>.</a:t>
            </a:r>
          </a:p>
          <a:p>
            <a:endParaRPr lang="uk-UA" sz="2000" b="1" dirty="0" smtClean="0"/>
          </a:p>
          <a:p>
            <a:r>
              <a:rPr lang="uk-UA" sz="2400" b="1" dirty="0" smtClean="0">
                <a:solidFill>
                  <a:srgbClr val="002060"/>
                </a:solidFill>
              </a:rPr>
              <a:t> Основною причиною  запровадження і відзначення цього дня є швидке зменшення запасів питної води. </a:t>
            </a:r>
          </a:p>
          <a:p>
            <a:r>
              <a:rPr lang="uk-UA" sz="2400" b="1" dirty="0" smtClean="0">
                <a:solidFill>
                  <a:srgbClr val="002060"/>
                </a:solidFill>
              </a:rPr>
              <a:t>Генеральна асамблея ООН оголосила 22 березня Всесвітнім днем водних ресурсів. </a:t>
            </a:r>
            <a:endParaRPr lang="uk-UA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4338"/>
            <a:ext cx="9144000" cy="21431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002060"/>
                </a:solidFill>
              </a:rPr>
              <a:t>Внаслідок підриву російськими окупантами дамби Каховської ГЕС виникла масштабна екологічна катастрофа, було затоплено низку населених пунктів, затоплені житлові будинки, загинули люди, свійські та дикі тварини.</a:t>
            </a:r>
            <a:endParaRPr lang="uk-UA" sz="2800" dirty="0">
              <a:solidFill>
                <a:srgbClr val="00206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 flipH="1">
            <a:off x="9143999" y="6857998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-45720" y="1071546"/>
            <a:ext cx="45719" cy="142876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  <p:pic>
        <p:nvPicPr>
          <p:cNvPr id="6" name="Рисунок 5" descr="підрив ГЕС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9144000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D:\мої документи\ВО і ТЕБ\Водні ресурси  з лист 2020 р\Листи\2024\День води\каховська ГЕС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1000108"/>
            <a:ext cx="8643997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715436" cy="857256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На місці, де раніше було Каховське водосховище, сьогодні залишилося напівболото. </a:t>
            </a:r>
            <a:r>
              <a:rPr lang="uk-UA" b="1" dirty="0" smtClean="0"/>
              <a:t> </a:t>
            </a:r>
            <a:br>
              <a:rPr lang="uk-UA" b="1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435100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solidFill>
                  <a:srgbClr val="002060"/>
                </a:solidFill>
              </a:rPr>
              <a:t>Генеральна Асамблея ООН визнає доступ до води одним із базових прав людини, а порушення таких прав </a:t>
            </a:r>
            <a:r>
              <a:rPr lang="uk-UA" sz="3600" dirty="0" smtClean="0">
                <a:solidFill>
                  <a:srgbClr val="002060"/>
                </a:solidFill>
              </a:rPr>
              <a:t>класифікується</a:t>
            </a:r>
            <a:r>
              <a:rPr lang="uk-UA" sz="2800" dirty="0" smtClean="0">
                <a:solidFill>
                  <a:srgbClr val="002060"/>
                </a:solidFill>
              </a:rPr>
              <a:t> як </a:t>
            </a:r>
            <a:r>
              <a:rPr lang="uk-UA" sz="3600" dirty="0" smtClean="0">
                <a:solidFill>
                  <a:srgbClr val="002060"/>
                </a:solidFill>
              </a:rPr>
              <a:t>водний тероризм </a:t>
            </a:r>
            <a:r>
              <a:rPr lang="uk-UA" sz="2800" dirty="0" smtClean="0">
                <a:solidFill>
                  <a:srgbClr val="002060"/>
                </a:solidFill>
              </a:rPr>
              <a:t>!</a:t>
            </a:r>
            <a:endParaRPr lang="uk-UA" sz="2800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Мертвими хоботами висять над оголеним дном труби колишніх водозаборів. Десь попереду – схована 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847251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9143999" y="6572272"/>
            <a:ext cx="45719" cy="714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Дніпровські водосховища 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596" y="2214554"/>
            <a:ext cx="8715404" cy="4500594"/>
          </a:xfrm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235743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2500306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То що ж робити </a:t>
            </a:r>
            <a:r>
              <a:rPr lang="en-US" sz="3600" b="1" dirty="0" smtClean="0">
                <a:solidFill>
                  <a:schemeClr val="bg1"/>
                </a:solidFill>
              </a:rPr>
              <a:t>?</a:t>
            </a:r>
            <a:r>
              <a:rPr lang="uk-UA" sz="2000" b="1" dirty="0" smtClean="0">
                <a:solidFill>
                  <a:schemeClr val="bg1"/>
                </a:solidFill>
              </a:rPr>
              <a:t/>
            </a:r>
            <a:br>
              <a:rPr lang="uk-UA" sz="2000" b="1" dirty="0" smtClean="0">
                <a:solidFill>
                  <a:schemeClr val="bg1"/>
                </a:solidFill>
              </a:rPr>
            </a:br>
            <a:r>
              <a:rPr lang="uk-UA" sz="2800" b="1" dirty="0" smtClean="0">
                <a:solidFill>
                  <a:schemeClr val="bg1"/>
                </a:solidFill>
              </a:rPr>
              <a:t>1.Перше, і найголовніше, це збереження того, що є!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b="1" dirty="0" smtClean="0"/>
              <a:t> </a:t>
            </a:r>
            <a:r>
              <a:rPr lang="uk-UA" sz="2800" b="1" dirty="0" smtClean="0">
                <a:solidFill>
                  <a:srgbClr val="002060"/>
                </a:solidFill>
              </a:rPr>
              <a:t>Необхідно оберігати прісні запаси у водосховищах. Найбільші водосховища України споруджено на річці Дніпро та Дністер.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3214710" cy="62865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3100" dirty="0" smtClean="0">
                <a:solidFill>
                  <a:srgbClr val="002060"/>
                </a:solidFill>
              </a:rPr>
              <a:t>2.</a:t>
            </a:r>
            <a:r>
              <a:rPr lang="uk-UA" sz="3100" dirty="0" smtClean="0">
                <a:solidFill>
                  <a:srgbClr val="002060"/>
                </a:solidFill>
              </a:rPr>
              <a:t>Потрібно повсюдно впроваджувати технології з очищення та переробки стічних господарських і побутових вод.( На фото сучасні очисні системи).</a:t>
            </a:r>
            <a:r>
              <a:rPr lang="uk-UA" sz="2400" dirty="0" smtClean="0"/>
              <a:t/>
            </a:r>
            <a:br>
              <a:rPr lang="uk-UA" sz="2400" dirty="0" smtClean="0"/>
            </a:br>
            <a:endParaRPr lang="ru-RU" sz="2200" dirty="0"/>
          </a:p>
        </p:txBody>
      </p:sp>
      <p:pic>
        <p:nvPicPr>
          <p:cNvPr id="8" name="Содержимое 7" descr="Очисні споруд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44" y="142852"/>
            <a:ext cx="5286412" cy="292895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 flipV="1">
            <a:off x="0" y="6552272"/>
            <a:ext cx="142845" cy="45719"/>
          </a:xfrm>
        </p:spPr>
        <p:txBody>
          <a:bodyPr>
            <a:normAutofit fontScale="25000" lnSpcReduction="20000"/>
          </a:bodyPr>
          <a:lstStyle/>
          <a:p>
            <a:pPr lvl="0"/>
            <a:endParaRPr lang="uk-UA" sz="2000" b="1" dirty="0" smtClean="0"/>
          </a:p>
          <a:p>
            <a:endParaRPr lang="ru-RU" dirty="0"/>
          </a:p>
        </p:txBody>
      </p:sp>
      <p:pic>
        <p:nvPicPr>
          <p:cNvPr id="1026" name="Picture 2" descr="D:\мої документи\ВО і ТЕБ\Водні ресурси  з лист 2020 р\Листи\2023\День води\Фото\Очисні споруди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12" y="3071786"/>
            <a:ext cx="5429288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опріснення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7554" y="285728"/>
            <a:ext cx="5643602" cy="621510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-2" y="6429396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3143272" cy="61436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3100" dirty="0" smtClean="0">
                <a:solidFill>
                  <a:srgbClr val="002060"/>
                </a:solidFill>
              </a:rPr>
              <a:t/>
            </a:r>
            <a:br>
              <a:rPr lang="uk-UA" sz="3100" dirty="0" smtClean="0">
                <a:solidFill>
                  <a:srgbClr val="002060"/>
                </a:solidFill>
              </a:rPr>
            </a:br>
            <a:r>
              <a:rPr lang="uk-UA" sz="3100" dirty="0" smtClean="0">
                <a:solidFill>
                  <a:srgbClr val="002060"/>
                </a:solidFill>
              </a:rPr>
              <a:t>3.Одним з найактуальніших рішень є опріснення солоних джерел. Тим більше, ці технологи стають технічно більш досконалими і доступними в матеріальному плані.</a:t>
            </a:r>
            <a:br>
              <a:rPr lang="uk-UA" sz="3100" dirty="0" smtClean="0">
                <a:solidFill>
                  <a:srgbClr val="002060"/>
                </a:solidFill>
              </a:rPr>
            </a:br>
            <a:endParaRPr lang="ru-RU" sz="31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5" y="285728"/>
            <a:ext cx="785818" cy="121444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D:\мої документи\ВО і ТЕБ\Водні ресурси  з лист 2020 р\Листи\2023\День води\Фото\раціон використання води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57166"/>
            <a:ext cx="6500858" cy="607223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285728"/>
            <a:ext cx="2643206" cy="61436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4.Зменшення втрат та більш раціональне використання водних ресурсів населенням та сільськогосподарськими і промисловими підприємствами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000496" cy="4071942"/>
          </a:xfrm>
        </p:spPr>
        <p:txBody>
          <a:bodyPr>
            <a:normAutofit fontScale="90000"/>
          </a:bodyPr>
          <a:lstStyle/>
          <a:p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3100" dirty="0" smtClean="0">
                <a:solidFill>
                  <a:srgbClr val="002060"/>
                </a:solidFill>
              </a:rPr>
              <a:t>-  </a:t>
            </a:r>
            <a:r>
              <a:rPr lang="uk-UA" sz="3100" dirty="0" smtClean="0">
                <a:solidFill>
                  <a:srgbClr val="002060"/>
                </a:solidFill>
              </a:rPr>
              <a:t>Обов'язково перевірте на справність усю сантехніку.</a:t>
            </a:r>
            <a:br>
              <a:rPr lang="uk-UA" sz="3100" dirty="0" smtClean="0">
                <a:solidFill>
                  <a:srgbClr val="002060"/>
                </a:solidFill>
              </a:rPr>
            </a:br>
            <a:r>
              <a:rPr lang="uk-UA" sz="3100" dirty="0" smtClean="0">
                <a:solidFill>
                  <a:srgbClr val="002060"/>
                </a:solidFill>
              </a:rPr>
              <a:t>-  Вмикайте воду на половину натиску замість повного.</a:t>
            </a:r>
            <a:r>
              <a:rPr lang="uk-UA" sz="2200" dirty="0" smtClean="0"/>
              <a:t/>
            </a:r>
            <a:br>
              <a:rPr lang="uk-UA" sz="2200" dirty="0" smtClean="0"/>
            </a:br>
            <a:r>
              <a:rPr lang="uk-UA" sz="2200" dirty="0" smtClean="0"/>
              <a:t/>
            </a:r>
            <a:br>
              <a:rPr lang="uk-UA" sz="22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857620" y="3071810"/>
            <a:ext cx="5286380" cy="21431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500834"/>
            <a:ext cx="3008313" cy="714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1" name="Содержимое 4" descr="економія вод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0"/>
            <a:ext cx="5214942" cy="52149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714744" y="0"/>
            <a:ext cx="521497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5. Кожен  з  нас  може  долучитись   до   збереження  води!</a:t>
            </a:r>
          </a:p>
          <a:p>
            <a:pPr algn="ctr"/>
            <a:endParaRPr lang="uk-UA" sz="2000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мої документи\ВО і ТЕБ\Водні ресурси  з лист 2020 р\Листи\2023\День води\Фото\еконмія води 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1810"/>
            <a:ext cx="5857884" cy="378619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072066" y="4429132"/>
            <a:ext cx="4071934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- Закрийте стік умивальника пробкою, щоб використовувати менше води під час миття посуду.</a:t>
            </a:r>
            <a:endParaRPr lang="uk-UA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економія води 4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44" y="214290"/>
            <a:ext cx="5214974" cy="4143404"/>
          </a:xfrm>
          <a:prstGeom prst="rect">
            <a:avLst/>
          </a:prstGeom>
        </p:spPr>
      </p:pic>
      <p:sp>
        <p:nvSpPr>
          <p:cNvPr id="3074" name="AutoShape 2" descr="D:\%D0%BC%D0%BE%D1%97 %D0%B4%D0%BE%D0%BA%D1%83%D0%BC%D0%B5%D0%BD%D1%82%D0%B8\%D0%92%D0%9E %D1%96 %D0%A2%D0%95%D0%91\%D0%92%D0%BE%D0%B4%D0%BD%D1%96 %D1%80%D0%B5%D1%81%D1%83%D1%80%D1%81%D0%B8  %D0%B7 %D0%BB%D0%B8%D1%81%D1%82 2020 %D1%80\%D0%9B%D0%B8%D1%81%D1%82%D0%B8\2023\%D0%94%D0%B5%D0%BD%D1%8C %D0%B2%D0%BE%D0%B4%D0%B8\%D0%A4%D0%BE%D1%82%D0%BE\%D1%81%D0%BE%D0%B4%D0%B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76" name="AutoShape 4" descr="D:\%D0%BC%D0%BE%D1%97 %D0%B4%D0%BE%D0%BA%D1%83%D0%BC%D0%B5%D0%BD%D1%82%D0%B8\%D0%92%D0%9E %D1%96 %D0%A2%D0%95%D0%91\%D0%92%D0%BE%D0%B4%D0%BD%D1%96 %D1%80%D0%B5%D1%81%D1%83%D1%80%D1%81%D0%B8  %D0%B7 %D0%BB%D0%B8%D1%81%D1%82 2020 %D1%80\%D0%9B%D0%B8%D1%81%D1%82%D0%B8\2023\%D0%94%D0%B5%D0%BD%D1%8C %D0%B2%D0%BE%D0%B4%D0%B8\%D0%A4%D0%BE%D1%82%D0%BE\%D1%81%D0%BE%D0%B4%D0%B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078" name="Picture 6" descr="D:\мої документи\ВО і ТЕБ\Водні ресурси  з лист 2020 р\Листи\2023\День води\Фото\сод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5214974" cy="3429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643570" y="3857629"/>
            <a:ext cx="350043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 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4214818"/>
            <a:ext cx="4429124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-  Використовуйте якомога менше хімічних засобів при прибиранні будинку. Сода і оцет є ефектив-ними засобами, але менш шкідливими для природи.</a:t>
            </a:r>
            <a:endParaRPr lang="ru-RU" sz="2800" dirty="0" smtClean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-357214"/>
            <a:ext cx="8715436" cy="1714512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    </a:t>
            </a:r>
            <a:r>
              <a:rPr lang="uk-UA" sz="3200" dirty="0" smtClean="0">
                <a:solidFill>
                  <a:schemeClr val="bg1"/>
                </a:solidFill>
              </a:rPr>
              <a:t>Кожен   може  долучитись   до   збереження  води!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857232"/>
            <a:ext cx="3857620" cy="30003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-  Не  залишайте воду ввімк-неною під час чищення зубів – це марна трата води! </a:t>
            </a:r>
            <a:br>
              <a:rPr lang="uk-UA" sz="2800" b="1" dirty="0" smtClean="0">
                <a:solidFill>
                  <a:srgbClr val="002060"/>
                </a:solidFill>
              </a:rPr>
            </a:br>
            <a:r>
              <a:rPr lang="uk-UA" sz="2800" b="1" dirty="0" smtClean="0">
                <a:solidFill>
                  <a:srgbClr val="002060"/>
                </a:solidFill>
              </a:rPr>
              <a:t>-  Приймайте швидкий душ замість ванни.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endParaRPr lang="uk-UA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мої документи\ВО і ТЕБ\Водні ресурси  з лист 2020 р\Листи\2023\День води\Фото\краєвиди Дністра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428604"/>
            <a:ext cx="5568950" cy="5072098"/>
          </a:xfrm>
          <a:prstGeom prst="rect">
            <a:avLst/>
          </a:prstGeom>
          <a:noFill/>
        </p:spPr>
      </p:pic>
      <p:pic>
        <p:nvPicPr>
          <p:cNvPr id="18" name="Рисунок 17" descr="Поток в горах в национальном парке — стоковое фото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00554"/>
            <a:ext cx="5940425" cy="395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86116" y="5572140"/>
            <a:ext cx="5857884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600" b="1" dirty="0" smtClean="0">
                <a:solidFill>
                  <a:srgbClr val="002060"/>
                </a:solidFill>
              </a:rPr>
              <a:t> І навіть незначні дії, якими б вони не були, </a:t>
            </a:r>
            <a:r>
              <a:rPr lang="uk-UA" sz="2800" b="1" dirty="0" smtClean="0">
                <a:solidFill>
                  <a:srgbClr val="002060"/>
                </a:solidFill>
              </a:rPr>
              <a:t>допоможуть</a:t>
            </a:r>
            <a:r>
              <a:rPr lang="uk-UA" sz="2600" b="1" dirty="0" smtClean="0">
                <a:solidFill>
                  <a:srgbClr val="002060"/>
                </a:solidFill>
              </a:rPr>
              <a:t> у вирішені водної кризи.</a:t>
            </a:r>
            <a:endParaRPr lang="uk-UA" sz="26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86842" cy="92867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uk-UA" sz="2800" dirty="0" smtClean="0">
                <a:solidFill>
                  <a:srgbClr val="002060"/>
                </a:solidFill>
              </a:rPr>
              <a:t> </a:t>
            </a:r>
            <a:r>
              <a:rPr lang="uk-UA" sz="4000" dirty="0" smtClean="0">
                <a:solidFill>
                  <a:srgbClr val="002060"/>
                </a:solidFill>
              </a:rPr>
              <a:t>Треба бути небайдужими!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" y="1071546"/>
            <a:ext cx="4000495" cy="2571768"/>
          </a:xfrm>
        </p:spPr>
        <p:txBody>
          <a:bodyPr>
            <a:normAutofit lnSpcReduction="10000"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Ви та ваша сім’я, школа, бізнес і громада можете змінити ситуацію, змінивши спосіб використання і споживання води 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357298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002060"/>
                </a:solidFill>
              </a:rPr>
              <a:t>97,5% всього обсягу вод планети припадає на солону морську воду і тільки 2,5% цих запасів – прісна вода. 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9" name="Содержимое 5" descr="img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214422"/>
            <a:ext cx="7143768" cy="53578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285860"/>
            <a:ext cx="2428859" cy="5357850"/>
          </a:xfrm>
        </p:spPr>
        <p:txBody>
          <a:bodyPr>
            <a:noAutofit/>
          </a:bodyPr>
          <a:lstStyle/>
          <a:p>
            <a:endParaRPr lang="uk-UA" sz="2800" b="1" dirty="0" smtClean="0"/>
          </a:p>
          <a:p>
            <a:r>
              <a:rPr lang="uk-UA" sz="2600" b="1" dirty="0" smtClean="0">
                <a:solidFill>
                  <a:srgbClr val="002060"/>
                </a:solidFill>
              </a:rPr>
              <a:t>Але </a:t>
            </a:r>
            <a:r>
              <a:rPr lang="uk-UA" sz="2600" b="1" dirty="0">
                <a:solidFill>
                  <a:srgbClr val="002060"/>
                </a:solidFill>
              </a:rPr>
              <a:t>навіть </a:t>
            </a:r>
            <a:endParaRPr lang="uk-UA" sz="2600" b="1" dirty="0" smtClean="0">
              <a:solidFill>
                <a:srgbClr val="002060"/>
              </a:solidFill>
            </a:endParaRPr>
          </a:p>
          <a:p>
            <a:r>
              <a:rPr lang="uk-UA" sz="2600" b="1" dirty="0" smtClean="0">
                <a:solidFill>
                  <a:srgbClr val="002060"/>
                </a:solidFill>
              </a:rPr>
              <a:t>цей </a:t>
            </a:r>
            <a:r>
              <a:rPr lang="uk-UA" sz="2600" b="1" dirty="0">
                <a:solidFill>
                  <a:srgbClr val="002060"/>
                </a:solidFill>
              </a:rPr>
              <a:t>обсяг доступний людині </a:t>
            </a:r>
            <a:r>
              <a:rPr lang="uk-UA" sz="2600" b="1" dirty="0" smtClean="0">
                <a:solidFill>
                  <a:srgbClr val="002060"/>
                </a:solidFill>
              </a:rPr>
              <a:t>дале-ко </a:t>
            </a:r>
            <a:r>
              <a:rPr lang="uk-UA" sz="2600" b="1" dirty="0">
                <a:solidFill>
                  <a:srgbClr val="002060"/>
                </a:solidFill>
              </a:rPr>
              <a:t>не весь </a:t>
            </a:r>
            <a:r>
              <a:rPr lang="uk-UA" sz="2600" b="1" dirty="0" smtClean="0">
                <a:solidFill>
                  <a:srgbClr val="002060"/>
                </a:solidFill>
              </a:rPr>
              <a:t>  більше 2/3 цього запасу</a:t>
            </a:r>
          </a:p>
          <a:p>
            <a:r>
              <a:rPr lang="uk-UA" sz="2600" b="1" dirty="0" smtClean="0">
                <a:solidFill>
                  <a:srgbClr val="002060"/>
                </a:solidFill>
              </a:rPr>
              <a:t> – це лід.</a:t>
            </a:r>
            <a:endParaRPr lang="ru-RU" sz="2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48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2060"/>
                </a:solidFill>
              </a:rPr>
              <a:t>Джерела інформації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uk-UA" sz="2400" b="1" dirty="0" smtClean="0">
                <a:solidFill>
                  <a:srgbClr val="002060"/>
                </a:solidFill>
              </a:rPr>
              <a:t/>
            </a:r>
            <a:br>
              <a:rPr lang="uk-UA" sz="2400" b="1" dirty="0" smtClean="0">
                <a:solidFill>
                  <a:srgbClr val="002060"/>
                </a:solidFill>
              </a:rPr>
            </a:br>
            <a:r>
              <a:rPr lang="uk-UA" sz="2700" b="1" dirty="0" smtClean="0">
                <a:solidFill>
                  <a:srgbClr val="002060"/>
                </a:solidFill>
              </a:rPr>
              <a:t> 1. Інтернет-публікації  ц</a:t>
            </a:r>
            <a:r>
              <a:rPr lang="ru-RU" sz="2700" b="1" i="1" dirty="0" smtClean="0">
                <a:solidFill>
                  <a:srgbClr val="002060"/>
                </a:solidFill>
              </a:rPr>
              <a:t>ентру екологічних ініціатив «Екодія»;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endParaRPr lang="ru-RU" sz="2000" dirty="0"/>
          </a:p>
        </p:txBody>
      </p:sp>
      <p:pic>
        <p:nvPicPr>
          <p:cNvPr id="4" name="Содержимое 3" descr="фото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357298"/>
            <a:ext cx="8072494" cy="5072097"/>
          </a:xfrm>
          <a:prstGeom prst="cube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ї документи\ВО і ТЕБ\Водні ресурси  з лист 2020 р\Листи\2023\День води\Фото\фот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8572560" cy="50720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428652"/>
            <a:ext cx="8643998" cy="4357718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У підсумку, можна сказати, що все в руках людини. Природа дає нам практично невичерпні джерела життя, від нас усіх, і від кожного окремо, потрібно тільки одне     – </a:t>
            </a:r>
            <a:r>
              <a:rPr lang="uk-UA" sz="4000" dirty="0" smtClean="0">
                <a:solidFill>
                  <a:schemeClr val="bg1"/>
                </a:solidFill>
              </a:rPr>
              <a:t/>
            </a:r>
            <a:br>
              <a:rPr lang="uk-UA" sz="4000" dirty="0" smtClean="0">
                <a:solidFill>
                  <a:schemeClr val="bg1"/>
                </a:solidFill>
              </a:rPr>
            </a:br>
            <a:r>
              <a:rPr lang="uk-UA" sz="4000" dirty="0" smtClean="0">
                <a:solidFill>
                  <a:schemeClr val="bg1"/>
                </a:solidFill>
              </a:rPr>
              <a:t/>
            </a:r>
            <a:br>
              <a:rPr lang="uk-UA" sz="4000" dirty="0" smtClean="0">
                <a:solidFill>
                  <a:schemeClr val="bg1"/>
                </a:solidFill>
              </a:rPr>
            </a:br>
            <a:r>
              <a:rPr lang="uk-UA" sz="4000" dirty="0" smtClean="0">
                <a:solidFill>
                  <a:schemeClr val="bg1"/>
                </a:solidFill>
              </a:rPr>
              <a:t/>
            </a:r>
            <a:br>
              <a:rPr lang="uk-UA" sz="4000" dirty="0" smtClean="0">
                <a:solidFill>
                  <a:schemeClr val="bg1"/>
                </a:solidFill>
              </a:rPr>
            </a:br>
            <a:r>
              <a:rPr lang="uk-UA" sz="5400" dirty="0" smtClean="0">
                <a:solidFill>
                  <a:schemeClr val="bg1"/>
                </a:solidFill>
              </a:rPr>
              <a:t>ЗБЕРЕГТИ!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715016"/>
            <a:ext cx="8329642" cy="928694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solidFill>
                  <a:schemeClr val="bg1"/>
                </a:solidFill>
              </a:rPr>
              <a:t>Дякую за увагу!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chemeClr val="bg2"/>
                </a:solidFill>
              </a:rPr>
              <a:t>Цьогоріч Всесвітній день води пройде під гаслом </a:t>
            </a:r>
            <a:r>
              <a:rPr lang="uk-UA" sz="3200" dirty="0" smtClean="0">
                <a:solidFill>
                  <a:schemeClr val="bg2"/>
                </a:solidFill>
              </a:rPr>
              <a:t>«Збереження  льодовиків»</a:t>
            </a:r>
            <a:endParaRPr lang="ru-RU" sz="3200" dirty="0">
              <a:solidFill>
                <a:schemeClr val="bg2"/>
              </a:solidFill>
            </a:endParaRPr>
          </a:p>
        </p:txBody>
      </p:sp>
      <p:pic>
        <p:nvPicPr>
          <p:cNvPr id="7" name="Содержимое 6" descr="D:\мої документи\ВО і ТЕБ\Водні ресурси  з лист 2020 р\Листи\2023\День води\Фото\2013250114184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282700"/>
            <a:ext cx="6215074" cy="5575300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1214422"/>
            <a:ext cx="3071802" cy="5643578"/>
          </a:xfrm>
        </p:spPr>
        <p:txBody>
          <a:bodyPr>
            <a:normAutofit fontScale="92500" lnSpcReduction="20000"/>
          </a:bodyPr>
          <a:lstStyle/>
          <a:p>
            <a:endParaRPr lang="uk-UA" sz="2400" b="1" dirty="0" smtClean="0"/>
          </a:p>
          <a:p>
            <a:endParaRPr lang="uk-UA" sz="2400" b="1" dirty="0" smtClean="0"/>
          </a:p>
          <a:p>
            <a:r>
              <a:rPr lang="uk-UA" sz="2800" b="1" dirty="0" smtClean="0">
                <a:solidFill>
                  <a:srgbClr val="002060"/>
                </a:solidFill>
              </a:rPr>
              <a:t>Льодовики – це природне скупчення льоду атмосферного походження, вони забезпечують охолодження нашої планети від перегріву ,  є найбільшим схови-щем прісної води і осередком життє-діяльності різних екосистем</a:t>
            </a:r>
            <a:endParaRPr lang="uk-UA" sz="28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" name="Місце для зображення 7" descr="F:\2025 рік Листи\День води\winter-3948461_1280.jpg"/>
          <p:cNvPicPr>
            <a:picLocks noGrp="1"/>
          </p:cNvPicPr>
          <p:nvPr>
            <p:ph type="pic" idx="1"/>
          </p:nvPr>
        </p:nvPicPr>
        <p:blipFill>
          <a:blip r:embed="rId2"/>
          <a:srcRect l="5573" r="5573"/>
          <a:stretch>
            <a:fillRect/>
          </a:stretch>
        </p:blipFill>
        <p:spPr bwMode="auto">
          <a:xfrm>
            <a:off x="343510" y="188640"/>
            <a:ext cx="854897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57158" y="5214950"/>
            <a:ext cx="8429684" cy="1643050"/>
          </a:xfrm>
        </p:spPr>
        <p:txBody>
          <a:bodyPr>
            <a:normAutofit lnSpcReduction="10000"/>
          </a:bodyPr>
          <a:lstStyle/>
          <a:p>
            <a:endParaRPr lang="uk-UA" sz="2600" dirty="0" smtClean="0">
              <a:solidFill>
                <a:srgbClr val="002060"/>
              </a:solidFill>
            </a:endParaRPr>
          </a:p>
          <a:p>
            <a:r>
              <a:rPr lang="uk-UA" sz="2600" b="1" dirty="0" smtClean="0">
                <a:solidFill>
                  <a:srgbClr val="002060"/>
                </a:solidFill>
              </a:rPr>
              <a:t>На поверхні нашої планети льодовики займають   приблизно 11 % від усієї площі суші. 99% льодовиків Землі знаходяться в полярних областях</a:t>
            </a:r>
            <a:endParaRPr lang="uk-UA" sz="2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5367338"/>
            <a:ext cx="8786842" cy="1490662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    Ще декілька десятиліть назад в льодовиках містилося 85% запасів прісної води . В останні роки льодовики тануть швидше ніж будь-коли, на планеті стає спекотніше.  Кругообіг води стає більш непередбвчуваним.</a:t>
            </a:r>
            <a:endParaRPr lang="uk-UA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F:\2025 рік Листи\День води\antarctica-8016562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4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5367338"/>
            <a:ext cx="8715436" cy="1490662"/>
          </a:xfrm>
        </p:spPr>
        <p:txBody>
          <a:bodyPr>
            <a:normAutofit lnSpcReduction="10000"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Це призводить  до розбавлення океанів прісною водою, що в свою чергу викликає повені , посухи та зсуви, а також підвищен-ня рівня світового океану, як наслідок – загибель екосистем та підтоплення прибережних територій</a:t>
            </a:r>
            <a:endParaRPr lang="uk-UA" sz="24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F:\2025 рік Листи\День води\iceberg-3599539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6632"/>
            <a:ext cx="8715436" cy="5250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429264"/>
            <a:ext cx="9144000" cy="1428736"/>
          </a:xfrm>
        </p:spPr>
        <p:txBody>
          <a:bodyPr>
            <a:normAutofit lnSpcReduction="10000"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В 2023 році льодовики втратили понад 600 гігатонн води, що стало найбільшою втратою за 50 років. Наразі лише близько 70% прісної води  на Землі існує в вигляді снігу або льоду. Це призводить до зменшення інтенсивності охолодження планети.</a:t>
            </a:r>
            <a:endParaRPr lang="uk-UA" sz="24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F:\2025 рік Листи\День води\пінгвін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214290"/>
            <a:ext cx="8784976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367338"/>
            <a:ext cx="9144000" cy="1490662"/>
          </a:xfrm>
        </p:spPr>
        <p:txBody>
          <a:bodyPr>
            <a:normAutofit lnSpcReduction="10000"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Тому сповільнити танення льодовиків на сьогодні надзвичайно важливе завдання для всього людства. Ми не можемо вплинути на природні кліматичні коливання, проте максимально скоротити викиди парникових газів цілком в наших силах.</a:t>
            </a:r>
            <a:endParaRPr lang="uk-UA" sz="24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F:\2025 рік Листи\День води\mountains-5559241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285729"/>
            <a:ext cx="8712968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4">
      <a:dk1>
        <a:srgbClr val="366092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7365D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2625</TotalTime>
  <Words>804</Words>
  <Application>Microsoft Office PowerPoint</Application>
  <PresentationFormat>Экран (4:3)</PresentationFormat>
  <Paragraphs>71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Всесвітній день води – 2025 «Збереження льодовиків» </vt:lpstr>
      <vt:lpstr>Всесвітній день води бере свій початок від Конференції з довкілля та розвитку, у 1992 році в Ріо-де-Жанейро.</vt:lpstr>
      <vt:lpstr>97,5% всього обсягу вод планети припадає на солону морську воду і тільки 2,5% цих запасів – прісна вода.  </vt:lpstr>
      <vt:lpstr>Цьогоріч Всесвітній день води пройде під гаслом «Збереження  льодовиків»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Отже поговоримо ще раз про цінність води !</vt:lpstr>
      <vt:lpstr>                На даний момент одна третина жителів Землі, а це     2,2    мільярди осіб,  не мають доступу до безпечної питної води. Ситуація особливо гостра для Центральної Азії, Північної та Центральної Африки , така ж проблема виникає у частини жителів  Західної та Центральної Європи і Північної Америки.  Брак води відчуває також тваринний і рослинний світ цих регіонів    </vt:lpstr>
      <vt:lpstr>Ми пізнаємо цінність води лише   коли колодязь пересихає   Бенджамін Франклін  </vt:lpstr>
      <vt:lpstr> Негативний вплив має забруднення водних джерел (промислові стоки, викиди, змив добрив з полів). Згідно з офіційною статистикою, щороку у водойми України скидають близько 300 млн. кубометрів неочищених стоків. Процес відновлення води відбувається повільно.  </vt:lpstr>
      <vt:lpstr>     З окупацією РФ Криму в 2014 році розпочалася «війна за воду»  </vt:lpstr>
      <vt:lpstr>Потрапляння снарядів у нафтобази призводить до забруднення ґрунту,  і водних ресурсів</vt:lpstr>
      <vt:lpstr> Одним із найсташніших злочинів РФ став підрив дамби Каховського водосховища  6 червня 2023 року, що привело до масштабних екологічних та економічних катастроф</vt:lpstr>
      <vt:lpstr>Внаслідок підриву російськими окупантами дамби Каховської ГЕС виникла масштабна екологічна катастрофа, було затоплено низку населених пунктів, затоплені житлові будинки, загинули люди, свійські та дикі тварини.</vt:lpstr>
      <vt:lpstr>На місці, де раніше було Каховське водосховище, сьогодні залишилося напівболото.   </vt:lpstr>
      <vt:lpstr>Генеральна Асамблея ООН визнає доступ до води одним із базових прав людини, а порушення таких прав класифікується як водний тероризм !</vt:lpstr>
      <vt:lpstr>То що ж робити ? 1.Перше, і найголовніше, це збереження того, що є!  Необхідно оберігати прісні запаси у водосховищах. Найбільші водосховища України споруджено на річці Дніпро та Дністер. </vt:lpstr>
      <vt:lpstr>              2.Потрібно повсюдно впроваджувати технології з очищення та переробки стічних господарських і побутових вод.( На фото сучасні очисні системи). </vt:lpstr>
      <vt:lpstr>   3.Одним з найактуальніших рішень є опріснення солоних джерел. Тим більше, ці технологи стають технічно більш досконалими і доступними в матеріальному плані. </vt:lpstr>
      <vt:lpstr>Слайд 26</vt:lpstr>
      <vt:lpstr>               -  Обов'язково перевірте на справність усю сантехніку. -  Вмикайте воду на половину натиску замість повного.     </vt:lpstr>
      <vt:lpstr>    Кожен   може  долучитись   до   збереження  води! </vt:lpstr>
      <vt:lpstr>  Треба бути небайдужими!</vt:lpstr>
      <vt:lpstr>Джерела інформації   1. Інтернет-публікації  центру екологічних ініціатив «Екодія»;  </vt:lpstr>
      <vt:lpstr>У підсумку, можна сказати, що все в руках людини. Природа дає нам практично невичерпні джерела життя, від нас усіх, і від кожного окремо, потрібно тільки одне     –    ЗБЕРЕГТИ!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Всесвітній день води – 2023 «Прискорення змін»</dc:title>
  <dc:creator>1</dc:creator>
  <cp:lastModifiedBy>1</cp:lastModifiedBy>
  <cp:revision>265</cp:revision>
  <dcterms:created xsi:type="dcterms:W3CDTF">2023-03-07T08:52:40Z</dcterms:created>
  <dcterms:modified xsi:type="dcterms:W3CDTF">2025-03-20T09:59:03Z</dcterms:modified>
</cp:coreProperties>
</file>