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80" r:id="rId3"/>
    <p:sldId id="256" r:id="rId4"/>
    <p:sldId id="259" r:id="rId5"/>
    <p:sldId id="257" r:id="rId6"/>
    <p:sldId id="260" r:id="rId7"/>
    <p:sldId id="263" r:id="rId8"/>
    <p:sldId id="264" r:id="rId9"/>
    <p:sldId id="268" r:id="rId10"/>
    <p:sldId id="269" r:id="rId11"/>
    <p:sldId id="275" r:id="rId12"/>
    <p:sldId id="270" r:id="rId13"/>
    <p:sldId id="271" r:id="rId14"/>
    <p:sldId id="273" r:id="rId15"/>
    <p:sldId id="279" r:id="rId16"/>
    <p:sldId id="278" r:id="rId17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4A4B87-6DEA-4CB6-AEF4-DB3BF2021C15}">
          <p14:sldIdLst>
            <p14:sldId id="258"/>
            <p14:sldId id="280"/>
            <p14:sldId id="256"/>
            <p14:sldId id="259"/>
            <p14:sldId id="257"/>
            <p14:sldId id="260"/>
            <p14:sldId id="263"/>
            <p14:sldId id="264"/>
            <p14:sldId id="268"/>
            <p14:sldId id="269"/>
            <p14:sldId id="275"/>
            <p14:sldId id="270"/>
            <p14:sldId id="271"/>
            <p14:sldId id="273"/>
            <p14:sldId id="279"/>
            <p14:sldId id="278"/>
          </p14:sldIdLst>
        </p14:section>
        <p14:section name="Раздел без заголовка" id="{0339A975-C8AB-4CEB-A455-45D1A0439AB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>
        <p:scale>
          <a:sx n="33" d="100"/>
          <a:sy n="33" d="100"/>
        </p:scale>
        <p:origin x="-2866" y="-1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  <p:pic>
        <p:nvPicPr>
          <p:cNvPr id="5" name="Picture 2" descr="C:\Users\User\Desktop\нижанківські\афіш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61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9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52062" cy="1054250"/>
          </a:xfrm>
        </p:spPr>
        <p:txBody>
          <a:bodyPr/>
          <a:lstStyle/>
          <a:p>
            <a:r>
              <a:rPr lang="uk-UA" sz="4400" dirty="0" smtClean="0"/>
              <a:t>Осипа </a:t>
            </a:r>
            <a:r>
              <a:rPr lang="uk-UA" sz="4400" dirty="0" err="1" smtClean="0"/>
              <a:t>Бабикевич</a:t>
            </a:r>
            <a:r>
              <a:rPr lang="uk-UA" sz="4400" dirty="0" smtClean="0"/>
              <a:t> (</a:t>
            </a:r>
            <a:r>
              <a:rPr lang="uk-UA" sz="4400" dirty="0" err="1" smtClean="0"/>
              <a:t>Нижанківська</a:t>
            </a:r>
            <a:r>
              <a:rPr lang="uk-UA" sz="4400" dirty="0"/>
              <a:t>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132856"/>
            <a:ext cx="4320480" cy="362766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uk-UA" dirty="0" smtClean="0"/>
              <a:t>«Жінка </a:t>
            </a:r>
            <a:r>
              <a:rPr lang="uk-UA" dirty="0"/>
              <a:t>ідеальних прикмет та ідеальної вартості» </a:t>
            </a:r>
            <a:endParaRPr lang="uk-UA" dirty="0" smtClean="0"/>
          </a:p>
          <a:p>
            <a:pPr marL="0" indent="0" algn="ctr">
              <a:buNone/>
            </a:pPr>
            <a:r>
              <a:rPr lang="uk-UA" dirty="0" err="1" smtClean="0"/>
              <a:t>Їмость</a:t>
            </a:r>
            <a:r>
              <a:rPr lang="uk-UA" dirty="0" smtClean="0"/>
              <a:t> </a:t>
            </a:r>
            <a:r>
              <a:rPr lang="uk-UA" dirty="0"/>
              <a:t>Осипа – активна діячка у всіх рухах, які починала українська громада Стрия наприкінці </a:t>
            </a:r>
            <a:r>
              <a:rPr lang="en-US" dirty="0" smtClean="0"/>
              <a:t>XIX-</a:t>
            </a:r>
            <a:r>
              <a:rPr lang="uk-UA" dirty="0"/>
              <a:t>го – початку </a:t>
            </a:r>
            <a:r>
              <a:rPr lang="en-US" dirty="0"/>
              <a:t>XX </a:t>
            </a:r>
            <a:r>
              <a:rPr lang="uk-UA" dirty="0" smtClean="0"/>
              <a:t>століття, патріот </a:t>
            </a:r>
            <a:r>
              <a:rPr lang="uk-UA" dirty="0"/>
              <a:t>українського </a:t>
            </a:r>
            <a:r>
              <a:rPr lang="uk-UA" dirty="0" smtClean="0"/>
              <a:t>відродження, перша </a:t>
            </a:r>
            <a:r>
              <a:rPr lang="uk-UA" dirty="0" err="1"/>
              <a:t>очільниця</a:t>
            </a:r>
            <a:r>
              <a:rPr lang="uk-UA" dirty="0"/>
              <a:t> жіночого руху в Стрию. Жінка, яка самотужки опанувала не лише гру на фортепіано, але й ази </a:t>
            </a:r>
            <a:r>
              <a:rPr lang="uk-UA" dirty="0" smtClean="0"/>
              <a:t>економіки. І все це тоді</a:t>
            </a:r>
            <a:r>
              <a:rPr lang="uk-UA" dirty="0"/>
              <a:t>, коли жінки не мали належної освіти </a:t>
            </a:r>
            <a:r>
              <a:rPr lang="uk-UA" dirty="0" smtClean="0"/>
              <a:t>та </a:t>
            </a:r>
            <a:r>
              <a:rPr lang="uk-UA" dirty="0"/>
              <a:t>не втручалися в економічно-політичне життя громади.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 descr="C:\Users\User\Desktop\нижанківські\photo_2023-04-21_13-34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36484"/>
            <a:ext cx="3463032" cy="479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1" y="1412776"/>
            <a:ext cx="8640959" cy="2499031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Літературно – мистецький вечір видатного роду </a:t>
            </a:r>
            <a:br>
              <a:rPr lang="uk-UA" sz="4800" dirty="0" smtClean="0"/>
            </a:br>
            <a:r>
              <a:rPr lang="uk-UA" sz="7300" dirty="0" err="1" smtClean="0"/>
              <a:t>Нижанківських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7" name="Picture 3" descr="C:\Users\User\Downloads\8622_504216926315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2267"/>
            <a:ext cx="6840760" cy="33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08520" y="2492896"/>
            <a:ext cx="3707904" cy="1080120"/>
          </a:xfrm>
        </p:spPr>
        <p:txBody>
          <a:bodyPr>
            <a:normAutofit/>
          </a:bodyPr>
          <a:lstStyle/>
          <a:p>
            <a:r>
              <a:rPr lang="uk-UA" dirty="0" smtClean="0"/>
              <a:t>Остап </a:t>
            </a:r>
          </a:p>
          <a:p>
            <a:r>
              <a:rPr lang="uk-UA" dirty="0" err="1" smtClean="0"/>
              <a:t>Нижанківський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User\Desktop\нижанківські\photo_2023-04-24_15-1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6632"/>
            <a:ext cx="5582940" cy="646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62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0" y="2780928"/>
            <a:ext cx="3442446" cy="65836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Нестор </a:t>
            </a:r>
          </a:p>
          <a:p>
            <a:r>
              <a:rPr lang="uk-UA" dirty="0" err="1" smtClean="0"/>
              <a:t>Нижанківський</a:t>
            </a:r>
            <a:endParaRPr lang="uk-UA" dirty="0"/>
          </a:p>
        </p:txBody>
      </p:sp>
      <p:pic>
        <p:nvPicPr>
          <p:cNvPr id="5122" name="Picture 2" descr="C:\Users\User\Desktop\нижанківські\photo_2023-04-24_15-10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2576"/>
            <a:ext cx="5184576" cy="64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1" y="1412776"/>
            <a:ext cx="8640959" cy="2499031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Літературно – мистецький вечір видатного роду </a:t>
            </a:r>
            <a:br>
              <a:rPr lang="uk-UA" sz="4800" dirty="0" smtClean="0"/>
            </a:br>
            <a:r>
              <a:rPr lang="uk-UA" sz="7300" dirty="0" err="1" smtClean="0"/>
              <a:t>Нижанківських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7" name="Picture 3" descr="C:\Users\User\Downloads\8622_504216926315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2267"/>
            <a:ext cx="6840760" cy="33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7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7" name="Picture 3" descr="C:\Users\User\Desktop\photo_2023-04-28_16-35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3186"/>
            <a:ext cx="4850576" cy="651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6632287976811641070114_32-abrakadabra-fun-p-gradient-ot-zheltogo-k-sinemu-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9380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photo_2023-04-28_16-35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650" y="85725"/>
            <a:ext cx="3822700" cy="66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1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/>
            </a:r>
            <a:br>
              <a:rPr lang="uk-UA" smtClean="0"/>
            </a:br>
            <a:endParaRPr lang="uk-UA" dirty="0"/>
          </a:p>
        </p:txBody>
      </p:sp>
      <p:pic>
        <p:nvPicPr>
          <p:cNvPr id="5" name="Picture 2" descr="C:\Users\User\Desktop\нижанківські\афіш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6613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 descr="C:\Users\User\Desktop\1618608797_55-funart_pro-p-oboi-fon-zhelto-goluboi-fon-57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363" y="0"/>
            <a:ext cx="9491364" cy="6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hoto_2023-04-30_13-23-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888" y="1"/>
            <a:ext cx="4848200" cy="684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41" y="1412776"/>
            <a:ext cx="8640959" cy="2499031"/>
          </a:xfrm>
        </p:spPr>
        <p:txBody>
          <a:bodyPr>
            <a:normAutofit fontScale="90000"/>
          </a:bodyPr>
          <a:lstStyle/>
          <a:p>
            <a:r>
              <a:rPr lang="uk-UA" sz="4800" dirty="0" smtClean="0"/>
              <a:t>Літературно – мистецький вечір видатного роду </a:t>
            </a:r>
            <a:br>
              <a:rPr lang="uk-UA" sz="4800" dirty="0" smtClean="0"/>
            </a:br>
            <a:r>
              <a:rPr lang="uk-UA" sz="7300" dirty="0" err="1" smtClean="0"/>
              <a:t>Нижанківських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027" name="Picture 3" descr="C:\Users\User\Downloads\8622_504216926315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062267"/>
            <a:ext cx="6840760" cy="335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97584" y="3620886"/>
            <a:ext cx="5611392" cy="3035197"/>
          </a:xfrm>
        </p:spPr>
        <p:txBody>
          <a:bodyPr>
            <a:noAutofit/>
          </a:bodyPr>
          <a:lstStyle/>
          <a:p>
            <a:r>
              <a:rPr lang="uk-UA" sz="1400" dirty="0"/>
              <a:t>С</a:t>
            </a:r>
            <a:r>
              <a:rPr lang="uk-UA" sz="1400" dirty="0" smtClean="0"/>
              <a:t>вященик</a:t>
            </a:r>
            <a:r>
              <a:rPr lang="uk-UA" sz="1400" dirty="0"/>
              <a:t>, громадсько-культурний </a:t>
            </a:r>
            <a:r>
              <a:rPr lang="uk-UA" sz="1400" dirty="0" smtClean="0"/>
              <a:t>діяч</a:t>
            </a:r>
            <a:r>
              <a:rPr lang="uk-UA" sz="1400" dirty="0"/>
              <a:t>;</a:t>
            </a:r>
            <a:endParaRPr lang="uk-UA" sz="1400" dirty="0" smtClean="0"/>
          </a:p>
          <a:p>
            <a:r>
              <a:rPr lang="ru-RU" sz="1400" dirty="0" smtClean="0"/>
              <a:t> Сотрудник </a:t>
            </a:r>
            <a:r>
              <a:rPr lang="ru-RU" sz="1400" dirty="0" err="1"/>
              <a:t>парохії</a:t>
            </a:r>
            <a:r>
              <a:rPr lang="ru-RU" sz="1400" dirty="0"/>
              <a:t> </a:t>
            </a:r>
            <a:r>
              <a:rPr lang="ru-RU" sz="1400" dirty="0" err="1"/>
              <a:t>Успіння</a:t>
            </a:r>
            <a:r>
              <a:rPr lang="ru-RU" sz="1400" dirty="0"/>
              <a:t> </a:t>
            </a:r>
            <a:r>
              <a:rPr lang="ru-RU" sz="1400" dirty="0" err="1"/>
              <a:t>Пресвятої</a:t>
            </a:r>
            <a:r>
              <a:rPr lang="ru-RU" sz="1400" dirty="0"/>
              <a:t> </a:t>
            </a:r>
            <a:r>
              <a:rPr lang="ru-RU" sz="1400" dirty="0" err="1"/>
              <a:t>Богородиці</a:t>
            </a:r>
            <a:r>
              <a:rPr lang="ru-RU" sz="1400" dirty="0"/>
              <a:t> у </a:t>
            </a:r>
            <a:r>
              <a:rPr lang="ru-RU" sz="1400" dirty="0" err="1"/>
              <a:t>Стрию</a:t>
            </a:r>
            <a:r>
              <a:rPr lang="ru-RU" sz="1400" dirty="0"/>
              <a:t> (</a:t>
            </a:r>
            <a:r>
              <a:rPr lang="ru-RU" sz="1400" dirty="0" smtClean="0"/>
              <a:t>1861–1871), </a:t>
            </a:r>
            <a:r>
              <a:rPr lang="ru-RU" sz="1400" dirty="0" err="1" smtClean="0"/>
              <a:t>священиком</a:t>
            </a:r>
            <a:r>
              <a:rPr lang="ru-RU" sz="1400" dirty="0" smtClean="0"/>
              <a:t> </a:t>
            </a:r>
            <a:r>
              <a:rPr lang="ru-RU" sz="1400" dirty="0"/>
              <a:t>в с. </a:t>
            </a:r>
            <a:r>
              <a:rPr lang="ru-RU" sz="1400" dirty="0" err="1"/>
              <a:t>Бережниці</a:t>
            </a:r>
            <a:r>
              <a:rPr lang="ru-RU" sz="1400" dirty="0" smtClean="0"/>
              <a:t>,(1871–1873</a:t>
            </a:r>
            <a:r>
              <a:rPr lang="ru-RU" sz="1400" dirty="0"/>
              <a:t>), а з 15 </a:t>
            </a:r>
            <a:r>
              <a:rPr lang="ru-RU" sz="1400" dirty="0" err="1"/>
              <a:t>травня</a:t>
            </a:r>
            <a:r>
              <a:rPr lang="ru-RU" sz="1400" dirty="0"/>
              <a:t> 1873 </a:t>
            </a:r>
            <a:r>
              <a:rPr lang="ru-RU" sz="1400" dirty="0" err="1"/>
              <a:t>перебував</a:t>
            </a:r>
            <a:r>
              <a:rPr lang="ru-RU" sz="1400" dirty="0"/>
              <a:t> на </a:t>
            </a:r>
            <a:r>
              <a:rPr lang="ru-RU" sz="1400" dirty="0" err="1"/>
              <a:t>парохії</a:t>
            </a:r>
            <a:r>
              <a:rPr lang="ru-RU" sz="1400" dirty="0"/>
              <a:t> с. </a:t>
            </a:r>
            <a:r>
              <a:rPr lang="ru-RU" sz="1400" dirty="0" err="1" smtClean="0"/>
              <a:t>Великі</a:t>
            </a:r>
            <a:r>
              <a:rPr lang="ru-RU" sz="1400" dirty="0" smtClean="0"/>
              <a:t> </a:t>
            </a:r>
            <a:r>
              <a:rPr lang="ru-RU" sz="1400" dirty="0" err="1" smtClean="0"/>
              <a:t>Дідушичі</a:t>
            </a:r>
            <a:r>
              <a:rPr lang="ru-RU" sz="1400" dirty="0"/>
              <a:t>;</a:t>
            </a:r>
            <a:endParaRPr lang="ru-RU" sz="1400" dirty="0" smtClean="0"/>
          </a:p>
          <a:p>
            <a:r>
              <a:rPr lang="uk-UA" sz="1400" dirty="0"/>
              <a:t> Завдяки йому </a:t>
            </a:r>
            <a:r>
              <a:rPr lang="uk-UA" sz="1400" dirty="0" err="1"/>
              <a:t>Стрітенська</a:t>
            </a:r>
            <a:r>
              <a:rPr lang="uk-UA" sz="1400" dirty="0"/>
              <a:t> церква мала такі рукописні книги, як «Октоїх», «</a:t>
            </a:r>
            <a:r>
              <a:rPr lang="uk-UA" sz="1400" dirty="0" err="1"/>
              <a:t>Трефологіон</a:t>
            </a:r>
            <a:r>
              <a:rPr lang="uk-UA" sz="1400" dirty="0"/>
              <a:t>» і «Тріодь цвітна</a:t>
            </a:r>
            <a:r>
              <a:rPr lang="uk-UA" sz="1400" dirty="0" smtClean="0"/>
              <a:t>»;</a:t>
            </a:r>
          </a:p>
          <a:p>
            <a:r>
              <a:rPr lang="uk-UA" sz="1400" dirty="0"/>
              <a:t>На </a:t>
            </a:r>
            <a:r>
              <a:rPr lang="uk-UA" sz="1400" dirty="0" err="1"/>
              <a:t>Стрийщині</a:t>
            </a:r>
            <a:r>
              <a:rPr lang="uk-UA" sz="1400" dirty="0"/>
              <a:t> активно пропагував тверезий спосіб життя, прославився серед селян як ревний поборник шкідливих звичок. Видавав своїм коштом популярні </a:t>
            </a:r>
            <a:r>
              <a:rPr lang="uk-UA" sz="1400" dirty="0" smtClean="0"/>
              <a:t>брошури </a:t>
            </a:r>
            <a:r>
              <a:rPr lang="uk-UA" sz="1400" dirty="0"/>
              <a:t>на тему боротьби проти пияцтва, зокрема «Про тверезість», залучивши до </a:t>
            </a:r>
            <a:r>
              <a:rPr lang="uk-UA" sz="1400" dirty="0" smtClean="0"/>
              <a:t>поширення </a:t>
            </a:r>
            <a:r>
              <a:rPr lang="uk-UA" sz="1400" dirty="0"/>
              <a:t>членів своєї багатодітної сім’ї</a:t>
            </a:r>
            <a:r>
              <a:rPr lang="uk-UA" sz="1400" dirty="0" smtClean="0"/>
              <a:t>.</a:t>
            </a:r>
          </a:p>
          <a:p>
            <a:pPr algn="r"/>
            <a:endParaRPr lang="uk-UA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3456384" cy="646331"/>
          </a:xfrm>
        </p:spPr>
        <p:txBody>
          <a:bodyPr/>
          <a:lstStyle/>
          <a:p>
            <a:r>
              <a:rPr lang="uk-UA" sz="3600" dirty="0" smtClean="0"/>
              <a:t>Йосип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73414"/>
            <a:ext cx="3096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16.04.1835, с. </a:t>
            </a:r>
            <a:r>
              <a:rPr lang="ru-RU" sz="1100" dirty="0" err="1"/>
              <a:t>Тулиголови</a:t>
            </a:r>
            <a:r>
              <a:rPr lang="ru-RU" sz="1100" dirty="0"/>
              <a:t>, </a:t>
            </a:r>
            <a:r>
              <a:rPr lang="ru-RU" sz="1100" dirty="0" err="1"/>
              <a:t>тепер</a:t>
            </a:r>
            <a:r>
              <a:rPr lang="ru-RU" sz="1100" dirty="0"/>
              <a:t> с. Берегове </a:t>
            </a:r>
            <a:r>
              <a:rPr lang="ru-RU" sz="1100" dirty="0" err="1"/>
              <a:t>Мостиського</a:t>
            </a:r>
            <a:r>
              <a:rPr lang="ru-RU" sz="1100" dirty="0"/>
              <a:t> р-ну </a:t>
            </a:r>
            <a:r>
              <a:rPr lang="ru-RU" sz="1100" dirty="0" err="1"/>
              <a:t>Львівської</a:t>
            </a:r>
            <a:r>
              <a:rPr lang="ru-RU" sz="1100" dirty="0"/>
              <a:t> обл. – 06.03.1912)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94716" y="80918"/>
            <a:ext cx="23257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 smtClean="0"/>
              <a:t>Осипа</a:t>
            </a:r>
          </a:p>
          <a:p>
            <a:r>
              <a:rPr lang="uk-UA" sz="2000" dirty="0" err="1" smtClean="0"/>
              <a:t>Тишинська</a:t>
            </a:r>
            <a:endParaRPr lang="uk-UA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511805"/>
            <a:ext cx="26937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err="1" smtClean="0"/>
              <a:t>Нижанківські</a:t>
            </a:r>
            <a:endParaRPr lang="uk-UA" sz="2800" dirty="0"/>
          </a:p>
        </p:txBody>
      </p:sp>
      <p:pic>
        <p:nvPicPr>
          <p:cNvPr id="8" name="Picture 2" descr="C:\Users\User\Desktop\нижанківські\photo_2023-04-21_14-47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1444549"/>
            <a:ext cx="1548172" cy="209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нижанківські\photo_2023-04-21_13-18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01136"/>
            <a:ext cx="1604543" cy="22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4716" y="973468"/>
            <a:ext cx="1240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нар. 1836 </a:t>
            </a:r>
            <a:endParaRPr lang="ru-RU" sz="1200" dirty="0" smtClean="0"/>
          </a:p>
          <a:p>
            <a:r>
              <a:rPr lang="ru-RU" sz="1200" dirty="0" smtClean="0"/>
              <a:t>пом</a:t>
            </a:r>
            <a:r>
              <a:rPr lang="ru-RU" sz="1200" dirty="0"/>
              <a:t>. </a:t>
            </a:r>
            <a:r>
              <a:rPr lang="ru-RU" sz="1200" dirty="0" smtClean="0"/>
              <a:t>06.03.1911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8496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028" y="116632"/>
            <a:ext cx="7004313" cy="1054250"/>
          </a:xfrm>
        </p:spPr>
        <p:txBody>
          <a:bodyPr>
            <a:noAutofit/>
          </a:bodyPr>
          <a:lstStyle/>
          <a:p>
            <a:r>
              <a:rPr lang="uk-UA" sz="3600" dirty="0" smtClean="0"/>
              <a:t>      </a:t>
            </a:r>
            <a:r>
              <a:rPr lang="uk-UA" sz="3600" dirty="0" err="1" smtClean="0"/>
              <a:t>Нижанківські</a:t>
            </a:r>
            <a:r>
              <a:rPr lang="uk-UA" sz="3600" dirty="0" smtClean="0"/>
              <a:t> </a:t>
            </a:r>
            <a:br>
              <a:rPr lang="uk-UA" sz="3600" dirty="0" smtClean="0"/>
            </a:br>
            <a:r>
              <a:rPr lang="uk-UA" sz="3600" dirty="0" smtClean="0"/>
              <a:t>      Йосип                             Осипа</a:t>
            </a:r>
            <a:endParaRPr lang="uk-UA" sz="36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10460" y="616483"/>
            <a:ext cx="2924030" cy="2167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123728" y="635249"/>
            <a:ext cx="2010762" cy="2011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123728" y="616483"/>
            <a:ext cx="2010762" cy="348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419872" y="587474"/>
            <a:ext cx="1073427" cy="2373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81476" y="587474"/>
            <a:ext cx="1796881" cy="14724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01492" y="616483"/>
            <a:ext cx="645801" cy="1443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760082" y="616483"/>
            <a:ext cx="1972157" cy="3485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2" idx="0"/>
          </p:cNvCxnSpPr>
          <p:nvPr/>
        </p:nvCxnSpPr>
        <p:spPr>
          <a:xfrm>
            <a:off x="4760082" y="635249"/>
            <a:ext cx="2838807" cy="4553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924392" y="587474"/>
            <a:ext cx="3968088" cy="2407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51940" y="635249"/>
            <a:ext cx="20060" cy="3026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7894" y="2827014"/>
            <a:ext cx="12104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(Євстахій)</a:t>
            </a:r>
          </a:p>
          <a:p>
            <a:pPr algn="ctr"/>
            <a:r>
              <a:rPr lang="uk-UA" dirty="0" smtClean="0"/>
              <a:t>Остап </a:t>
            </a:r>
          </a:p>
          <a:p>
            <a:pPr algn="ctr"/>
            <a:r>
              <a:rPr lang="uk-UA" dirty="0" smtClean="0"/>
              <a:t>1863</a:t>
            </a:r>
            <a:endParaRPr lang="uk-UA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78641" y="2671605"/>
            <a:ext cx="1300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Володимир</a:t>
            </a:r>
          </a:p>
          <a:p>
            <a:pPr algn="ctr"/>
            <a:r>
              <a:rPr lang="uk-UA" dirty="0"/>
              <a:t> </a:t>
            </a:r>
            <a:r>
              <a:rPr lang="uk-UA" dirty="0" smtClean="0"/>
              <a:t> 1864 </a:t>
            </a:r>
            <a:endParaRPr lang="uk-UA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709499" y="4101658"/>
            <a:ext cx="78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Петро</a:t>
            </a:r>
          </a:p>
          <a:p>
            <a:r>
              <a:rPr lang="uk-UA" dirty="0" smtClean="0"/>
              <a:t> 1867</a:t>
            </a:r>
            <a:endParaRPr lang="uk-UA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705253" y="2977675"/>
            <a:ext cx="14292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Осипа </a:t>
            </a:r>
          </a:p>
          <a:p>
            <a:pPr algn="ctr"/>
            <a:r>
              <a:rPr lang="uk-UA" dirty="0" smtClean="0"/>
              <a:t>( </a:t>
            </a:r>
            <a:r>
              <a:rPr lang="uk-UA" dirty="0" err="1" smtClean="0"/>
              <a:t>Бабикевич</a:t>
            </a:r>
            <a:r>
              <a:rPr lang="uk-UA" dirty="0" smtClean="0"/>
              <a:t>)</a:t>
            </a:r>
          </a:p>
          <a:p>
            <a:pPr algn="ctr"/>
            <a:r>
              <a:rPr lang="uk-UA" dirty="0" smtClean="0"/>
              <a:t>1869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96706" y="3747569"/>
            <a:ext cx="1350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Олександр </a:t>
            </a:r>
          </a:p>
          <a:p>
            <a:pPr algn="ctr"/>
            <a:r>
              <a:rPr lang="uk-UA" dirty="0" smtClean="0"/>
              <a:t>1874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1476" y="2059923"/>
            <a:ext cx="900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Юліан</a:t>
            </a:r>
          </a:p>
          <a:p>
            <a:pPr algn="ctr"/>
            <a:r>
              <a:rPr lang="uk-UA" dirty="0" smtClean="0"/>
              <a:t>1875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24897" y="4170656"/>
            <a:ext cx="1360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Іван Андрій</a:t>
            </a:r>
          </a:p>
          <a:p>
            <a:pPr algn="ctr"/>
            <a:r>
              <a:rPr lang="uk-UA" dirty="0" smtClean="0"/>
              <a:t>1876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89414" y="1921423"/>
            <a:ext cx="1503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Олена </a:t>
            </a:r>
          </a:p>
          <a:p>
            <a:pPr algn="ctr"/>
            <a:r>
              <a:rPr lang="uk-UA" dirty="0" smtClean="0"/>
              <a:t>(</a:t>
            </a:r>
            <a:r>
              <a:rPr lang="uk-UA" dirty="0" err="1" smtClean="0"/>
              <a:t>Ярисевич</a:t>
            </a:r>
            <a:r>
              <a:rPr lang="uk-UA" dirty="0" smtClean="0"/>
              <a:t>)</a:t>
            </a:r>
          </a:p>
          <a:p>
            <a:pPr algn="ctr"/>
            <a:r>
              <a:rPr lang="uk-UA" dirty="0" smtClean="0"/>
              <a:t>1878</a:t>
            </a:r>
            <a:endParaRPr lang="uk-UA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02845" y="5188950"/>
            <a:ext cx="7920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Ольга</a:t>
            </a:r>
          </a:p>
          <a:p>
            <a:r>
              <a:rPr lang="uk-UA" dirty="0" smtClean="0"/>
              <a:t>1879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702428" y="2880853"/>
            <a:ext cx="14415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err="1" smtClean="0"/>
              <a:t>Михайліна</a:t>
            </a:r>
            <a:endParaRPr lang="uk-UA" dirty="0" smtClean="0"/>
          </a:p>
          <a:p>
            <a:pPr algn="ctr"/>
            <a:r>
              <a:rPr lang="uk-UA" dirty="0"/>
              <a:t>(</a:t>
            </a:r>
            <a:r>
              <a:rPr lang="uk-UA" dirty="0" err="1" smtClean="0"/>
              <a:t>Говикович</a:t>
            </a:r>
            <a:r>
              <a:rPr lang="uk-UA" dirty="0" smtClean="0"/>
              <a:t>)</a:t>
            </a:r>
            <a:endParaRPr lang="uk-UA" dirty="0"/>
          </a:p>
          <a:p>
            <a:pPr algn="ctr"/>
            <a:r>
              <a:rPr lang="uk-UA" dirty="0"/>
              <a:t> </a:t>
            </a:r>
            <a:r>
              <a:rPr lang="uk-UA" dirty="0" smtClean="0"/>
              <a:t>1881</a:t>
            </a:r>
            <a:endParaRPr lang="uk-UA" dirty="0"/>
          </a:p>
        </p:txBody>
      </p:sp>
      <p:pic>
        <p:nvPicPr>
          <p:cNvPr id="1026" name="Picture 2" descr="C:\Users\User\Desktop\нижанківські\photo_2023-04-21_14-47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" y="692696"/>
            <a:ext cx="1098319" cy="16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нижанківські\photo_2023-04-21_13-18-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28" y="764704"/>
            <a:ext cx="11900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нижанківські\photo_2023-04-21_13-20-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2327"/>
            <a:ext cx="1173671" cy="142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нижанківські\photo_2023-04-21_13-37-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44" y="4816987"/>
            <a:ext cx="902641" cy="130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нижанківські\photo_2023-04-21_13-34-5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615" y="3841753"/>
            <a:ext cx="1078514" cy="149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нижанківські\photo_2023-04-21_14-19-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290" y="4788788"/>
            <a:ext cx="984466" cy="118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нижанківські\photo_2023-04-21_13-40-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33" y="3796500"/>
            <a:ext cx="987788" cy="132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\Desktop\нижанківські\photo_2023-04-21_13-38-1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90" y="4388795"/>
            <a:ext cx="934005" cy="134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1" descr="C:\Users\User\Desktop\нижанківські\photo_2023-04-21_14-01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57" y="2795740"/>
            <a:ext cx="1014956" cy="109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12" descr="C:\Users\User\Desktop\нижанківські\photo_2023-04-21_14-18-0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4" y="2630806"/>
            <a:ext cx="1090076" cy="118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1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1160748"/>
            <a:ext cx="5976664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Священник композитор</a:t>
            </a:r>
            <a:r>
              <a:rPr lang="ru-RU" sz="1600" dirty="0"/>
              <a:t>, </a:t>
            </a:r>
            <a:r>
              <a:rPr lang="ru-RU" sz="1600" dirty="0" err="1" smtClean="0"/>
              <a:t>диригент</a:t>
            </a:r>
            <a:r>
              <a:rPr lang="ru-RU" sz="1600" dirty="0" smtClean="0"/>
              <a:t> , </a:t>
            </a:r>
            <a:r>
              <a:rPr lang="ru-RU" sz="1600" dirty="0" err="1"/>
              <a:t>громадський</a:t>
            </a:r>
            <a:r>
              <a:rPr lang="ru-RU" sz="1600" dirty="0"/>
              <a:t> </a:t>
            </a:r>
            <a:r>
              <a:rPr lang="ru-RU" sz="1600" dirty="0" err="1"/>
              <a:t>діяч</a:t>
            </a:r>
            <a:endParaRPr lang="uk-UA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00955" y="8721"/>
            <a:ext cx="7267886" cy="1058644"/>
          </a:xfrm>
        </p:spPr>
        <p:txBody>
          <a:bodyPr/>
          <a:lstStyle/>
          <a:p>
            <a:r>
              <a:rPr lang="uk-UA" dirty="0" smtClean="0"/>
              <a:t>Остап </a:t>
            </a:r>
            <a:r>
              <a:rPr lang="uk-UA" dirty="0" err="1" smtClean="0"/>
              <a:t>Нижанківський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70991" y="858778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24 </a:t>
            </a:r>
            <a:r>
              <a:rPr lang="ru-RU" dirty="0" smtClean="0"/>
              <a:t>.01.1863 – 22 .05.1919</a:t>
            </a:r>
            <a:endParaRPr lang="uk-UA" dirty="0"/>
          </a:p>
        </p:txBody>
      </p:sp>
      <p:pic>
        <p:nvPicPr>
          <p:cNvPr id="2050" name="Picture 2" descr="C:\Users\User\Desktop\нижанківські\photo_2023-04-21_15-47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614603"/>
            <a:ext cx="2520280" cy="461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1259632" y="1988840"/>
            <a:ext cx="1080120" cy="124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20" idx="0"/>
          </p:cNvCxnSpPr>
          <p:nvPr/>
        </p:nvCxnSpPr>
        <p:spPr>
          <a:xfrm>
            <a:off x="3152868" y="1982147"/>
            <a:ext cx="0" cy="1897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12" idx="2"/>
          </p:cNvCxnSpPr>
          <p:nvPr/>
        </p:nvCxnSpPr>
        <p:spPr>
          <a:xfrm>
            <a:off x="3895684" y="1996316"/>
            <a:ext cx="1108364" cy="12368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1609684" y="16269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Галини</a:t>
            </a:r>
            <a:r>
              <a:rPr lang="ru-RU" dirty="0" smtClean="0"/>
              <a:t> (</a:t>
            </a:r>
            <a:r>
              <a:rPr lang="ru-RU" dirty="0" err="1" smtClean="0"/>
              <a:t>Олена</a:t>
            </a:r>
            <a:r>
              <a:rPr lang="ru-RU" dirty="0" smtClean="0"/>
              <a:t>) та Остапа</a:t>
            </a:r>
            <a:endParaRPr lang="uk-UA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-209649" y="3265846"/>
            <a:ext cx="2699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Нестор</a:t>
            </a:r>
          </a:p>
          <a:p>
            <a:pPr algn="ctr"/>
            <a:r>
              <a:rPr lang="ru-RU" sz="1600" dirty="0" smtClean="0"/>
              <a:t>нар</a:t>
            </a:r>
            <a:r>
              <a:rPr lang="ru-RU" sz="1600" dirty="0"/>
              <a:t>. 31 </a:t>
            </a:r>
            <a:r>
              <a:rPr lang="ru-RU" sz="1600" dirty="0" err="1"/>
              <a:t>серпня</a:t>
            </a:r>
            <a:r>
              <a:rPr lang="ru-RU" sz="1600" dirty="0"/>
              <a:t> 1893 </a:t>
            </a:r>
            <a:endParaRPr lang="ru-RU" sz="1600" dirty="0" smtClean="0"/>
          </a:p>
          <a:p>
            <a:pPr algn="ctr"/>
            <a:r>
              <a:rPr lang="ru-RU" sz="1600" dirty="0" smtClean="0"/>
              <a:t>пом</a:t>
            </a:r>
            <a:r>
              <a:rPr lang="ru-RU" sz="1600" dirty="0"/>
              <a:t>. 12 </a:t>
            </a:r>
            <a:r>
              <a:rPr lang="ru-RU" sz="1600" dirty="0" err="1"/>
              <a:t>квітня</a:t>
            </a:r>
            <a:r>
              <a:rPr lang="ru-RU" sz="1600" dirty="0"/>
              <a:t> 1940</a:t>
            </a:r>
            <a:endParaRPr lang="uk-UA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929625" y="3879902"/>
            <a:ext cx="24464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Степан</a:t>
            </a:r>
          </a:p>
          <a:p>
            <a:pPr algn="ctr"/>
            <a:r>
              <a:rPr lang="ru-RU" sz="1600" dirty="0" smtClean="0"/>
              <a:t>нар</a:t>
            </a:r>
            <a:r>
              <a:rPr lang="ru-RU" sz="1600" dirty="0"/>
              <a:t>. 1897 </a:t>
            </a:r>
            <a:endParaRPr lang="ru-RU" sz="1600" dirty="0" smtClean="0"/>
          </a:p>
          <a:p>
            <a:pPr algn="ctr"/>
            <a:r>
              <a:rPr lang="ru-RU" sz="1600" dirty="0" smtClean="0"/>
              <a:t>пом</a:t>
            </a:r>
            <a:r>
              <a:rPr lang="ru-RU" sz="1600" dirty="0"/>
              <a:t>. 9 </a:t>
            </a:r>
            <a:r>
              <a:rPr lang="ru-RU" sz="1600" dirty="0" err="1"/>
              <a:t>червня</a:t>
            </a:r>
            <a:r>
              <a:rPr lang="ru-RU" sz="1600" dirty="0"/>
              <a:t> 1931</a:t>
            </a:r>
            <a:endParaRPr lang="uk-UA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46355" y="3233188"/>
            <a:ext cx="17363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dirty="0" smtClean="0"/>
              <a:t>Богдан</a:t>
            </a:r>
          </a:p>
          <a:p>
            <a:pPr algn="ctr"/>
            <a:r>
              <a:rPr lang="uk-UA" sz="1600" dirty="0" smtClean="0"/>
              <a:t>нар</a:t>
            </a:r>
            <a:r>
              <a:rPr lang="uk-UA" sz="1600" dirty="0"/>
              <a:t>. 5 липня 1903</a:t>
            </a:r>
          </a:p>
        </p:txBody>
      </p:sp>
      <p:pic>
        <p:nvPicPr>
          <p:cNvPr id="2051" name="Picture 3" descr="C:\Users\User\Desktop\нижанківські\photo_2023-04-21_13-26-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92" y="4707307"/>
            <a:ext cx="1202122" cy="17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нижанківські\photo_2023-04-21_13-31-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0" y="4221088"/>
            <a:ext cx="1361458" cy="172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ижанківські\photo_2023-04-21_16-04-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407" y="3804603"/>
            <a:ext cx="1386549" cy="170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53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71942" cy="554588"/>
          </a:xfrm>
        </p:spPr>
        <p:txBody>
          <a:bodyPr/>
          <a:lstStyle/>
          <a:p>
            <a:r>
              <a:rPr lang="uk-UA" dirty="0" smtClean="0"/>
              <a:t>Нестор </a:t>
            </a:r>
            <a:r>
              <a:rPr lang="uk-UA" dirty="0" err="1" smtClean="0"/>
              <a:t>Нижанківський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96752"/>
            <a:ext cx="44644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31.08.1893</a:t>
            </a:r>
            <a:r>
              <a:rPr lang="uk-UA" sz="1600" dirty="0"/>
              <a:t> </a:t>
            </a:r>
            <a:r>
              <a:rPr lang="uk-UA" sz="1600" dirty="0" smtClean="0"/>
              <a:t>– 12.04.1940</a:t>
            </a:r>
            <a:endParaRPr lang="uk-UA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5920" y="2060848"/>
            <a:ext cx="3158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Нестор та Меланія (</a:t>
            </a:r>
            <a:r>
              <a:rPr lang="uk-UA" b="1" dirty="0" err="1" smtClean="0"/>
              <a:t>Семака</a:t>
            </a:r>
            <a:r>
              <a:rPr lang="uk-UA" b="1" dirty="0" smtClean="0"/>
              <a:t>)</a:t>
            </a:r>
            <a:endParaRPr lang="uk-UA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683188" y="2258586"/>
            <a:ext cx="1847492" cy="450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195736" y="3851240"/>
            <a:ext cx="2247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Олег </a:t>
            </a:r>
            <a:r>
              <a:rPr lang="uk-UA" dirty="0" err="1" smtClean="0"/>
              <a:t>Нижанківський</a:t>
            </a:r>
            <a:endParaRPr lang="uk-UA" dirty="0"/>
          </a:p>
        </p:txBody>
      </p:sp>
      <p:pic>
        <p:nvPicPr>
          <p:cNvPr id="3074" name="Picture 2" descr="C:\Users\User\Desktop\нижанківські\photo_2023-04-21_14-03-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50" y="2060848"/>
            <a:ext cx="147532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 Львові презентували книгу «Зоя Лісовська: Джерела пристрасті. Малярство,  графіка» (відео) • Фотографії старого Львов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0226" y="2430180"/>
            <a:ext cx="1992798" cy="132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9512" y="3851240"/>
            <a:ext cx="171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Зоя Лісовська</a:t>
            </a:r>
          </a:p>
          <a:p>
            <a:r>
              <a:rPr lang="uk-UA" dirty="0" smtClean="0"/>
              <a:t>Дружина </a:t>
            </a:r>
            <a:r>
              <a:rPr lang="uk-UA" dirty="0"/>
              <a:t>О</a:t>
            </a:r>
            <a:r>
              <a:rPr lang="uk-UA" dirty="0" smtClean="0"/>
              <a:t>лега</a:t>
            </a:r>
            <a:endParaRPr lang="uk-UA" dirty="0"/>
          </a:p>
        </p:txBody>
      </p:sp>
      <p:pic>
        <p:nvPicPr>
          <p:cNvPr id="1026" name="Picture 2" descr="C:\Users\User\Desktop\нижанківські\photo_2023-04-24_11-24-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0" y="2483752"/>
            <a:ext cx="3899204" cy="28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нижанківські\iz drughinoyu zoeyu ta ditymi romanom i ladoyu-ariyanoy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27" y="4220572"/>
            <a:ext cx="21910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1624406"/>
          </a:xfrm>
        </p:spPr>
        <p:txBody>
          <a:bodyPr/>
          <a:lstStyle/>
          <a:p>
            <a:r>
              <a:rPr lang="uk-UA" sz="4000" dirty="0" err="1" smtClean="0"/>
              <a:t>Нижанківські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Володимир   Олександр    Петро </a:t>
            </a:r>
            <a:endParaRPr lang="uk-UA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461645"/>
            <a:ext cx="3442446" cy="658368"/>
          </a:xfrm>
        </p:spPr>
        <p:txBody>
          <a:bodyPr>
            <a:noAutofit/>
          </a:bodyPr>
          <a:lstStyle/>
          <a:p>
            <a:r>
              <a:rPr lang="uk-UA" sz="1800" dirty="0" smtClean="0"/>
              <a:t>Священник УГКЦ у с. </a:t>
            </a:r>
            <a:r>
              <a:rPr lang="uk-UA" sz="1800" dirty="0" err="1" smtClean="0"/>
              <a:t>Фалиш</a:t>
            </a:r>
            <a:r>
              <a:rPr lang="uk-UA" sz="1800" dirty="0" smtClean="0"/>
              <a:t>. </a:t>
            </a:r>
            <a:r>
              <a:rPr lang="uk-UA" sz="1800" dirty="0"/>
              <a:t>З</a:t>
            </a:r>
            <a:r>
              <a:rPr lang="uk-UA" sz="1800" dirty="0" smtClean="0"/>
              <a:t>аснував у Стрию співоче товариство «Боян» </a:t>
            </a:r>
            <a:endParaRPr lang="uk-UA" sz="18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627784" y="3933056"/>
            <a:ext cx="3379456" cy="1993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/>
              <a:t>  </a:t>
            </a:r>
            <a:r>
              <a:rPr lang="uk-UA" sz="1900" dirty="0"/>
              <a:t>У</a:t>
            </a:r>
            <a:r>
              <a:rPr lang="uk-UA" sz="1900" dirty="0" smtClean="0"/>
              <a:t>країнський </a:t>
            </a:r>
            <a:r>
              <a:rPr lang="uk-UA" sz="1900" dirty="0"/>
              <a:t>оперний </a:t>
            </a:r>
            <a:r>
              <a:rPr lang="uk-UA" sz="1900" dirty="0" smtClean="0"/>
              <a:t>співак (бас) із світовим іменем, </a:t>
            </a:r>
            <a:r>
              <a:rPr lang="uk-UA" sz="1900" dirty="0"/>
              <a:t>викладач Львівської </a:t>
            </a:r>
            <a:r>
              <a:rPr lang="uk-UA" sz="1900" dirty="0" smtClean="0"/>
              <a:t>консерваторії, </a:t>
            </a:r>
            <a:r>
              <a:rPr lang="uk-UA" sz="1900" dirty="0"/>
              <a:t>з</a:t>
            </a:r>
            <a:r>
              <a:rPr lang="uk-UA" sz="1900" dirty="0" smtClean="0"/>
              <a:t> </a:t>
            </a:r>
            <a:r>
              <a:rPr lang="uk-UA" sz="1900" dirty="0"/>
              <a:t>1913 перебував на </a:t>
            </a:r>
            <a:r>
              <a:rPr lang="uk-UA" sz="1900" dirty="0" smtClean="0"/>
              <a:t>еміграції в США</a:t>
            </a:r>
            <a:endParaRPr lang="uk-UA" sz="19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12160" y="3893922"/>
            <a:ext cx="3131840" cy="19490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dirty="0" smtClean="0"/>
              <a:t>Священник УГКЦ, </a:t>
            </a:r>
            <a:r>
              <a:rPr lang="ru-RU" sz="1800" dirty="0" err="1" smtClean="0"/>
              <a:t>шкільний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катехист</a:t>
            </a:r>
            <a:r>
              <a:rPr lang="ru-RU" sz="1800" dirty="0" smtClean="0"/>
              <a:t>, </a:t>
            </a:r>
            <a:r>
              <a:rPr lang="ru-RU" sz="1800" dirty="0" err="1"/>
              <a:t>м</a:t>
            </a:r>
            <a:r>
              <a:rPr lang="ru-RU" sz="1800" dirty="0" err="1" smtClean="0"/>
              <a:t>ав</a:t>
            </a:r>
            <a:r>
              <a:rPr lang="ru-RU" sz="1800" dirty="0" smtClean="0"/>
              <a:t> </a:t>
            </a:r>
            <a:r>
              <a:rPr lang="ru-RU" sz="1800" dirty="0" err="1" smtClean="0"/>
              <a:t>парафію</a:t>
            </a:r>
            <a:r>
              <a:rPr lang="ru-RU" sz="1800" dirty="0" smtClean="0"/>
              <a:t> у </a:t>
            </a:r>
          </a:p>
          <a:p>
            <a:pPr marL="0" indent="0" algn="ctr">
              <a:buNone/>
            </a:pPr>
            <a:r>
              <a:rPr lang="ru-RU" sz="1800" dirty="0" smtClean="0"/>
              <a:t>с. </a:t>
            </a:r>
            <a:r>
              <a:rPr lang="ru-RU" sz="1800" dirty="0" err="1" smtClean="0"/>
              <a:t>Братківці</a:t>
            </a:r>
            <a:r>
              <a:rPr lang="ru-RU" sz="1800" dirty="0" smtClean="0"/>
              <a:t>, там і </a:t>
            </a:r>
            <a:r>
              <a:rPr lang="ru-RU" sz="1800" dirty="0" err="1" smtClean="0"/>
              <a:t>похований</a:t>
            </a:r>
            <a:r>
              <a:rPr lang="ru-RU" sz="1800" dirty="0"/>
              <a:t>;</a:t>
            </a:r>
            <a:r>
              <a:rPr lang="ru-RU" sz="1800" dirty="0" smtClean="0"/>
              <a:t>  </a:t>
            </a:r>
            <a:r>
              <a:rPr lang="ru-RU" sz="1800" dirty="0" err="1"/>
              <a:t>у</a:t>
            </a:r>
            <a:r>
              <a:rPr lang="ru-RU" sz="1800" dirty="0" err="1" smtClean="0"/>
              <a:t>часник</a:t>
            </a:r>
            <a:r>
              <a:rPr lang="ru-RU" sz="1800" dirty="0" smtClean="0"/>
              <a:t>  та </a:t>
            </a:r>
            <a:r>
              <a:rPr lang="ru-RU" sz="1800" dirty="0" err="1" smtClean="0"/>
              <a:t>організатор</a:t>
            </a:r>
            <a:r>
              <a:rPr lang="ru-RU" sz="1800" dirty="0" smtClean="0"/>
              <a:t> </a:t>
            </a:r>
            <a:r>
              <a:rPr lang="ru-RU" sz="1800" dirty="0" err="1" smtClean="0"/>
              <a:t>багатьох</a:t>
            </a:r>
            <a:r>
              <a:rPr lang="ru-RU" sz="1800" dirty="0" smtClean="0"/>
              <a:t> </a:t>
            </a:r>
            <a:r>
              <a:rPr lang="ru-RU" sz="1800" dirty="0" err="1"/>
              <a:t>українських</a:t>
            </a:r>
            <a:r>
              <a:rPr lang="ru-RU" sz="1800" dirty="0"/>
              <a:t> </a:t>
            </a:r>
            <a:r>
              <a:rPr lang="ru-RU" sz="1800" dirty="0" err="1"/>
              <a:t>громадських</a:t>
            </a:r>
            <a:r>
              <a:rPr lang="ru-RU" sz="1800" dirty="0"/>
              <a:t> </a:t>
            </a:r>
            <a:r>
              <a:rPr lang="ru-RU" sz="1800" dirty="0" err="1"/>
              <a:t>товариств</a:t>
            </a:r>
            <a:endParaRPr lang="uk-UA" sz="1800" dirty="0"/>
          </a:p>
        </p:txBody>
      </p:sp>
      <p:pic>
        <p:nvPicPr>
          <p:cNvPr id="7" name="Picture 10" descr="C:\Users\User\Desktop\нижанківські\photo_2023-04-21_13-38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70968"/>
            <a:ext cx="1512168" cy="21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нижанківські\photo_2023-04-21_13-37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84784"/>
            <a:ext cx="1536368" cy="22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8184" y="701505"/>
            <a:ext cx="3447288" cy="65836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Петро  та Северина </a:t>
            </a:r>
          </a:p>
          <a:p>
            <a:r>
              <a:rPr lang="uk-UA" dirty="0" err="1" smtClean="0"/>
              <a:t>Нижанківські</a:t>
            </a:r>
            <a:endParaRPr lang="uk-UA" dirty="0"/>
          </a:p>
        </p:txBody>
      </p:sp>
      <p:pic>
        <p:nvPicPr>
          <p:cNvPr id="2050" name="Picture 2" descr="C:\Users\User\Desktop\нижанківські\photo_2023-04-24_14-09-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108" y="4977"/>
            <a:ext cx="3933677" cy="241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ижанківські\омеля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598" y="2512398"/>
            <a:ext cx="2494334" cy="16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652765" y="2338306"/>
            <a:ext cx="0" cy="2415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2420889"/>
            <a:ext cx="2888024" cy="15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050" idx="2"/>
          </p:cNvCxnSpPr>
          <p:nvPr/>
        </p:nvCxnSpPr>
        <p:spPr>
          <a:xfrm flipH="1">
            <a:off x="2123729" y="2420889"/>
            <a:ext cx="2474218" cy="14401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C:\Users\User\Desktop\нижанківські\миро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65" y="1568976"/>
            <a:ext cx="2040562" cy="25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Прямоугольник 2048"/>
          <p:cNvSpPr/>
          <p:nvPr/>
        </p:nvSpPr>
        <p:spPr>
          <a:xfrm>
            <a:off x="6564785" y="4131922"/>
            <a:ext cx="2560807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/>
              <a:t>Зенон </a:t>
            </a:r>
          </a:p>
          <a:p>
            <a:pPr algn="ctr"/>
            <a:r>
              <a:rPr lang="uk-UA" sz="1400" dirty="0"/>
              <a:t>П</a:t>
            </a:r>
            <a:r>
              <a:rPr lang="uk-UA" sz="1400" dirty="0" smtClean="0"/>
              <a:t>равознавець, старшина </a:t>
            </a:r>
            <a:r>
              <a:rPr lang="uk-UA" sz="1400" dirty="0"/>
              <a:t>Української Галицької </a:t>
            </a:r>
            <a:r>
              <a:rPr lang="uk-UA" sz="1400" dirty="0" smtClean="0"/>
              <a:t>Армії, </a:t>
            </a:r>
            <a:r>
              <a:rPr lang="uk-UA" sz="1400" dirty="0"/>
              <a:t>відомий адвокат та оборонець українських утікачів у </a:t>
            </a:r>
            <a:r>
              <a:rPr lang="uk-UA" sz="1400" dirty="0" smtClean="0"/>
              <a:t>таборах, здобув докторат права у Кракові. </a:t>
            </a:r>
            <a:r>
              <a:rPr lang="ru-RU" sz="1400" dirty="0"/>
              <a:t>Автор </a:t>
            </a:r>
            <a:r>
              <a:rPr lang="ru-RU" sz="1400" dirty="0" smtClean="0"/>
              <a:t>книги </a:t>
            </a:r>
            <a:r>
              <a:rPr lang="ru-RU" sz="1400" dirty="0"/>
              <a:t>«</a:t>
            </a:r>
            <a:r>
              <a:rPr lang="ru-RU" sz="1400" dirty="0" err="1"/>
              <a:t>Церква</a:t>
            </a:r>
            <a:r>
              <a:rPr lang="ru-RU" sz="1400" dirty="0"/>
              <a:t> і держава </a:t>
            </a:r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комунізмом</a:t>
            </a:r>
            <a:r>
              <a:rPr lang="ru-RU" sz="1400" dirty="0" smtClean="0"/>
              <a:t>», </a:t>
            </a:r>
            <a:r>
              <a:rPr lang="ru-RU" sz="1400" dirty="0" err="1" smtClean="0"/>
              <a:t>спогадів</a:t>
            </a:r>
            <a:r>
              <a:rPr lang="ru-RU" sz="1400" dirty="0" smtClean="0"/>
              <a:t> </a:t>
            </a:r>
            <a:r>
              <a:rPr lang="ru-RU" sz="1400" dirty="0"/>
              <a:t>«Суд і </a:t>
            </a:r>
            <a:r>
              <a:rPr lang="ru-RU" sz="1400" dirty="0" err="1"/>
              <a:t>адвокати</a:t>
            </a:r>
            <a:r>
              <a:rPr lang="ru-RU" sz="1400" dirty="0"/>
              <a:t> </a:t>
            </a:r>
            <a:r>
              <a:rPr lang="ru-RU" sz="1400" dirty="0" err="1"/>
              <a:t>Дрогобича</a:t>
            </a:r>
            <a:r>
              <a:rPr lang="ru-RU" sz="1400" dirty="0"/>
              <a:t>» </a:t>
            </a:r>
            <a:r>
              <a:rPr lang="ru-RU" sz="1400" dirty="0" smtClean="0"/>
              <a:t>, </a:t>
            </a:r>
            <a:r>
              <a:rPr lang="ru-RU" sz="1400" dirty="0"/>
              <a:t>«</a:t>
            </a:r>
            <a:r>
              <a:rPr lang="ru-RU" sz="1400" dirty="0" err="1"/>
              <a:t>Дрого­биччина</a:t>
            </a:r>
            <a:r>
              <a:rPr lang="ru-RU" sz="1400" dirty="0"/>
              <a:t> – земля </a:t>
            </a:r>
            <a:r>
              <a:rPr lang="ru-RU" sz="1400" dirty="0" err="1"/>
              <a:t>Івана</a:t>
            </a:r>
            <a:r>
              <a:rPr lang="ru-RU" sz="1400" dirty="0"/>
              <a:t> Франка»</a:t>
            </a:r>
            <a:endParaRPr lang="uk-UA" sz="1400" dirty="0"/>
          </a:p>
        </p:txBody>
      </p:sp>
      <p:pic>
        <p:nvPicPr>
          <p:cNvPr id="2054" name="Picture 6" descr="C:\Users\User\Desktop\нижанківські\641c6e88a928b_16795849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463" y="1675961"/>
            <a:ext cx="1969410" cy="2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Прямоугольник 2054"/>
          <p:cNvSpPr/>
          <p:nvPr/>
        </p:nvSpPr>
        <p:spPr>
          <a:xfrm>
            <a:off x="195929" y="4272677"/>
            <a:ext cx="24351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/>
              <a:t>Мирон</a:t>
            </a:r>
            <a:r>
              <a:rPr lang="uk-UA" sz="1400" dirty="0" smtClean="0"/>
              <a:t> </a:t>
            </a:r>
          </a:p>
          <a:p>
            <a:pPr algn="ctr"/>
            <a:r>
              <a:rPr lang="uk-UA" sz="1400" dirty="0"/>
              <a:t>М</a:t>
            </a:r>
            <a:r>
              <a:rPr lang="uk-UA" sz="1400" dirty="0" smtClean="0"/>
              <a:t>едик </a:t>
            </a:r>
            <a:r>
              <a:rPr lang="uk-UA" sz="1400" dirty="0"/>
              <a:t>Гуцульської сотні, лікар першої бригади Українських Січових Стрільців УГА, курінний і полковий лікар дивізії «Галичина», довголітній редактор </a:t>
            </a:r>
            <a:r>
              <a:rPr lang="uk-UA" sz="1400" dirty="0" smtClean="0"/>
              <a:t>журналу </a:t>
            </a:r>
            <a:r>
              <a:rPr lang="uk-UA" sz="1400" dirty="0"/>
              <a:t>с</a:t>
            </a:r>
            <a:r>
              <a:rPr lang="uk-UA" sz="1400" dirty="0" smtClean="0"/>
              <a:t>пілки </a:t>
            </a:r>
            <a:r>
              <a:rPr lang="uk-UA" sz="1400" dirty="0"/>
              <a:t>української молоді США «Авангард»</a:t>
            </a:r>
          </a:p>
        </p:txBody>
      </p:sp>
      <p:sp>
        <p:nvSpPr>
          <p:cNvPr id="2060" name="Прямоугольник 2059"/>
          <p:cNvSpPr/>
          <p:nvPr/>
        </p:nvSpPr>
        <p:spPr>
          <a:xfrm>
            <a:off x="2787783" y="4138810"/>
            <a:ext cx="36203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/>
              <a:t>Омелян </a:t>
            </a:r>
            <a:endParaRPr lang="uk-UA" sz="1400" dirty="0"/>
          </a:p>
          <a:p>
            <a:pPr algn="ctr"/>
            <a:r>
              <a:rPr lang="uk-UA" sz="1400" dirty="0"/>
              <a:t>П</a:t>
            </a:r>
            <a:r>
              <a:rPr lang="uk-UA" sz="1400" dirty="0" smtClean="0"/>
              <a:t>іаніст</a:t>
            </a:r>
            <a:r>
              <a:rPr lang="uk-UA" sz="1400" dirty="0"/>
              <a:t>, органіст, диригент, композитор, професор філії Лондонської консерваторії в </a:t>
            </a:r>
            <a:r>
              <a:rPr lang="uk-UA" sz="1400" dirty="0" err="1"/>
              <a:t>Каїрі</a:t>
            </a:r>
            <a:r>
              <a:rPr lang="uk-UA" sz="1400" dirty="0"/>
              <a:t> (</a:t>
            </a:r>
            <a:r>
              <a:rPr lang="uk-UA" sz="1400" dirty="0" smtClean="0"/>
              <a:t>Єгипет), згодом </a:t>
            </a:r>
            <a:r>
              <a:rPr lang="uk-UA" sz="1400" dirty="0"/>
              <a:t>професор класу фортепіано та </a:t>
            </a:r>
            <a:r>
              <a:rPr lang="uk-UA" sz="1400" dirty="0" smtClean="0"/>
              <a:t>органу </a:t>
            </a:r>
            <a:r>
              <a:rPr lang="uk-UA" sz="1400" dirty="0"/>
              <a:t>в консерваторії м. Берн (Швейцарія</a:t>
            </a:r>
            <a:r>
              <a:rPr lang="uk-UA" sz="1400" dirty="0" smtClean="0"/>
              <a:t>). У </a:t>
            </a:r>
            <a:r>
              <a:rPr lang="uk-UA" sz="1400" dirty="0"/>
              <a:t>його композиторському доробку – три Служби Божі для </a:t>
            </a:r>
            <a:r>
              <a:rPr lang="uk-UA" sz="1400" dirty="0" smtClean="0"/>
              <a:t>хору, інструментальні </a:t>
            </a:r>
            <a:r>
              <a:rPr lang="uk-UA" sz="1400" dirty="0"/>
              <a:t>та вокальні </a:t>
            </a:r>
            <a:r>
              <a:rPr lang="uk-UA" sz="1400" dirty="0" smtClean="0"/>
              <a:t>твори. Деякі джерела стверджують, що саме він автор мелодії гімну </a:t>
            </a:r>
            <a:r>
              <a:rPr lang="uk-UA" sz="1400" dirty="0"/>
              <a:t>«Зродились ми великої години» (1934</a:t>
            </a:r>
            <a:r>
              <a:rPr lang="uk-UA" sz="1400" dirty="0" smtClean="0"/>
              <a:t>)</a:t>
            </a:r>
            <a:endParaRPr lang="uk-UA" sz="1400" dirty="0"/>
          </a:p>
        </p:txBody>
      </p:sp>
    </p:spTree>
    <p:extLst>
      <p:ext uri="{BB962C8B-B14F-4D97-AF65-F5344CB8AC3E}">
        <p14:creationId xmlns:p14="http://schemas.microsoft.com/office/powerpoint/2010/main" val="12200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1008</TotalTime>
  <Words>461</Words>
  <Application>Microsoft Office PowerPoint</Application>
  <PresentationFormat>Экран (4:3)</PresentationFormat>
  <Paragraphs>79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 </vt:lpstr>
      <vt:lpstr>Презентация PowerPoint</vt:lpstr>
      <vt:lpstr>Літературно – мистецький вечір видатного роду  Нижанківських </vt:lpstr>
      <vt:lpstr>Йосип</vt:lpstr>
      <vt:lpstr>      Нижанківські        Йосип                             Осипа</vt:lpstr>
      <vt:lpstr>Остап Нижанківський </vt:lpstr>
      <vt:lpstr>Нестор Нижанківський </vt:lpstr>
      <vt:lpstr>Нижанківські Володимир   Олександр    Петро </vt:lpstr>
      <vt:lpstr>Презентация PowerPoint</vt:lpstr>
      <vt:lpstr>Осипа Бабикевич (Нижанківська)</vt:lpstr>
      <vt:lpstr>Літературно – мистецький вечір видатного роду  Нижанківських </vt:lpstr>
      <vt:lpstr>Презентация PowerPoint</vt:lpstr>
      <vt:lpstr>Презентация PowerPoint</vt:lpstr>
      <vt:lpstr>Літературно – мистецький вечір видатного роду  Нижанківських 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57</cp:revision>
  <cp:lastPrinted>2023-04-20T08:35:47Z</cp:lastPrinted>
  <dcterms:created xsi:type="dcterms:W3CDTF">2023-04-13T09:06:32Z</dcterms:created>
  <dcterms:modified xsi:type="dcterms:W3CDTF">2023-04-30T10:41:54Z</dcterms:modified>
</cp:coreProperties>
</file>