
<file path=[Content_Types].xml><?xml version="1.0" encoding="utf-8"?>
<Types xmlns="http://schemas.openxmlformats.org/package/2006/content-types">
  <Default Extension="tmp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8"/>
  </p:notesMasterIdLst>
  <p:sldIdLst>
    <p:sldId id="265" r:id="rId2"/>
    <p:sldId id="266" r:id="rId3"/>
    <p:sldId id="267" r:id="rId4"/>
    <p:sldId id="268" r:id="rId5"/>
    <p:sldId id="269" r:id="rId6"/>
    <p:sldId id="270" r:id="rId7"/>
  </p:sldIdLst>
  <p:sldSz cx="9144000" cy="5143500" type="screen16x9"/>
  <p:notesSz cx="6858000" cy="9144000"/>
  <p:embeddedFontLst>
    <p:embeddedFont>
      <p:font typeface="Roboto" panose="020B0604020202020204" charset="0"/>
      <p:regular r:id="rId9"/>
      <p:bold r:id="rId10"/>
      <p:italic r:id="rId11"/>
      <p:boldItalic r:id="rId12"/>
    </p:embeddedFont>
    <p:embeddedFont>
      <p:font typeface="Roboto Slab" panose="020B0604020202020204" charset="0"/>
      <p:regular r:id="rId13"/>
      <p:bold r:id="rId14"/>
    </p:embeddedFont>
    <p:embeddedFont>
      <p:font typeface="Wingdings 3" panose="05040102010807070707" pitchFamily="18" charset="2"/>
      <p:regular r:id="rId15"/>
    </p:embeddedFont>
    <p:embeddedFont>
      <p:font typeface="Trebuchet MS" panose="020B0603020202020204" pitchFamily="34" charset="0"/>
      <p:regular r:id="rId16"/>
      <p:bold r:id="rId17"/>
      <p:italic r:id="rId18"/>
      <p:boldItalic r:id="rId19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4" d="100"/>
          <a:sy n="144" d="100"/>
        </p:scale>
        <p:origin x="65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font" Target="fonts/font10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23" Type="http://schemas.openxmlformats.org/officeDocument/2006/relationships/tableStyles" Target="tableStyles.xml"/><Relationship Id="rId10" Type="http://schemas.openxmlformats.org/officeDocument/2006/relationships/font" Target="fonts/font2.fntdata"/><Relationship Id="rId19" Type="http://schemas.openxmlformats.org/officeDocument/2006/relationships/font" Target="fonts/font11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979809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41faea0e7a_1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41faea0e7a_1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536166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141faea0e7a_1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141faea0e7a_1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511739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142b0610b0c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142b0610b0c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531587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141faea0e7a_1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141faea0e7a_1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202954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1405d6ec221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1405d6ec221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58189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1803400"/>
            <a:ext cx="5825202" cy="1234727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3038125"/>
            <a:ext cx="5825202" cy="82267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 smtClean="0"/>
              <a:t>‹№›</a:t>
            </a:fld>
            <a:endParaRPr lang="uk"/>
          </a:p>
        </p:txBody>
      </p:sp>
    </p:spTree>
    <p:extLst>
      <p:ext uri="{BB962C8B-B14F-4D97-AF65-F5344CB8AC3E}">
        <p14:creationId xmlns:p14="http://schemas.microsoft.com/office/powerpoint/2010/main" val="41499298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25527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 smtClean="0"/>
              <a:t>‹№›</a:t>
            </a:fld>
            <a:endParaRPr lang="uk"/>
          </a:p>
        </p:txBody>
      </p:sp>
    </p:spTree>
    <p:extLst>
      <p:ext uri="{BB962C8B-B14F-4D97-AF65-F5344CB8AC3E}">
        <p14:creationId xmlns:p14="http://schemas.microsoft.com/office/powerpoint/2010/main" val="258596353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2724150"/>
            <a:ext cx="5418393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 smtClean="0"/>
              <a:t>‹№›</a:t>
            </a:fld>
            <a:endParaRPr lang="uk"/>
          </a:p>
        </p:txBody>
      </p:sp>
      <p:sp>
        <p:nvSpPr>
          <p:cNvPr id="20" name="TextBox 19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sz="1050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82651936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48991"/>
            <a:ext cx="6447501" cy="1946595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 smtClean="0"/>
              <a:t>‹№›</a:t>
            </a:fld>
            <a:endParaRPr lang="uk"/>
          </a:p>
        </p:txBody>
      </p:sp>
    </p:spTree>
    <p:extLst>
      <p:ext uri="{BB962C8B-B14F-4D97-AF65-F5344CB8AC3E}">
        <p14:creationId xmlns:p14="http://schemas.microsoft.com/office/powerpoint/2010/main" val="4258965977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 smtClean="0"/>
              <a:t>‹№›</a:t>
            </a:fld>
            <a:endParaRPr lang="uk"/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6297164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57200"/>
            <a:ext cx="6441152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 smtClean="0"/>
              <a:t>‹№›</a:t>
            </a:fld>
            <a:endParaRPr lang="uk"/>
          </a:p>
        </p:txBody>
      </p:sp>
    </p:spTree>
    <p:extLst>
      <p:ext uri="{BB962C8B-B14F-4D97-AF65-F5344CB8AC3E}">
        <p14:creationId xmlns:p14="http://schemas.microsoft.com/office/powerpoint/2010/main" val="1913550831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8/19/2022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 smtClean="0"/>
              <a:t>‹№›</a:t>
            </a:fld>
            <a:endParaRPr lang="uk"/>
          </a:p>
        </p:txBody>
      </p:sp>
    </p:spTree>
    <p:extLst>
      <p:ext uri="{BB962C8B-B14F-4D97-AF65-F5344CB8AC3E}">
        <p14:creationId xmlns:p14="http://schemas.microsoft.com/office/powerpoint/2010/main" val="1555586958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5" y="457200"/>
            <a:ext cx="978557" cy="3938588"/>
          </a:xfrm>
        </p:spPr>
        <p:txBody>
          <a:bodyPr vert="eaVert" anchor="ctr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457200"/>
            <a:ext cx="5295113" cy="3938588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 smtClean="0"/>
              <a:t>‹№›</a:t>
            </a:fld>
            <a:endParaRPr lang="uk"/>
          </a:p>
        </p:txBody>
      </p:sp>
    </p:spTree>
    <p:extLst>
      <p:ext uri="{BB962C8B-B14F-4D97-AF65-F5344CB8AC3E}">
        <p14:creationId xmlns:p14="http://schemas.microsoft.com/office/powerpoint/2010/main" val="363727394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‹№›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15322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 smtClean="0"/>
              <a:t>‹№›</a:t>
            </a:fld>
            <a:endParaRPr lang="uk"/>
          </a:p>
        </p:txBody>
      </p:sp>
    </p:spTree>
    <p:extLst>
      <p:ext uri="{BB962C8B-B14F-4D97-AF65-F5344CB8AC3E}">
        <p14:creationId xmlns:p14="http://schemas.microsoft.com/office/powerpoint/2010/main" val="169572423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025651"/>
            <a:ext cx="6447501" cy="1369936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6453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 smtClean="0"/>
              <a:t>‹№›</a:t>
            </a:fld>
            <a:endParaRPr lang="uk"/>
          </a:p>
        </p:txBody>
      </p:sp>
    </p:spTree>
    <p:extLst>
      <p:ext uri="{BB962C8B-B14F-4D97-AF65-F5344CB8AC3E}">
        <p14:creationId xmlns:p14="http://schemas.microsoft.com/office/powerpoint/2010/main" val="31187701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1620442"/>
            <a:ext cx="3138026" cy="2910579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1620442"/>
            <a:ext cx="3138026" cy="2910580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8/19/2022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 smtClean="0"/>
              <a:t>‹№›</a:t>
            </a:fld>
            <a:endParaRPr lang="uk"/>
          </a:p>
        </p:txBody>
      </p:sp>
    </p:spTree>
    <p:extLst>
      <p:ext uri="{BB962C8B-B14F-4D97-AF65-F5344CB8AC3E}">
        <p14:creationId xmlns:p14="http://schemas.microsoft.com/office/powerpoint/2010/main" val="239774931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09" y="1620737"/>
            <a:ext cx="3139217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09" y="2052934"/>
            <a:ext cx="3139217" cy="2478088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1620737"/>
            <a:ext cx="313921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88" y="2052934"/>
            <a:ext cx="3139213" cy="2478088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 smtClean="0"/>
              <a:t>‹№›</a:t>
            </a:fld>
            <a:endParaRPr lang="uk"/>
          </a:p>
        </p:txBody>
      </p:sp>
    </p:spTree>
    <p:extLst>
      <p:ext uri="{BB962C8B-B14F-4D97-AF65-F5344CB8AC3E}">
        <p14:creationId xmlns:p14="http://schemas.microsoft.com/office/powerpoint/2010/main" val="3436481508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 smtClean="0"/>
              <a:t>‹№›</a:t>
            </a:fld>
            <a:endParaRPr lang="uk"/>
          </a:p>
        </p:txBody>
      </p:sp>
    </p:spTree>
    <p:extLst>
      <p:ext uri="{BB962C8B-B14F-4D97-AF65-F5344CB8AC3E}">
        <p14:creationId xmlns:p14="http://schemas.microsoft.com/office/powerpoint/2010/main" val="2786893714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 smtClean="0"/>
              <a:t>‹№›</a:t>
            </a:fld>
            <a:endParaRPr lang="uk"/>
          </a:p>
        </p:txBody>
      </p:sp>
    </p:spTree>
    <p:extLst>
      <p:ext uri="{BB962C8B-B14F-4D97-AF65-F5344CB8AC3E}">
        <p14:creationId xmlns:p14="http://schemas.microsoft.com/office/powerpoint/2010/main" val="2045102036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123953"/>
            <a:ext cx="2890896" cy="958850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386193"/>
            <a:ext cx="3385156" cy="4144828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082802"/>
            <a:ext cx="2890896" cy="1938337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797" indent="0">
              <a:buNone/>
              <a:defRPr sz="1050"/>
            </a:lvl2pPr>
            <a:lvl3pPr marL="685595" indent="0">
              <a:buNone/>
              <a:defRPr sz="900"/>
            </a:lvl3pPr>
            <a:lvl4pPr marL="1028392" indent="0">
              <a:buNone/>
              <a:defRPr sz="750"/>
            </a:lvl4pPr>
            <a:lvl5pPr marL="1371188" indent="0">
              <a:buNone/>
              <a:defRPr sz="750"/>
            </a:lvl5pPr>
            <a:lvl6pPr marL="1713986" indent="0">
              <a:buNone/>
              <a:defRPr sz="750"/>
            </a:lvl6pPr>
            <a:lvl7pPr marL="2056783" indent="0">
              <a:buNone/>
              <a:defRPr sz="750"/>
            </a:lvl7pPr>
            <a:lvl8pPr marL="2399580" indent="0">
              <a:buNone/>
              <a:defRPr sz="750"/>
            </a:lvl8pPr>
            <a:lvl9pPr marL="2742377" indent="0">
              <a:buNone/>
              <a:defRPr sz="75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 smtClean="0"/>
              <a:t>‹№›</a:t>
            </a:fld>
            <a:endParaRPr lang="uk"/>
          </a:p>
        </p:txBody>
      </p:sp>
    </p:spTree>
    <p:extLst>
      <p:ext uri="{BB962C8B-B14F-4D97-AF65-F5344CB8AC3E}">
        <p14:creationId xmlns:p14="http://schemas.microsoft.com/office/powerpoint/2010/main" val="3357435986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600450"/>
            <a:ext cx="6447500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457200"/>
            <a:ext cx="6447501" cy="2884289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4025504"/>
            <a:ext cx="6447500" cy="505518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 smtClean="0"/>
              <a:t>‹№›</a:t>
            </a:fld>
            <a:endParaRPr lang="uk"/>
          </a:p>
        </p:txBody>
      </p:sp>
    </p:spTree>
    <p:extLst>
      <p:ext uri="{BB962C8B-B14F-4D97-AF65-F5344CB8AC3E}">
        <p14:creationId xmlns:p14="http://schemas.microsoft.com/office/powerpoint/2010/main" val="4151346560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1620442"/>
            <a:ext cx="6447501" cy="2910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4531022"/>
            <a:ext cx="68395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1" y="4531022"/>
            <a:ext cx="472320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4531022"/>
            <a:ext cx="5125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 smtClean="0"/>
              <a:t>‹№›</a:t>
            </a:fld>
            <a:endParaRPr lang="uk"/>
          </a:p>
        </p:txBody>
      </p:sp>
    </p:spTree>
    <p:extLst>
      <p:ext uri="{BB962C8B-B14F-4D97-AF65-F5344CB8AC3E}">
        <p14:creationId xmlns:p14="http://schemas.microsoft.com/office/powerpoint/2010/main" val="78056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sldNum="0" hdr="0" ftr="0" dt="0"/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>
            <a:spLocks noGrp="1"/>
          </p:cNvSpPr>
          <p:nvPr>
            <p:ph type="ctrTitle"/>
          </p:nvPr>
        </p:nvSpPr>
        <p:spPr>
          <a:xfrm>
            <a:off x="742450" y="640850"/>
            <a:ext cx="7343100" cy="194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" sz="2400" dirty="0">
                <a:solidFill>
                  <a:srgbClr val="274E13"/>
                </a:solidFill>
              </a:rPr>
              <a:t>Львівська обласна </a:t>
            </a:r>
            <a:r>
              <a:rPr lang="uk" sz="2400" dirty="0" smtClean="0">
                <a:solidFill>
                  <a:srgbClr val="274E13"/>
                </a:solidFill>
              </a:rPr>
              <a:t>державна адміністрація</a:t>
            </a:r>
            <a:br>
              <a:rPr lang="uk" sz="2400" dirty="0" smtClean="0">
                <a:solidFill>
                  <a:srgbClr val="274E13"/>
                </a:solidFill>
              </a:rPr>
            </a:br>
            <a:r>
              <a:rPr lang="uk-UA" sz="2400" b="1" dirty="0" smtClean="0">
                <a:solidFill>
                  <a:srgbClr val="274E13"/>
                </a:solidFill>
              </a:rPr>
              <a:t>Департамент</a:t>
            </a:r>
            <a:r>
              <a:rPr lang="uk" sz="2400" b="1" dirty="0" smtClean="0">
                <a:solidFill>
                  <a:srgbClr val="274E13"/>
                </a:solidFill>
              </a:rPr>
              <a:t> дорожнього господарства</a:t>
            </a:r>
            <a:r>
              <a:rPr lang="uk" sz="3777" b="1" dirty="0" smtClean="0">
                <a:solidFill>
                  <a:srgbClr val="274E13"/>
                </a:solidFill>
              </a:rPr>
              <a:t> </a:t>
            </a:r>
            <a:endParaRPr sz="3777" b="1" dirty="0">
              <a:solidFill>
                <a:srgbClr val="274E13"/>
              </a:solidFill>
            </a:endParaRPr>
          </a:p>
        </p:txBody>
      </p:sp>
      <p:sp>
        <p:nvSpPr>
          <p:cNvPr id="64" name="Google Shape;64;p13"/>
          <p:cNvSpPr txBox="1">
            <a:spLocks noGrp="1"/>
          </p:cNvSpPr>
          <p:nvPr>
            <p:ph type="subTitle" idx="1"/>
          </p:nvPr>
        </p:nvSpPr>
        <p:spPr>
          <a:xfrm>
            <a:off x="53500" y="86150"/>
            <a:ext cx="8721000" cy="55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" sz="1900" i="1" dirty="0"/>
              <a:t>Розділ І. Інформація про СНАП</a:t>
            </a:r>
            <a:endParaRPr sz="1900" i="1" dirty="0"/>
          </a:p>
        </p:txBody>
      </p:sp>
      <p:sp>
        <p:nvSpPr>
          <p:cNvPr id="65" name="Google Shape;65;p13"/>
          <p:cNvSpPr txBox="1">
            <a:spLocks noGrp="1"/>
          </p:cNvSpPr>
          <p:nvPr>
            <p:ph type="subTitle" idx="4294967295"/>
          </p:nvPr>
        </p:nvSpPr>
        <p:spPr>
          <a:xfrm>
            <a:off x="554521" y="2369652"/>
            <a:ext cx="7343775" cy="14414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" sz="1800" dirty="0"/>
              <a:t>Адреса знаходження: </a:t>
            </a:r>
            <a:r>
              <a:rPr lang="uk" sz="1800" b="1" dirty="0">
                <a:solidFill>
                  <a:srgbClr val="38761D"/>
                </a:solidFill>
              </a:rPr>
              <a:t>79008, м.Львів, Винниченка,  каб. </a:t>
            </a:r>
            <a:r>
              <a:rPr lang="uk" sz="1800" b="1" dirty="0" smtClean="0">
                <a:solidFill>
                  <a:srgbClr val="38761D"/>
                </a:solidFill>
              </a:rPr>
              <a:t>452 </a:t>
            </a:r>
            <a:r>
              <a:rPr lang="uk" sz="1800" dirty="0"/>
              <a:t/>
            </a:r>
            <a:br>
              <a:rPr lang="uk" sz="1800" dirty="0"/>
            </a:br>
            <a:r>
              <a:rPr lang="uk" sz="1800" dirty="0"/>
              <a:t>роб. тел.: </a:t>
            </a:r>
            <a:r>
              <a:rPr lang="uk" sz="1800" b="1" dirty="0">
                <a:solidFill>
                  <a:srgbClr val="38761D"/>
                </a:solidFill>
              </a:rPr>
              <a:t>(032)</a:t>
            </a:r>
            <a:r>
              <a:rPr lang="uk" sz="1800" dirty="0">
                <a:solidFill>
                  <a:srgbClr val="38761D"/>
                </a:solidFill>
              </a:rPr>
              <a:t> </a:t>
            </a:r>
            <a:r>
              <a:rPr lang="uk" sz="1800" b="1" dirty="0">
                <a:solidFill>
                  <a:srgbClr val="38761D"/>
                </a:solidFill>
              </a:rPr>
              <a:t>2 999 </a:t>
            </a:r>
            <a:r>
              <a:rPr lang="uk" sz="1800" b="1" dirty="0" smtClean="0">
                <a:solidFill>
                  <a:srgbClr val="38761D"/>
                </a:solidFill>
              </a:rPr>
              <a:t>141</a:t>
            </a:r>
            <a:endParaRPr sz="1800" dirty="0">
              <a:solidFill>
                <a:srgbClr val="38761D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" sz="1800" dirty="0"/>
              <a:t>e-mail: </a:t>
            </a:r>
            <a:r>
              <a:rPr lang="en-US" sz="1800" b="1" dirty="0" err="1" smtClean="0">
                <a:solidFill>
                  <a:srgbClr val="38761D"/>
                </a:solidFill>
              </a:rPr>
              <a:t>dorogu</a:t>
            </a:r>
            <a:r>
              <a:rPr lang="uk" sz="1800" b="1" dirty="0" smtClean="0">
                <a:solidFill>
                  <a:srgbClr val="38761D"/>
                </a:solidFill>
              </a:rPr>
              <a:t>@loda.gov.ua</a:t>
            </a:r>
            <a:endParaRPr sz="1800" b="1" dirty="0">
              <a:solidFill>
                <a:srgbClr val="38761D"/>
              </a:solidFill>
            </a:endParaRPr>
          </a:p>
        </p:txBody>
      </p:sp>
      <p:sp>
        <p:nvSpPr>
          <p:cNvPr id="66" name="Google Shape;66;p13"/>
          <p:cNvSpPr txBox="1">
            <a:spLocks noGrp="1"/>
          </p:cNvSpPr>
          <p:nvPr>
            <p:ph type="subTitle" idx="4294967295"/>
          </p:nvPr>
        </p:nvSpPr>
        <p:spPr>
          <a:xfrm>
            <a:off x="655982" y="3758094"/>
            <a:ext cx="6215269" cy="1225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uk" sz="1800" dirty="0" smtClean="0"/>
              <a:t>Відповідальним за надання адмінпослуги є </a:t>
            </a:r>
            <a:endParaRPr sz="1800" dirty="0"/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lang="uk-UA" sz="1800" b="1" dirty="0" smtClean="0">
              <a:solidFill>
                <a:srgbClr val="274E13"/>
              </a:solidFill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 b="1" dirty="0" smtClean="0">
                <a:solidFill>
                  <a:srgbClr val="274E13"/>
                </a:solidFill>
              </a:rPr>
              <a:t>С</a:t>
            </a:r>
            <a:r>
              <a:rPr lang="uk-UA" sz="1800" b="1" dirty="0" smtClean="0">
                <a:solidFill>
                  <a:srgbClr val="0C343D"/>
                </a:solidFill>
              </a:rPr>
              <a:t>ектор безпеки дорожнього руху</a:t>
            </a:r>
            <a:r>
              <a:rPr lang="uk" sz="1800" b="1" dirty="0" smtClean="0">
                <a:solidFill>
                  <a:srgbClr val="274E13"/>
                </a:solidFill>
              </a:rPr>
              <a:t> </a:t>
            </a:r>
            <a:endParaRPr sz="1800" b="1" dirty="0">
              <a:solidFill>
                <a:srgbClr val="274E13"/>
              </a:solidFill>
            </a:endParaRPr>
          </a:p>
        </p:txBody>
      </p:sp>
      <p:cxnSp>
        <p:nvCxnSpPr>
          <p:cNvPr id="67" name="Google Shape;67;p13"/>
          <p:cNvCxnSpPr/>
          <p:nvPr/>
        </p:nvCxnSpPr>
        <p:spPr>
          <a:xfrm rot="10800000" flipH="1">
            <a:off x="435952" y="1673382"/>
            <a:ext cx="7014900" cy="10800"/>
          </a:xfrm>
          <a:prstGeom prst="straightConnector1">
            <a:avLst/>
          </a:prstGeom>
          <a:noFill/>
          <a:ln w="28575" cap="flat" cmpd="sng">
            <a:solidFill>
              <a:srgbClr val="274E13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4208224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 txBox="1">
            <a:spLocks noGrp="1"/>
          </p:cNvSpPr>
          <p:nvPr>
            <p:ph type="title"/>
          </p:nvPr>
        </p:nvSpPr>
        <p:spPr>
          <a:xfrm>
            <a:off x="427150" y="925475"/>
            <a:ext cx="8368200" cy="2545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dirty="0">
              <a:solidFill>
                <a:srgbClr val="6AA84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dirty="0">
              <a:solidFill>
                <a:srgbClr val="6AA84F"/>
              </a:solidFill>
            </a:endParaRPr>
          </a:p>
          <a:p>
            <a:pPr lvl="0"/>
            <a:r>
              <a:rPr lang="uk" sz="2800" dirty="0" smtClean="0">
                <a:solidFill>
                  <a:srgbClr val="6AA84F"/>
                </a:solidFill>
              </a:rPr>
              <a:t/>
            </a:r>
            <a:br>
              <a:rPr lang="uk" sz="2800" dirty="0" smtClean="0">
                <a:solidFill>
                  <a:srgbClr val="6AA84F"/>
                </a:solidFill>
              </a:rPr>
            </a:br>
            <a:r>
              <a:rPr lang="uk" sz="2800" dirty="0" smtClean="0">
                <a:solidFill>
                  <a:srgbClr val="6AA84F"/>
                </a:solidFill>
              </a:rPr>
              <a:t>Назва </a:t>
            </a:r>
            <a:r>
              <a:rPr lang="uk" sz="2800" dirty="0">
                <a:solidFill>
                  <a:srgbClr val="6AA84F"/>
                </a:solidFill>
              </a:rPr>
              <a:t>послуги </a:t>
            </a:r>
            <a:r>
              <a:rPr lang="uk" sz="2800" b="1" dirty="0">
                <a:solidFill>
                  <a:srgbClr val="274E13"/>
                </a:solidFill>
              </a:rPr>
              <a:t>№ </a:t>
            </a:r>
            <a:r>
              <a:rPr lang="uk" sz="2800" b="1" dirty="0" smtClean="0">
                <a:solidFill>
                  <a:srgbClr val="274E13"/>
                </a:solidFill>
              </a:rPr>
              <a:t>31</a:t>
            </a:r>
            <a:r>
              <a:rPr lang="uk" sz="2800" b="1" dirty="0" smtClean="0">
                <a:solidFill>
                  <a:srgbClr val="6AA84F"/>
                </a:solidFill>
              </a:rPr>
              <a:t>,</a:t>
            </a:r>
            <a:r>
              <a:rPr lang="uk" sz="1322" dirty="0" smtClean="0">
                <a:solidFill>
                  <a:srgbClr val="6AA84F"/>
                </a:solidFill>
              </a:rPr>
              <a:t> </a:t>
            </a:r>
            <a:r>
              <a:rPr lang="uk" sz="1322" dirty="0">
                <a:solidFill>
                  <a:srgbClr val="6AA84F"/>
                </a:solidFill>
              </a:rPr>
              <a:t>ідентифікатор </a:t>
            </a:r>
            <a:r>
              <a:rPr lang="en-US" sz="2800" b="1" dirty="0">
                <a:solidFill>
                  <a:srgbClr val="274E13"/>
                </a:solidFill>
              </a:rPr>
              <a:t>02342</a:t>
            </a:r>
            <a:r>
              <a:rPr lang="uk" sz="2800" b="1" dirty="0" smtClean="0">
                <a:solidFill>
                  <a:srgbClr val="274E13"/>
                </a:solidFill>
              </a:rPr>
              <a:t> </a:t>
            </a:r>
            <a:endParaRPr sz="2800" b="1" dirty="0">
              <a:solidFill>
                <a:srgbClr val="274E1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" sz="1322" dirty="0">
                <a:solidFill>
                  <a:srgbClr val="6AA84F"/>
                </a:solidFill>
              </a:rPr>
              <a:t>відповідно до додатка до розпорядження начальника Львівської ОВА від 29.07.2022 </a:t>
            </a:r>
            <a:r>
              <a:rPr lang="uk" sz="1322" dirty="0" smtClean="0">
                <a:solidFill>
                  <a:srgbClr val="6AA84F"/>
                </a:solidFill>
              </a:rPr>
              <a:t/>
            </a:r>
            <a:br>
              <a:rPr lang="uk" sz="1322" dirty="0" smtClean="0">
                <a:solidFill>
                  <a:srgbClr val="6AA84F"/>
                </a:solidFill>
              </a:rPr>
            </a:br>
            <a:r>
              <a:rPr lang="uk" sz="1322" dirty="0" smtClean="0">
                <a:solidFill>
                  <a:srgbClr val="6AA84F"/>
                </a:solidFill>
              </a:rPr>
              <a:t>№</a:t>
            </a:r>
            <a:r>
              <a:rPr lang="uk" sz="1322" dirty="0">
                <a:solidFill>
                  <a:srgbClr val="6AA84F"/>
                </a:solidFill>
              </a:rPr>
              <a:t>217/0/5-22ВА </a:t>
            </a:r>
            <a:r>
              <a:rPr lang="uk" sz="1322" dirty="0" smtClean="0">
                <a:solidFill>
                  <a:srgbClr val="6AA84F"/>
                </a:solidFill>
              </a:rPr>
              <a:t>“</a:t>
            </a:r>
            <a:r>
              <a:rPr lang="uk" sz="1322" dirty="0">
                <a:solidFill>
                  <a:srgbClr val="6AA84F"/>
                </a:solidFill>
              </a:rPr>
              <a:t>Про організацію надання адміністративних послуг”</a:t>
            </a:r>
            <a:endParaRPr sz="1322" dirty="0">
              <a:solidFill>
                <a:srgbClr val="6AA84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33" b="1" dirty="0">
              <a:solidFill>
                <a:srgbClr val="274E1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/>
            <a:r>
              <a:rPr lang="en-US" u="sng" dirty="0" err="1">
                <a:solidFill>
                  <a:schemeClr val="accent2">
                    <a:lumMod val="75000"/>
                  </a:schemeClr>
                </a:solidFill>
              </a:rPr>
              <a:t>Переоформлення</a:t>
            </a:r>
            <a:r>
              <a:rPr lang="en-US" u="sng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u="sng" dirty="0" err="1">
                <a:solidFill>
                  <a:schemeClr val="accent2">
                    <a:lumMod val="75000"/>
                  </a:schemeClr>
                </a:solidFill>
              </a:rPr>
              <a:t>дозволу</a:t>
            </a:r>
            <a:r>
              <a:rPr lang="en-US" u="sng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u="sng" dirty="0" err="1">
                <a:solidFill>
                  <a:schemeClr val="accent2">
                    <a:lumMod val="75000"/>
                  </a:schemeClr>
                </a:solidFill>
              </a:rPr>
              <a:t>на</a:t>
            </a:r>
            <a:r>
              <a:rPr lang="en-US" u="sng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u="sng" dirty="0" err="1">
                <a:solidFill>
                  <a:schemeClr val="accent2">
                    <a:lumMod val="75000"/>
                  </a:schemeClr>
                </a:solidFill>
              </a:rPr>
              <a:t>розміщення</a:t>
            </a:r>
            <a:r>
              <a:rPr lang="en-US" u="sng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u="sng" dirty="0" err="1">
                <a:solidFill>
                  <a:schemeClr val="accent2">
                    <a:lumMod val="75000"/>
                  </a:schemeClr>
                </a:solidFill>
              </a:rPr>
              <a:t>зовнішньої</a:t>
            </a:r>
            <a:r>
              <a:rPr lang="en-US" u="sng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u="sng" dirty="0" err="1">
                <a:solidFill>
                  <a:schemeClr val="accent2">
                    <a:lumMod val="75000"/>
                  </a:schemeClr>
                </a:solidFill>
              </a:rPr>
              <a:t>реклами</a:t>
            </a:r>
            <a:r>
              <a:rPr lang="en-US" u="sng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u="sng" dirty="0" err="1">
                <a:solidFill>
                  <a:schemeClr val="accent2">
                    <a:lumMod val="75000"/>
                  </a:schemeClr>
                </a:solidFill>
              </a:rPr>
              <a:t>поза</a:t>
            </a:r>
            <a:r>
              <a:rPr lang="en-US" u="sng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u="sng" dirty="0" err="1">
                <a:solidFill>
                  <a:schemeClr val="accent2">
                    <a:lumMod val="75000"/>
                  </a:schemeClr>
                </a:solidFill>
              </a:rPr>
              <a:t>межами</a:t>
            </a:r>
            <a:r>
              <a:rPr lang="en-US" u="sng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u="sng" dirty="0" err="1">
                <a:solidFill>
                  <a:schemeClr val="accent2">
                    <a:lumMod val="75000"/>
                  </a:schemeClr>
                </a:solidFill>
              </a:rPr>
              <a:t>населених</a:t>
            </a:r>
            <a:r>
              <a:rPr lang="en-US" u="sng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u="sng" dirty="0" err="1">
                <a:solidFill>
                  <a:schemeClr val="accent2">
                    <a:lumMod val="75000"/>
                  </a:schemeClr>
                </a:solidFill>
              </a:rPr>
              <a:t>пунктів</a:t>
            </a:r>
            <a:endParaRPr sz="4777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Google Shape;73;p14"/>
          <p:cNvSpPr txBox="1">
            <a:spLocks/>
          </p:cNvSpPr>
          <p:nvPr/>
        </p:nvSpPr>
        <p:spPr>
          <a:xfrm>
            <a:off x="427150" y="4378956"/>
            <a:ext cx="8368200" cy="5044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 sz="1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 sz="1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25400" indent="0">
              <a:buFont typeface="Roboto"/>
              <a:buNone/>
            </a:pPr>
            <a:r>
              <a:rPr lang="ru-RU" sz="1400" smtClean="0">
                <a:solidFill>
                  <a:srgbClr val="274E1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Які ЦНАПи надають: Примітка* ЦНАП (5) </a:t>
            </a:r>
          </a:p>
          <a:p>
            <a:pPr marL="25400" indent="0">
              <a:buFont typeface="Roboto"/>
              <a:buNone/>
            </a:pPr>
            <a:endParaRPr lang="ru-RU" sz="1000" smtClean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 algn="just">
              <a:spcBef>
                <a:spcPts val="1200"/>
              </a:spcBef>
              <a:buFont typeface="Roboto"/>
              <a:buNone/>
            </a:pPr>
            <a:endParaRPr lang="ru-RU" sz="1000" smtClean="0">
              <a:solidFill>
                <a:srgbClr val="33333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 algn="just">
              <a:spcBef>
                <a:spcPts val="1200"/>
              </a:spcBef>
              <a:buFont typeface="Roboto"/>
              <a:buNone/>
            </a:pPr>
            <a:endParaRPr lang="ru-RU" sz="1000" smtClean="0">
              <a:solidFill>
                <a:srgbClr val="274E13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spcAft>
                <a:spcPts val="1200"/>
              </a:spcAft>
              <a:buFont typeface="Roboto"/>
              <a:buNone/>
            </a:pPr>
            <a:endParaRPr lang="ru-RU" dirty="0"/>
          </a:p>
        </p:txBody>
      </p:sp>
      <p:sp>
        <p:nvSpPr>
          <p:cNvPr id="6" name="Google Shape;81;p15"/>
          <p:cNvSpPr txBox="1">
            <a:spLocks/>
          </p:cNvSpPr>
          <p:nvPr/>
        </p:nvSpPr>
        <p:spPr>
          <a:xfrm>
            <a:off x="476871" y="149225"/>
            <a:ext cx="8720137" cy="554038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257175" indent="-257175" algn="l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3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1200"/>
              </a:spcAft>
              <a:buFont typeface="Wingdings 3" charset="2"/>
              <a:buNone/>
            </a:pPr>
            <a:r>
              <a:rPr lang="ru-RU" sz="1700" i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Розділ ІІ. Інформація про послугу</a:t>
            </a:r>
            <a:endParaRPr lang="ru-RU" sz="17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277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>
            <a:spLocks noGrp="1"/>
          </p:cNvSpPr>
          <p:nvPr>
            <p:ph type="title"/>
          </p:nvPr>
        </p:nvSpPr>
        <p:spPr>
          <a:xfrm>
            <a:off x="471372" y="330053"/>
            <a:ext cx="6578783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" dirty="0">
                <a:solidFill>
                  <a:srgbClr val="6AA84F"/>
                </a:solidFill>
              </a:rPr>
              <a:t>Перелік </a:t>
            </a:r>
            <a:r>
              <a:rPr lang="uk" dirty="0" smtClean="0">
                <a:solidFill>
                  <a:srgbClr val="6AA84F"/>
                </a:solidFill>
              </a:rPr>
              <a:t>документів:</a:t>
            </a:r>
            <a:endParaRPr dirty="0">
              <a:solidFill>
                <a:srgbClr val="6AA84F"/>
              </a:solidFill>
            </a:endParaRPr>
          </a:p>
        </p:txBody>
      </p:sp>
      <p:sp>
        <p:nvSpPr>
          <p:cNvPr id="80" name="Google Shape;80;p15"/>
          <p:cNvSpPr txBox="1">
            <a:spLocks noGrp="1"/>
          </p:cNvSpPr>
          <p:nvPr>
            <p:ph type="body" idx="1"/>
          </p:nvPr>
        </p:nvSpPr>
        <p:spPr>
          <a:xfrm>
            <a:off x="435621" y="863753"/>
            <a:ext cx="4633336" cy="375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2400" b="1" dirty="0" smtClean="0">
                <a:solidFill>
                  <a:schemeClr val="accent2">
                    <a:lumMod val="75000"/>
                  </a:schemeClr>
                </a:solidFill>
              </a:rPr>
              <a:t>1. Заява </a:t>
            </a:r>
            <a:endParaRPr lang="uk-UA" sz="2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114300" indent="0">
              <a:buNone/>
            </a:pPr>
            <a:r>
              <a:rPr lang="uk-UA" sz="1100" dirty="0">
                <a:solidFill>
                  <a:schemeClr val="accent2">
                    <a:lumMod val="75000"/>
                  </a:schemeClr>
                </a:solidFill>
              </a:rPr>
              <a:t>Підставами для переоформлення дозволу є:</a:t>
            </a:r>
          </a:p>
          <a:p>
            <a:pPr marL="114300" indent="0">
              <a:buNone/>
            </a:pPr>
            <a:endParaRPr lang="uk-UA" sz="11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114300" indent="0">
              <a:buNone/>
            </a:pPr>
            <a:r>
              <a:rPr lang="uk-UA" sz="1100" dirty="0" smtClean="0">
                <a:solidFill>
                  <a:schemeClr val="tx1"/>
                </a:solidFill>
              </a:rPr>
              <a:t>Зміна</a:t>
            </a:r>
            <a:r>
              <a:rPr lang="uk-UA" sz="1100" dirty="0">
                <a:solidFill>
                  <a:schemeClr val="tx1"/>
                </a:solidFill>
              </a:rPr>
              <a:t>: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uk-UA" sz="1100" dirty="0">
                <a:solidFill>
                  <a:schemeClr val="tx1"/>
                </a:solidFill>
              </a:rPr>
              <a:t>найменування суб’єкта господарювання – юридичної особи або прізвища, імені, по батькові фізичної особи-підприємця;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uk-UA" sz="1100" dirty="0">
                <a:solidFill>
                  <a:schemeClr val="tx1"/>
                </a:solidFill>
              </a:rPr>
              <a:t>місцезнаходження суб’єкта господарювання.</a:t>
            </a:r>
          </a:p>
          <a:p>
            <a:pPr marL="114300" indent="0">
              <a:buNone/>
            </a:pPr>
            <a:r>
              <a:rPr lang="uk-UA" sz="1100" dirty="0">
                <a:solidFill>
                  <a:schemeClr val="tx1"/>
                </a:solidFill>
              </a:rPr>
              <a:t>Інші підстави, встановлені законом.</a:t>
            </a:r>
          </a:p>
          <a:p>
            <a:pPr marL="114300" indent="0">
              <a:buNone/>
            </a:pPr>
            <a:endParaRPr lang="uk-UA" sz="1100" dirty="0">
              <a:solidFill>
                <a:schemeClr val="accent2">
                  <a:lumMod val="75000"/>
                </a:schemeClr>
              </a:solidFill>
            </a:endParaRPr>
          </a:p>
          <a:p>
            <a:pPr marL="114300" indent="0">
              <a:buNone/>
            </a:pPr>
            <a:r>
              <a:rPr lang="uk-UA" sz="1100" dirty="0">
                <a:solidFill>
                  <a:schemeClr val="accent2">
                    <a:lumMod val="75000"/>
                  </a:schemeClr>
                </a:solidFill>
              </a:rPr>
              <a:t>У разі виникнення підстав для переоформлення дозволу суб’єкт господарювання зобов’язаний протягом п’яти робочих днів з дня настання таких підстав подати робочому органу або державному адміністраторові заяву про переоформлення дозволу разом з дозволом, що підлягає переоформленню.</a:t>
            </a:r>
            <a:endParaRPr lang="uk-UA" sz="1100" dirty="0">
              <a:solidFill>
                <a:schemeClr val="accent2">
                  <a:lumMod val="75000"/>
                </a:schemeClr>
              </a:solidFill>
              <a:highlight>
                <a:srgbClr val="D9EAD3"/>
              </a:highlight>
              <a:latin typeface="Roboto Slab"/>
              <a:ea typeface="Roboto Slab"/>
              <a:cs typeface="Roboto Slab"/>
              <a:sym typeface="Roboto Slab"/>
            </a:endParaRPr>
          </a:p>
          <a:p>
            <a:pPr marL="114300" indent="0">
              <a:buNone/>
            </a:pPr>
            <a:endParaRPr lang="uk-UA" sz="11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114300" indent="0">
              <a:buNone/>
            </a:pPr>
            <a:r>
              <a:rPr lang="uk" sz="1100" dirty="0">
                <a:solidFill>
                  <a:schemeClr val="tx1"/>
                </a:solidFill>
              </a:rPr>
              <a:t>У кінці заяви обов'язково проставляється дата її написання, а також ставиться підпис зацікавленої особи у наданні їй адміністративної послуги.</a:t>
            </a:r>
          </a:p>
          <a:p>
            <a:pPr marL="114300" indent="0">
              <a:buNone/>
            </a:pPr>
            <a:r>
              <a:rPr lang="uk" sz="1100" dirty="0">
                <a:solidFill>
                  <a:schemeClr val="tx1"/>
                </a:solidFill>
              </a:rPr>
              <a:t>У випадку коли заява подається уповноваженою особою відповідно до наданої їй довіреності оформленої у встановленому законом порідку до заяви також додається така довіреність</a:t>
            </a:r>
            <a:r>
              <a:rPr lang="uk" sz="1100" b="1" dirty="0">
                <a:solidFill>
                  <a:schemeClr val="tx1"/>
                </a:solidFill>
              </a:rPr>
              <a:t>.</a:t>
            </a:r>
            <a:endParaRPr lang="uk" sz="1100" b="1" dirty="0" smtClean="0">
              <a:solidFill>
                <a:schemeClr val="tx1"/>
              </a:solidFill>
            </a:endParaRPr>
          </a:p>
          <a:p>
            <a:pPr marL="114300" indent="0">
              <a:buNone/>
            </a:pPr>
            <a:endParaRPr sz="1020" dirty="0">
              <a:solidFill>
                <a:schemeClr val="accent2">
                  <a:lumMod val="75000"/>
                </a:schemeClr>
              </a:solidFill>
              <a:highlight>
                <a:srgbClr val="D9EAD3"/>
              </a:highlight>
              <a:latin typeface="Roboto Slab"/>
              <a:ea typeface="Roboto Slab"/>
              <a:cs typeface="Roboto Slab"/>
              <a:sym typeface="Roboto Slab"/>
            </a:endParaRPr>
          </a:p>
        </p:txBody>
      </p:sp>
      <p:sp>
        <p:nvSpPr>
          <p:cNvPr id="81" name="Google Shape;81;p15"/>
          <p:cNvSpPr txBox="1">
            <a:spLocks noGrp="1"/>
          </p:cNvSpPr>
          <p:nvPr>
            <p:ph type="subTitle" idx="4294967295"/>
          </p:nvPr>
        </p:nvSpPr>
        <p:spPr>
          <a:xfrm>
            <a:off x="476871" y="149225"/>
            <a:ext cx="8720137" cy="55403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uk" sz="17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Розділ ІІ. Інформація про послугу</a:t>
            </a:r>
            <a:endParaRPr sz="17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Рисунок 3" descr="Фрагмент екрана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9358" y="149225"/>
            <a:ext cx="3763398" cy="486228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</p:spTree>
    <p:extLst>
      <p:ext uri="{BB962C8B-B14F-4D97-AF65-F5344CB8AC3E}">
        <p14:creationId xmlns:p14="http://schemas.microsoft.com/office/powerpoint/2010/main" val="2949383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7"/>
          <p:cNvSpPr txBox="1"/>
          <p:nvPr/>
        </p:nvSpPr>
        <p:spPr>
          <a:xfrm>
            <a:off x="543450" y="1019196"/>
            <a:ext cx="8057100" cy="33547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" sz="1700" b="1" dirty="0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Roboto"/>
              </a:rPr>
              <a:t>В</a:t>
            </a:r>
            <a:r>
              <a:rPr lang="uk" sz="1700" b="1" dirty="0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основній частині заяви зазначається наступне:</a:t>
            </a:r>
            <a:endParaRPr dirty="0">
              <a:latin typeface="Roboto"/>
              <a:ea typeface="Roboto"/>
              <a:cs typeface="Roboto"/>
              <a:sym typeface="Roboto"/>
            </a:endParaRPr>
          </a:p>
          <a:p>
            <a:endParaRPr lang="uk-UA" dirty="0" smtClean="0"/>
          </a:p>
          <a:p>
            <a:r>
              <a:rPr lang="uk-UA" dirty="0" smtClean="0"/>
              <a:t>ЗАЯВА </a:t>
            </a:r>
            <a:r>
              <a:rPr lang="uk-UA" dirty="0"/>
              <a:t>про видачу </a:t>
            </a:r>
            <a:r>
              <a:rPr lang="uk-UA" dirty="0" smtClean="0"/>
              <a:t>дубліката дозволу </a:t>
            </a:r>
            <a:r>
              <a:rPr lang="uk-UA" dirty="0"/>
              <a:t>на розміщення зовнішньої 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реклами поза </a:t>
            </a:r>
            <a:r>
              <a:rPr lang="uk-UA" dirty="0"/>
              <a:t>межами </a:t>
            </a:r>
            <a:r>
              <a:rPr lang="uk-UA" dirty="0" smtClean="0"/>
              <a:t>населених </a:t>
            </a:r>
            <a:r>
              <a:rPr lang="uk-UA" dirty="0"/>
              <a:t>пунктів Львівської області</a:t>
            </a:r>
          </a:p>
          <a:p>
            <a:r>
              <a:rPr lang="uk-UA" dirty="0" smtClean="0"/>
              <a:t>__________________________________________</a:t>
            </a:r>
            <a:br>
              <a:rPr lang="uk-UA" dirty="0" smtClean="0"/>
            </a:br>
            <a:r>
              <a:rPr lang="uk-UA" sz="900" dirty="0" smtClean="0"/>
              <a:t>(</a:t>
            </a:r>
            <a:r>
              <a:rPr lang="uk-UA" sz="900" dirty="0"/>
              <a:t>для юридичної особи - повне найменування, юридична адреса та фактична </a:t>
            </a:r>
            <a:r>
              <a:rPr lang="uk-UA" sz="900" dirty="0" smtClean="0"/>
              <a:t>адреса, </a:t>
            </a:r>
            <a:r>
              <a:rPr lang="uk-UA" sz="900" dirty="0"/>
              <a:t>ідентифікаційний код згідно з </a:t>
            </a:r>
            <a:r>
              <a:rPr lang="uk-UA" sz="900" dirty="0" smtClean="0"/>
              <a:t>ЄДРПОУ. </a:t>
            </a:r>
          </a:p>
          <a:p>
            <a:r>
              <a:rPr lang="uk-UA" sz="900" dirty="0" smtClean="0"/>
              <a:t>для </a:t>
            </a:r>
            <a:r>
              <a:rPr lang="uk-UA" sz="900" dirty="0"/>
              <a:t>фізичної особи - підприємця - прізвище, ім’я, по </a:t>
            </a:r>
            <a:r>
              <a:rPr lang="uk-UA" sz="900" dirty="0" smtClean="0"/>
              <a:t>батькові; місце </a:t>
            </a:r>
            <a:r>
              <a:rPr lang="uk-UA" sz="900" dirty="0"/>
              <a:t>прописки та </a:t>
            </a:r>
            <a:r>
              <a:rPr lang="uk-UA" sz="900" dirty="0" smtClean="0"/>
              <a:t>проживання; реєстраційний </a:t>
            </a:r>
            <a:r>
              <a:rPr lang="uk-UA" sz="900" dirty="0"/>
              <a:t>номер облікової </a:t>
            </a:r>
            <a:r>
              <a:rPr lang="uk-UA" sz="900" dirty="0" smtClean="0"/>
              <a:t/>
            </a:r>
            <a:br>
              <a:rPr lang="uk-UA" sz="900" dirty="0" smtClean="0"/>
            </a:br>
            <a:r>
              <a:rPr lang="uk-UA" sz="900" dirty="0" smtClean="0"/>
              <a:t>картки </a:t>
            </a:r>
            <a:r>
              <a:rPr lang="uk-UA" sz="900" dirty="0"/>
              <a:t>платника податків або серія та номер </a:t>
            </a:r>
            <a:r>
              <a:rPr lang="uk-UA" sz="900" dirty="0" smtClean="0"/>
              <a:t>паспорта; для </a:t>
            </a:r>
            <a:r>
              <a:rPr lang="uk-UA" sz="900" dirty="0"/>
              <a:t>фізичної особи – згода на обробку персональних </a:t>
            </a:r>
            <a:r>
              <a:rPr lang="uk-UA" sz="900" dirty="0" smtClean="0"/>
              <a:t>даних.</a:t>
            </a:r>
            <a:endParaRPr lang="uk-UA" sz="900" dirty="0"/>
          </a:p>
          <a:p>
            <a:pPr hangingPunct="0"/>
            <a:r>
              <a:rPr lang="uk-UA" dirty="0"/>
              <a:t> </a:t>
            </a:r>
          </a:p>
          <a:p>
            <a:r>
              <a:rPr lang="en-US" dirty="0" err="1"/>
              <a:t>Підстава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переоформлення</a:t>
            </a:r>
            <a:r>
              <a:rPr lang="en-US" dirty="0"/>
              <a:t> </a:t>
            </a:r>
            <a:r>
              <a:rPr lang="en-US" dirty="0" err="1"/>
              <a:t>дозволу</a:t>
            </a:r>
            <a:r>
              <a:rPr lang="en-US" dirty="0"/>
              <a:t> </a:t>
            </a:r>
            <a:r>
              <a:rPr lang="en-US" dirty="0" smtClean="0"/>
              <a:t>_______________________</a:t>
            </a:r>
            <a:endParaRPr lang="uk-UA" dirty="0"/>
          </a:p>
          <a:p>
            <a:r>
              <a:rPr lang="en-US" dirty="0"/>
              <a:t> </a:t>
            </a:r>
            <a:endParaRPr lang="uk-UA" dirty="0"/>
          </a:p>
          <a:p>
            <a:r>
              <a:rPr lang="en-US" dirty="0" err="1"/>
              <a:t>Додаток</a:t>
            </a:r>
            <a:r>
              <a:rPr lang="en-US" dirty="0"/>
              <a:t>: </a:t>
            </a:r>
            <a:r>
              <a:rPr lang="en-US" dirty="0" err="1"/>
              <a:t>оригінал</a:t>
            </a:r>
            <a:r>
              <a:rPr lang="en-US" dirty="0"/>
              <a:t> </a:t>
            </a:r>
            <a:r>
              <a:rPr lang="en-US" dirty="0" err="1"/>
              <a:t>дозволу</a:t>
            </a:r>
            <a:endParaRPr lang="uk-UA" dirty="0"/>
          </a:p>
          <a:p>
            <a:endParaRPr dirty="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" name="Google Shape;81;p15"/>
          <p:cNvSpPr txBox="1">
            <a:spLocks/>
          </p:cNvSpPr>
          <p:nvPr/>
        </p:nvSpPr>
        <p:spPr>
          <a:xfrm>
            <a:off x="476871" y="149225"/>
            <a:ext cx="8720137" cy="554038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257175" indent="-257175" algn="l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3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1200"/>
              </a:spcAft>
              <a:buFont typeface="Wingdings 3" charset="2"/>
              <a:buNone/>
            </a:pPr>
            <a:r>
              <a:rPr lang="ru-RU" sz="17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Розділ</a:t>
            </a:r>
            <a:r>
              <a:rPr lang="ru-RU" sz="17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ІІ. </a:t>
            </a:r>
            <a:r>
              <a:rPr lang="ru-RU" sz="17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Інформація</a:t>
            </a:r>
            <a:r>
              <a:rPr lang="ru-RU" sz="17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про </a:t>
            </a:r>
            <a:r>
              <a:rPr lang="ru-RU" sz="17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послугу</a:t>
            </a:r>
            <a:endParaRPr lang="ru-RU" sz="17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155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0"/>
          <p:cNvSpPr txBox="1">
            <a:spLocks noGrp="1"/>
          </p:cNvSpPr>
          <p:nvPr>
            <p:ph type="title"/>
          </p:nvPr>
        </p:nvSpPr>
        <p:spPr>
          <a:xfrm>
            <a:off x="378721" y="744238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" sz="2300" dirty="0">
                <a:solidFill>
                  <a:srgbClr val="6AA84F"/>
                </a:solidFill>
              </a:rPr>
              <a:t>Термін надання адмінпослуги:</a:t>
            </a:r>
            <a:endParaRPr sz="2300" dirty="0">
              <a:solidFill>
                <a:srgbClr val="6AA84F"/>
              </a:solidFill>
            </a:endParaRPr>
          </a:p>
        </p:txBody>
      </p:sp>
      <p:sp>
        <p:nvSpPr>
          <p:cNvPr id="113" name="Google Shape;113;p20"/>
          <p:cNvSpPr txBox="1">
            <a:spLocks noGrp="1"/>
          </p:cNvSpPr>
          <p:nvPr>
            <p:ph type="body" idx="1"/>
          </p:nvPr>
        </p:nvSpPr>
        <p:spPr>
          <a:xfrm>
            <a:off x="775253" y="1347781"/>
            <a:ext cx="8368200" cy="51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Aft>
                <a:spcPts val="1200"/>
              </a:spcAft>
              <a:buNone/>
            </a:pPr>
            <a:r>
              <a:rPr lang="uk-UA" sz="3200" b="1" dirty="0">
                <a:solidFill>
                  <a:srgbClr val="38761D"/>
                </a:solidFill>
              </a:rPr>
              <a:t>2 календарних дні</a:t>
            </a:r>
          </a:p>
        </p:txBody>
      </p:sp>
      <p:sp>
        <p:nvSpPr>
          <p:cNvPr id="114" name="Google Shape;114;p20"/>
          <p:cNvSpPr txBox="1">
            <a:spLocks noGrp="1"/>
          </p:cNvSpPr>
          <p:nvPr>
            <p:ph type="title" idx="4294967295"/>
          </p:nvPr>
        </p:nvSpPr>
        <p:spPr>
          <a:xfrm>
            <a:off x="378721" y="2187576"/>
            <a:ext cx="6341165" cy="461962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" sz="2300" dirty="0">
                <a:solidFill>
                  <a:srgbClr val="6AA84F"/>
                </a:solidFill>
              </a:rPr>
              <a:t>Платність/безоплатність надання адмінпослуги:</a:t>
            </a:r>
            <a:endParaRPr sz="2300" dirty="0">
              <a:solidFill>
                <a:srgbClr val="6AA84F"/>
              </a:solidFill>
            </a:endParaRPr>
          </a:p>
        </p:txBody>
      </p:sp>
      <p:sp>
        <p:nvSpPr>
          <p:cNvPr id="115" name="Google Shape;115;p20"/>
          <p:cNvSpPr txBox="1">
            <a:spLocks noGrp="1"/>
          </p:cNvSpPr>
          <p:nvPr>
            <p:ph type="body" idx="4294967295"/>
          </p:nvPr>
        </p:nvSpPr>
        <p:spPr>
          <a:xfrm>
            <a:off x="776287" y="2649538"/>
            <a:ext cx="8367713" cy="51276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uk" sz="3200" b="1" dirty="0">
                <a:solidFill>
                  <a:srgbClr val="38761D"/>
                </a:solidFill>
              </a:rPr>
              <a:t>Безоплатно</a:t>
            </a:r>
            <a:endParaRPr sz="3200" b="1" dirty="0">
              <a:solidFill>
                <a:srgbClr val="38761D"/>
              </a:solidFill>
            </a:endParaRPr>
          </a:p>
        </p:txBody>
      </p:sp>
      <p:sp>
        <p:nvSpPr>
          <p:cNvPr id="116" name="Google Shape;116;p20"/>
          <p:cNvSpPr txBox="1">
            <a:spLocks noGrp="1"/>
          </p:cNvSpPr>
          <p:nvPr>
            <p:ph type="title" idx="4294967295"/>
          </p:nvPr>
        </p:nvSpPr>
        <p:spPr>
          <a:xfrm>
            <a:off x="378721" y="3338569"/>
            <a:ext cx="8367713" cy="512762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" sz="2300" dirty="0">
                <a:solidFill>
                  <a:srgbClr val="6AA84F"/>
                </a:solidFill>
              </a:rPr>
              <a:t>Результат надання адмінпослуги:</a:t>
            </a:r>
            <a:endParaRPr sz="2300" dirty="0">
              <a:solidFill>
                <a:srgbClr val="6AA84F"/>
              </a:solidFill>
            </a:endParaRPr>
          </a:p>
        </p:txBody>
      </p:sp>
      <p:sp>
        <p:nvSpPr>
          <p:cNvPr id="117" name="Google Shape;117;p20"/>
          <p:cNvSpPr txBox="1">
            <a:spLocks noGrp="1"/>
          </p:cNvSpPr>
          <p:nvPr>
            <p:ph type="body" idx="4294967295"/>
          </p:nvPr>
        </p:nvSpPr>
        <p:spPr>
          <a:xfrm>
            <a:off x="776287" y="3851331"/>
            <a:ext cx="8367713" cy="51276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Aft>
                <a:spcPts val="1200"/>
              </a:spcAft>
              <a:buNone/>
            </a:pPr>
            <a:r>
              <a:rPr lang="ru-RU" sz="2700" b="1" dirty="0" err="1">
                <a:solidFill>
                  <a:srgbClr val="38761D"/>
                </a:solidFill>
              </a:rPr>
              <a:t>Дозвіл</a:t>
            </a:r>
            <a:r>
              <a:rPr lang="ru-RU" sz="2800" dirty="0"/>
              <a:t> </a:t>
            </a:r>
            <a:r>
              <a:rPr lang="ru-RU" sz="2700" b="1" dirty="0" err="1">
                <a:solidFill>
                  <a:srgbClr val="38761D"/>
                </a:solidFill>
              </a:rPr>
              <a:t>або</a:t>
            </a:r>
            <a:r>
              <a:rPr lang="ru-RU" sz="2700" b="1" dirty="0">
                <a:solidFill>
                  <a:srgbClr val="38761D"/>
                </a:solidFill>
              </a:rPr>
              <a:t> лист-</a:t>
            </a:r>
            <a:r>
              <a:rPr lang="ru-RU" sz="2700" b="1" dirty="0" err="1">
                <a:solidFill>
                  <a:srgbClr val="38761D"/>
                </a:solidFill>
              </a:rPr>
              <a:t>відмова</a:t>
            </a:r>
            <a:r>
              <a:rPr lang="ru-RU" sz="2700" b="1" dirty="0">
                <a:solidFill>
                  <a:srgbClr val="38761D"/>
                </a:solidFill>
              </a:rPr>
              <a:t> у </a:t>
            </a:r>
            <a:r>
              <a:rPr lang="ru-RU" sz="2700" b="1" dirty="0" err="1">
                <a:solidFill>
                  <a:srgbClr val="38761D"/>
                </a:solidFill>
              </a:rPr>
              <a:t>наданні</a:t>
            </a:r>
            <a:r>
              <a:rPr lang="ru-RU" sz="2700" b="1" dirty="0">
                <a:solidFill>
                  <a:srgbClr val="38761D"/>
                </a:solidFill>
              </a:rPr>
              <a:t> </a:t>
            </a:r>
            <a:r>
              <a:rPr lang="ru-RU" sz="2700" b="1" dirty="0" err="1">
                <a:solidFill>
                  <a:srgbClr val="38761D"/>
                </a:solidFill>
              </a:rPr>
              <a:t>послуги</a:t>
            </a:r>
            <a:r>
              <a:rPr lang="ru-RU" sz="2700" b="1" dirty="0">
                <a:solidFill>
                  <a:srgbClr val="38761D"/>
                </a:solidFill>
              </a:rPr>
              <a:t>.</a:t>
            </a:r>
          </a:p>
        </p:txBody>
      </p:sp>
      <p:sp>
        <p:nvSpPr>
          <p:cNvPr id="9" name="Google Shape;81;p15"/>
          <p:cNvSpPr txBox="1">
            <a:spLocks/>
          </p:cNvSpPr>
          <p:nvPr/>
        </p:nvSpPr>
        <p:spPr>
          <a:xfrm>
            <a:off x="476871" y="149225"/>
            <a:ext cx="8720137" cy="554038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257175" indent="-257175" algn="l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3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1200"/>
              </a:spcAft>
              <a:buFont typeface="Wingdings 3" charset="2"/>
              <a:buNone/>
            </a:pPr>
            <a:r>
              <a:rPr lang="ru-RU" sz="17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Розділ</a:t>
            </a:r>
            <a:r>
              <a:rPr lang="ru-RU" sz="17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ІІ. </a:t>
            </a:r>
            <a:r>
              <a:rPr lang="ru-RU" sz="17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Інформація</a:t>
            </a:r>
            <a:r>
              <a:rPr lang="ru-RU" sz="17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про </a:t>
            </a:r>
            <a:r>
              <a:rPr lang="ru-RU" sz="17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послугу</a:t>
            </a:r>
            <a:endParaRPr lang="ru-RU" sz="17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568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1"/>
          <p:cNvSpPr txBox="1">
            <a:spLocks noGrp="1"/>
          </p:cNvSpPr>
          <p:nvPr>
            <p:ph type="title"/>
          </p:nvPr>
        </p:nvSpPr>
        <p:spPr>
          <a:xfrm>
            <a:off x="376150" y="699569"/>
            <a:ext cx="76947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" sz="2300" dirty="0">
                <a:solidFill>
                  <a:srgbClr val="6AA84F"/>
                </a:solidFill>
              </a:rPr>
              <a:t>Передача вхідних </a:t>
            </a:r>
            <a:r>
              <a:rPr lang="uk" sz="2300" dirty="0" smtClean="0">
                <a:solidFill>
                  <a:srgbClr val="6AA84F"/>
                </a:solidFill>
              </a:rPr>
              <a:t>документів   </a:t>
            </a:r>
            <a:r>
              <a:rPr lang="uk" sz="2300" b="1" dirty="0">
                <a:solidFill>
                  <a:srgbClr val="6AA84F"/>
                </a:solidFill>
              </a:rPr>
              <a:t>від ЦНАП до СНАП:</a:t>
            </a:r>
            <a:r>
              <a:rPr lang="uk" sz="2300" dirty="0">
                <a:solidFill>
                  <a:srgbClr val="6AA84F"/>
                </a:solidFill>
              </a:rPr>
              <a:t> </a:t>
            </a:r>
            <a:endParaRPr sz="2300" dirty="0">
              <a:solidFill>
                <a:srgbClr val="6AA84F"/>
              </a:solidFill>
            </a:endParaRPr>
          </a:p>
        </p:txBody>
      </p:sp>
      <p:sp>
        <p:nvSpPr>
          <p:cNvPr id="126" name="Google Shape;126;p21"/>
          <p:cNvSpPr txBox="1">
            <a:spLocks noGrp="1"/>
          </p:cNvSpPr>
          <p:nvPr>
            <p:ph type="body" idx="1"/>
          </p:nvPr>
        </p:nvSpPr>
        <p:spPr>
          <a:xfrm>
            <a:off x="387900" y="1346600"/>
            <a:ext cx="8368200" cy="51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Aft>
                <a:spcPts val="1200"/>
              </a:spcAft>
              <a:buNone/>
            </a:pPr>
            <a:r>
              <a:rPr lang="uk-UA" sz="3200" b="1" dirty="0">
                <a:solidFill>
                  <a:srgbClr val="38761D"/>
                </a:solidFill>
              </a:rPr>
              <a:t>1 робочий день</a:t>
            </a:r>
          </a:p>
        </p:txBody>
      </p:sp>
      <p:sp>
        <p:nvSpPr>
          <p:cNvPr id="127" name="Google Shape;127;p21"/>
          <p:cNvSpPr txBox="1">
            <a:spLocks noGrp="1"/>
          </p:cNvSpPr>
          <p:nvPr>
            <p:ph type="body" idx="4294967295"/>
          </p:nvPr>
        </p:nvSpPr>
        <p:spPr>
          <a:xfrm>
            <a:off x="387900" y="4300637"/>
            <a:ext cx="8369300" cy="5111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uk-UA" sz="3200" b="1" dirty="0">
                <a:solidFill>
                  <a:srgbClr val="38761D"/>
                </a:solidFill>
              </a:rPr>
              <a:t>1 робочий день</a:t>
            </a:r>
          </a:p>
        </p:txBody>
      </p:sp>
      <p:sp>
        <p:nvSpPr>
          <p:cNvPr id="129" name="Google Shape;129;p21"/>
          <p:cNvSpPr txBox="1">
            <a:spLocks noGrp="1"/>
          </p:cNvSpPr>
          <p:nvPr>
            <p:ph type="subTitle" idx="4294967295"/>
          </p:nvPr>
        </p:nvSpPr>
        <p:spPr>
          <a:xfrm>
            <a:off x="422275" y="39688"/>
            <a:ext cx="8721725" cy="5556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uk" sz="2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Розділ ІІІ. Співпраця СНАП з #ЦНАПами_Львівщини</a:t>
            </a:r>
            <a:endParaRPr sz="20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0" name="Google Shape;130;p21"/>
          <p:cNvSpPr txBox="1">
            <a:spLocks noGrp="1"/>
          </p:cNvSpPr>
          <p:nvPr>
            <p:ph type="title" idx="4294967295"/>
          </p:nvPr>
        </p:nvSpPr>
        <p:spPr>
          <a:xfrm>
            <a:off x="376150" y="3562485"/>
            <a:ext cx="6945313" cy="687387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" sz="2300" dirty="0">
                <a:solidFill>
                  <a:srgbClr val="6AA84F"/>
                </a:solidFill>
              </a:rPr>
              <a:t>Передача </a:t>
            </a:r>
            <a:r>
              <a:rPr lang="uk" sz="2300" dirty="0" smtClean="0">
                <a:solidFill>
                  <a:srgbClr val="6AA84F"/>
                </a:solidFill>
              </a:rPr>
              <a:t>результату послуги   </a:t>
            </a:r>
            <a:r>
              <a:rPr lang="uk" sz="2300" b="1" dirty="0">
                <a:solidFill>
                  <a:srgbClr val="6AA84F"/>
                </a:solidFill>
              </a:rPr>
              <a:t>від СНАП до ЦНАП:</a:t>
            </a:r>
            <a:r>
              <a:rPr lang="uk" sz="2300" dirty="0">
                <a:solidFill>
                  <a:srgbClr val="6AA84F"/>
                </a:solidFill>
              </a:rPr>
              <a:t> </a:t>
            </a:r>
            <a:endParaRPr sz="2300" dirty="0">
              <a:solidFill>
                <a:srgbClr val="6AA84F"/>
              </a:solidFill>
            </a:endParaRPr>
          </a:p>
        </p:txBody>
      </p:sp>
      <p:sp>
        <p:nvSpPr>
          <p:cNvPr id="132" name="Google Shape;132;p21"/>
          <p:cNvSpPr txBox="1">
            <a:spLocks noGrp="1"/>
          </p:cNvSpPr>
          <p:nvPr>
            <p:ph type="subTitle" idx="4294967295"/>
          </p:nvPr>
        </p:nvSpPr>
        <p:spPr>
          <a:xfrm>
            <a:off x="438450" y="2226976"/>
            <a:ext cx="7119937" cy="55403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2000" dirty="0">
                <a:solidFill>
                  <a:srgbClr val="6AA84F"/>
                </a:solidFill>
                <a:latin typeface="Roboto Slab"/>
                <a:ea typeface="Roboto Slab"/>
                <a:cs typeface="Roboto Slab"/>
                <a:sym typeface="Roboto Slab"/>
              </a:rPr>
              <a:t>Опрацювання </a:t>
            </a:r>
            <a:r>
              <a:rPr lang="uk" sz="2000" dirty="0" smtClean="0">
                <a:solidFill>
                  <a:srgbClr val="6AA84F"/>
                </a:solidFill>
                <a:latin typeface="Roboto Slab"/>
                <a:ea typeface="Roboto Slab"/>
                <a:cs typeface="Roboto Slab"/>
                <a:sym typeface="Roboto Slab"/>
              </a:rPr>
              <a:t>документів   </a:t>
            </a:r>
            <a:r>
              <a:rPr lang="uk" sz="2000" b="1" dirty="0">
                <a:solidFill>
                  <a:srgbClr val="6AA84F"/>
                </a:solidFill>
                <a:latin typeface="Roboto Slab"/>
                <a:ea typeface="Roboto Slab"/>
                <a:cs typeface="Roboto Slab"/>
                <a:sym typeface="Roboto Slab"/>
              </a:rPr>
              <a:t>СНАП:</a:t>
            </a:r>
            <a:r>
              <a:rPr lang="uk" sz="2000" dirty="0">
                <a:solidFill>
                  <a:srgbClr val="6AA84F"/>
                </a:solidFill>
                <a:latin typeface="Roboto Slab"/>
                <a:ea typeface="Roboto Slab"/>
                <a:cs typeface="Roboto Slab"/>
                <a:sym typeface="Roboto Slab"/>
              </a:rPr>
              <a:t> </a:t>
            </a:r>
            <a:endParaRPr sz="2000" dirty="0">
              <a:solidFill>
                <a:srgbClr val="6AA84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marL="0" lvl="0" indent="0" algn="r" rtl="0">
              <a:spcBef>
                <a:spcPts val="0"/>
              </a:spcBef>
              <a:spcAft>
                <a:spcPts val="1200"/>
              </a:spcAft>
              <a:buNone/>
            </a:pPr>
            <a:endParaRPr sz="2000" dirty="0">
              <a:solidFill>
                <a:schemeClr val="accent5"/>
              </a:solidFill>
            </a:endParaRPr>
          </a:p>
        </p:txBody>
      </p:sp>
      <p:sp>
        <p:nvSpPr>
          <p:cNvPr id="133" name="Google Shape;133;p21"/>
          <p:cNvSpPr txBox="1">
            <a:spLocks noGrp="1"/>
          </p:cNvSpPr>
          <p:nvPr>
            <p:ph type="body" idx="4294967295"/>
          </p:nvPr>
        </p:nvSpPr>
        <p:spPr>
          <a:xfrm>
            <a:off x="387900" y="2717578"/>
            <a:ext cx="8369300" cy="51276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uk-UA" sz="3200" b="1" dirty="0">
                <a:solidFill>
                  <a:srgbClr val="38761D"/>
                </a:solidFill>
              </a:rPr>
              <a:t>1 робочий день</a:t>
            </a:r>
          </a:p>
        </p:txBody>
      </p:sp>
      <p:cxnSp>
        <p:nvCxnSpPr>
          <p:cNvPr id="128" name="Google Shape;128;p21"/>
          <p:cNvCxnSpPr/>
          <p:nvPr/>
        </p:nvCxnSpPr>
        <p:spPr>
          <a:xfrm rot="10800000" flipH="1">
            <a:off x="438450" y="1939063"/>
            <a:ext cx="8267100" cy="9000"/>
          </a:xfrm>
          <a:prstGeom prst="straightConnector1">
            <a:avLst/>
          </a:prstGeom>
          <a:noFill/>
          <a:ln w="28575" cap="flat" cmpd="sng">
            <a:solidFill>
              <a:srgbClr val="274E1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1" name="Google Shape;131;p21"/>
          <p:cNvCxnSpPr/>
          <p:nvPr/>
        </p:nvCxnSpPr>
        <p:spPr>
          <a:xfrm rot="10800000" flipH="1">
            <a:off x="376150" y="3416468"/>
            <a:ext cx="8267100" cy="9000"/>
          </a:xfrm>
          <a:prstGeom prst="straightConnector1">
            <a:avLst/>
          </a:prstGeom>
          <a:noFill/>
          <a:ln w="28575" cap="flat" cmpd="sng">
            <a:solidFill>
              <a:srgbClr val="274E13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1748666307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2490</TotalTime>
  <Words>262</Words>
  <Application>Microsoft Office PowerPoint</Application>
  <PresentationFormat>Екран (16:9)</PresentationFormat>
  <Paragraphs>55</Paragraphs>
  <Slides>6</Slides>
  <Notes>6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6</vt:i4>
      </vt:variant>
    </vt:vector>
  </HeadingPairs>
  <TitlesOfParts>
    <vt:vector size="13" baseType="lpstr">
      <vt:lpstr>Roboto</vt:lpstr>
      <vt:lpstr>Arial</vt:lpstr>
      <vt:lpstr>Roboto Slab</vt:lpstr>
      <vt:lpstr>Wingdings 3</vt:lpstr>
      <vt:lpstr>Times New Roman</vt:lpstr>
      <vt:lpstr>Trebuchet MS</vt:lpstr>
      <vt:lpstr>Грань</vt:lpstr>
      <vt:lpstr>Львівська обласна державна адміністрація Департамент дорожнього господарства </vt:lpstr>
      <vt:lpstr>   Назва послуги № 31, ідентифікатор 02342  відповідно до додатка до розпорядження начальника Львівської ОВА від 29.07.2022  №217/0/5-22ВА “Про організацію надання адміністративних послуг”  Переоформлення дозволу на розміщення зовнішньої реклами поза межами населених пунктів</vt:lpstr>
      <vt:lpstr>Перелік документів:</vt:lpstr>
      <vt:lpstr>Презентація PowerPoint</vt:lpstr>
      <vt:lpstr>Термін надання адмінпослуги:</vt:lpstr>
      <vt:lpstr>Передача вхідних документів   від ЦНАП до СНАП: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Львівська обласна військова адміністрація Юридичне управління апарату</dc:title>
  <dc:creator>HP</dc:creator>
  <cp:lastModifiedBy>RePack by Diakov</cp:lastModifiedBy>
  <cp:revision>37</cp:revision>
  <dcterms:modified xsi:type="dcterms:W3CDTF">2022-08-19T11:24:50Z</dcterms:modified>
</cp:coreProperties>
</file>