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65" r:id="rId2"/>
    <p:sldId id="266" r:id="rId3"/>
    <p:sldId id="267" r:id="rId4"/>
    <p:sldId id="268" r:id="rId5"/>
    <p:sldId id="269" r:id="rId6"/>
    <p:sldId id="270" r:id="rId7"/>
  </p:sldIdLst>
  <p:sldSz cx="9144000" cy="5143500" type="screen16x9"/>
  <p:notesSz cx="6858000" cy="9144000"/>
  <p:embeddedFontLst>
    <p:embeddedFont>
      <p:font typeface="Roboto Slab" panose="020B0604020202020204" charset="0"/>
      <p:regular r:id="rId9"/>
      <p:bold r:id="rId10"/>
    </p:embeddedFont>
    <p:embeddedFont>
      <p:font typeface="Wingdings 3" panose="05040102010807070707" pitchFamily="18" charset="2"/>
      <p:regular r:id="rId11"/>
    </p:embeddedFont>
    <p:embeddedFont>
      <p:font typeface="Roboto" panose="020B0604020202020204" charset="0"/>
      <p:regular r:id="rId12"/>
      <p:bold r:id="rId13"/>
      <p:italic r:id="rId14"/>
      <p:boldItalic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3671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1faea0e7a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41faea0e7a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5478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1faea0e7a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41faea0e7a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2170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42b0610b0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42b0610b0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5688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41faea0e7a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41faea0e7a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8312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405d6ec22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405d6ec22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0722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55645693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852431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0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34321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75107528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98697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7167612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86126347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8869372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260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67258975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94770427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9366702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4441280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123504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41313193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5937975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5597185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93949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742450" y="640850"/>
            <a:ext cx="7343100" cy="19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 dirty="0">
                <a:solidFill>
                  <a:srgbClr val="274E13"/>
                </a:solidFill>
              </a:rPr>
              <a:t>Львівська обласна </a:t>
            </a:r>
            <a:r>
              <a:rPr lang="uk" sz="2400" dirty="0" smtClean="0">
                <a:solidFill>
                  <a:srgbClr val="274E13"/>
                </a:solidFill>
              </a:rPr>
              <a:t>державна адміністрація</a:t>
            </a:r>
            <a:br>
              <a:rPr lang="uk" sz="2400" dirty="0" smtClean="0">
                <a:solidFill>
                  <a:srgbClr val="274E13"/>
                </a:solidFill>
              </a:rPr>
            </a:br>
            <a:r>
              <a:rPr lang="uk-UA" sz="2400" b="1" dirty="0" smtClean="0">
                <a:solidFill>
                  <a:srgbClr val="274E13"/>
                </a:solidFill>
              </a:rPr>
              <a:t>Департамент</a:t>
            </a:r>
            <a:r>
              <a:rPr lang="uk" sz="2400" b="1" dirty="0" smtClean="0">
                <a:solidFill>
                  <a:srgbClr val="274E13"/>
                </a:solidFill>
              </a:rPr>
              <a:t> дорожнього господарства</a:t>
            </a:r>
            <a:r>
              <a:rPr lang="uk" sz="3777" b="1" dirty="0" smtClean="0">
                <a:solidFill>
                  <a:srgbClr val="274E13"/>
                </a:solidFill>
              </a:rPr>
              <a:t> </a:t>
            </a:r>
            <a:endParaRPr sz="3777" b="1" dirty="0">
              <a:solidFill>
                <a:srgbClr val="274E13"/>
              </a:solidFill>
            </a:endParaRP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53500" y="86150"/>
            <a:ext cx="8721000" cy="55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 i="1" dirty="0"/>
              <a:t>Розділ І. Інформація про СНАП</a:t>
            </a:r>
            <a:endParaRPr sz="1900" i="1" dirty="0"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4294967295"/>
          </p:nvPr>
        </p:nvSpPr>
        <p:spPr>
          <a:xfrm>
            <a:off x="554521" y="2369652"/>
            <a:ext cx="7343775" cy="1441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/>
              <a:t>Адреса знаходження: </a:t>
            </a:r>
            <a:r>
              <a:rPr lang="uk" sz="1800" b="1" dirty="0">
                <a:solidFill>
                  <a:srgbClr val="38761D"/>
                </a:solidFill>
              </a:rPr>
              <a:t>79008, м.Львів, Винниченка,  каб. </a:t>
            </a:r>
            <a:r>
              <a:rPr lang="uk" sz="1800" b="1" dirty="0" smtClean="0">
                <a:solidFill>
                  <a:srgbClr val="38761D"/>
                </a:solidFill>
              </a:rPr>
              <a:t>452 </a:t>
            </a:r>
            <a:r>
              <a:rPr lang="uk" sz="1800" dirty="0"/>
              <a:t/>
            </a:r>
            <a:br>
              <a:rPr lang="uk" sz="1800" dirty="0"/>
            </a:br>
            <a:r>
              <a:rPr lang="uk" sz="1800" dirty="0"/>
              <a:t>роб. тел.: </a:t>
            </a:r>
            <a:r>
              <a:rPr lang="uk" sz="1800" b="1" dirty="0">
                <a:solidFill>
                  <a:srgbClr val="38761D"/>
                </a:solidFill>
              </a:rPr>
              <a:t>(032)</a:t>
            </a:r>
            <a:r>
              <a:rPr lang="uk" sz="1800" dirty="0">
                <a:solidFill>
                  <a:srgbClr val="38761D"/>
                </a:solidFill>
              </a:rPr>
              <a:t> </a:t>
            </a:r>
            <a:r>
              <a:rPr lang="uk" sz="1800" b="1" dirty="0">
                <a:solidFill>
                  <a:srgbClr val="38761D"/>
                </a:solidFill>
              </a:rPr>
              <a:t>2 999 </a:t>
            </a:r>
            <a:r>
              <a:rPr lang="uk" sz="1800" b="1" dirty="0" smtClean="0">
                <a:solidFill>
                  <a:srgbClr val="38761D"/>
                </a:solidFill>
              </a:rPr>
              <a:t>141</a:t>
            </a:r>
            <a:endParaRPr sz="1800" dirty="0">
              <a:solidFill>
                <a:srgbClr val="38761D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/>
              <a:t>e-mail: </a:t>
            </a:r>
            <a:r>
              <a:rPr lang="en-US" sz="1800" b="1" dirty="0" err="1" smtClean="0">
                <a:solidFill>
                  <a:srgbClr val="38761D"/>
                </a:solidFill>
              </a:rPr>
              <a:t>dorogu</a:t>
            </a:r>
            <a:r>
              <a:rPr lang="uk" sz="1800" b="1" dirty="0" smtClean="0">
                <a:solidFill>
                  <a:srgbClr val="38761D"/>
                </a:solidFill>
              </a:rPr>
              <a:t>@loda.gov.ua</a:t>
            </a:r>
            <a:endParaRPr sz="1800" b="1" dirty="0">
              <a:solidFill>
                <a:srgbClr val="38761D"/>
              </a:solidFill>
            </a:endParaRPr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4294967295"/>
          </p:nvPr>
        </p:nvSpPr>
        <p:spPr>
          <a:xfrm>
            <a:off x="655982" y="3758094"/>
            <a:ext cx="6215269" cy="122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 smtClean="0"/>
              <a:t>Відповідальним за надання адмінпослуги є </a:t>
            </a:r>
            <a:endParaRPr sz="1800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uk-UA" sz="1800" b="1" dirty="0" smtClean="0">
              <a:solidFill>
                <a:srgbClr val="274E13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smtClean="0">
                <a:solidFill>
                  <a:srgbClr val="274E13"/>
                </a:solidFill>
              </a:rPr>
              <a:t>С</a:t>
            </a:r>
            <a:r>
              <a:rPr lang="uk-UA" sz="1800" b="1" dirty="0" smtClean="0">
                <a:solidFill>
                  <a:srgbClr val="0C343D"/>
                </a:solidFill>
              </a:rPr>
              <a:t>ектор безпеки дорожнього руху</a:t>
            </a:r>
            <a:r>
              <a:rPr lang="uk" sz="1800" b="1" dirty="0" smtClean="0">
                <a:solidFill>
                  <a:srgbClr val="274E13"/>
                </a:solidFill>
              </a:rPr>
              <a:t> </a:t>
            </a:r>
            <a:endParaRPr sz="1800" b="1" dirty="0">
              <a:solidFill>
                <a:srgbClr val="274E13"/>
              </a:solidFill>
            </a:endParaRPr>
          </a:p>
        </p:txBody>
      </p:sp>
      <p:cxnSp>
        <p:nvCxnSpPr>
          <p:cNvPr id="67" name="Google Shape;67;p13"/>
          <p:cNvCxnSpPr/>
          <p:nvPr/>
        </p:nvCxnSpPr>
        <p:spPr>
          <a:xfrm rot="10800000" flipH="1">
            <a:off x="435952" y="1673382"/>
            <a:ext cx="7014900" cy="108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3103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427150" y="925475"/>
            <a:ext cx="8368200" cy="254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6AA84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6AA84F"/>
              </a:solidFill>
            </a:endParaRPr>
          </a:p>
          <a:p>
            <a:pPr lvl="0"/>
            <a:r>
              <a:rPr lang="uk" sz="2800" dirty="0" smtClean="0">
                <a:solidFill>
                  <a:srgbClr val="6AA84F"/>
                </a:solidFill>
              </a:rPr>
              <a:t/>
            </a:r>
            <a:br>
              <a:rPr lang="uk" sz="2800" dirty="0" smtClean="0">
                <a:solidFill>
                  <a:srgbClr val="6AA84F"/>
                </a:solidFill>
              </a:rPr>
            </a:br>
            <a:r>
              <a:rPr lang="uk" sz="2800" dirty="0" smtClean="0">
                <a:solidFill>
                  <a:srgbClr val="6AA84F"/>
                </a:solidFill>
              </a:rPr>
              <a:t>Назва </a:t>
            </a:r>
            <a:r>
              <a:rPr lang="uk" sz="2800" dirty="0">
                <a:solidFill>
                  <a:srgbClr val="6AA84F"/>
                </a:solidFill>
              </a:rPr>
              <a:t>послуги </a:t>
            </a:r>
            <a:r>
              <a:rPr lang="uk" sz="2800" b="1" dirty="0">
                <a:solidFill>
                  <a:srgbClr val="274E13"/>
                </a:solidFill>
              </a:rPr>
              <a:t>№ </a:t>
            </a:r>
            <a:r>
              <a:rPr lang="uk" sz="2800" b="1" dirty="0" smtClean="0">
                <a:solidFill>
                  <a:srgbClr val="274E13"/>
                </a:solidFill>
              </a:rPr>
              <a:t>30</a:t>
            </a:r>
            <a:r>
              <a:rPr lang="uk" sz="2800" b="1" dirty="0" smtClean="0">
                <a:solidFill>
                  <a:srgbClr val="6AA84F"/>
                </a:solidFill>
              </a:rPr>
              <a:t>,</a:t>
            </a:r>
            <a:r>
              <a:rPr lang="uk" sz="1322" dirty="0" smtClean="0">
                <a:solidFill>
                  <a:srgbClr val="6AA84F"/>
                </a:solidFill>
              </a:rPr>
              <a:t> </a:t>
            </a:r>
            <a:r>
              <a:rPr lang="uk" sz="1322" dirty="0">
                <a:solidFill>
                  <a:srgbClr val="6AA84F"/>
                </a:solidFill>
              </a:rPr>
              <a:t>ідентифікатор </a:t>
            </a:r>
            <a:r>
              <a:rPr lang="uk-UA" sz="2800" b="1" dirty="0">
                <a:solidFill>
                  <a:srgbClr val="274E13"/>
                </a:solidFill>
              </a:rPr>
              <a:t>02458</a:t>
            </a:r>
            <a:r>
              <a:rPr lang="uk" sz="2800" b="1" dirty="0" smtClean="0">
                <a:solidFill>
                  <a:srgbClr val="274E13"/>
                </a:solidFill>
              </a:rPr>
              <a:t> </a:t>
            </a:r>
            <a:endParaRPr sz="2800" b="1" dirty="0">
              <a:solidFill>
                <a:srgbClr val="274E1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322" dirty="0">
                <a:solidFill>
                  <a:srgbClr val="6AA84F"/>
                </a:solidFill>
              </a:rPr>
              <a:t>відповідно до додатка до розпорядження начальника Львівської ОВА від 29.07.2022 </a:t>
            </a:r>
            <a:r>
              <a:rPr lang="uk" sz="1322" dirty="0" smtClean="0">
                <a:solidFill>
                  <a:srgbClr val="6AA84F"/>
                </a:solidFill>
              </a:rPr>
              <a:t/>
            </a:r>
            <a:br>
              <a:rPr lang="uk" sz="1322" dirty="0" smtClean="0">
                <a:solidFill>
                  <a:srgbClr val="6AA84F"/>
                </a:solidFill>
              </a:rPr>
            </a:br>
            <a:r>
              <a:rPr lang="uk" sz="1322" dirty="0" smtClean="0">
                <a:solidFill>
                  <a:srgbClr val="6AA84F"/>
                </a:solidFill>
              </a:rPr>
              <a:t>№</a:t>
            </a:r>
            <a:r>
              <a:rPr lang="uk" sz="1322" dirty="0">
                <a:solidFill>
                  <a:srgbClr val="6AA84F"/>
                </a:solidFill>
              </a:rPr>
              <a:t>217/0/5-22ВА </a:t>
            </a:r>
            <a:r>
              <a:rPr lang="uk" sz="1322" dirty="0" smtClean="0">
                <a:solidFill>
                  <a:srgbClr val="6AA84F"/>
                </a:solidFill>
              </a:rPr>
              <a:t>“</a:t>
            </a:r>
            <a:r>
              <a:rPr lang="uk" sz="1322" dirty="0">
                <a:solidFill>
                  <a:srgbClr val="6AA84F"/>
                </a:solidFill>
              </a:rPr>
              <a:t>Про організацію надання адміністративних послуг”</a:t>
            </a:r>
            <a:endParaRPr sz="1322" dirty="0">
              <a:solidFill>
                <a:srgbClr val="6AA84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33" b="1" dirty="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lang="uk-UA" u="sng" dirty="0">
                <a:solidFill>
                  <a:schemeClr val="accent2">
                    <a:lumMod val="75000"/>
                  </a:schemeClr>
                </a:solidFill>
              </a:rPr>
              <a:t>Видача дубліката дозволу на розміщення </a:t>
            </a:r>
            <a:r>
              <a:rPr lang="uk-UA" u="sng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u="sng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u="sng" dirty="0" smtClean="0">
                <a:solidFill>
                  <a:schemeClr val="accent2">
                    <a:lumMod val="75000"/>
                  </a:schemeClr>
                </a:solidFill>
              </a:rPr>
              <a:t>зовнішньої </a:t>
            </a:r>
            <a:r>
              <a:rPr lang="uk-UA" u="sng" dirty="0">
                <a:solidFill>
                  <a:schemeClr val="accent2">
                    <a:lumMod val="75000"/>
                  </a:schemeClr>
                </a:solidFill>
              </a:rPr>
              <a:t>реклами поза межами населених пунктів</a:t>
            </a:r>
            <a:endParaRPr sz="4777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Google Shape;73;p14"/>
          <p:cNvSpPr txBox="1">
            <a:spLocks/>
          </p:cNvSpPr>
          <p:nvPr/>
        </p:nvSpPr>
        <p:spPr>
          <a:xfrm>
            <a:off x="427150" y="4378956"/>
            <a:ext cx="8368200" cy="5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25400" indent="0">
              <a:buFont typeface="Roboto"/>
              <a:buNone/>
            </a:pPr>
            <a:r>
              <a:rPr lang="ru-RU" sz="1400" smtClean="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 ЦНАПи надають: Примітка* ЦНАП (5) </a:t>
            </a:r>
          </a:p>
          <a:p>
            <a:pPr marL="25400" indent="0">
              <a:buFont typeface="Roboto"/>
              <a:buNone/>
            </a:pPr>
            <a:endParaRPr lang="ru-RU" sz="1000" smtClea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>
              <a:spcBef>
                <a:spcPts val="1200"/>
              </a:spcBef>
              <a:buFont typeface="Roboto"/>
              <a:buNone/>
            </a:pPr>
            <a:endParaRPr lang="ru-RU" sz="1000" smtClean="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>
              <a:spcBef>
                <a:spcPts val="1200"/>
              </a:spcBef>
              <a:buFont typeface="Roboto"/>
              <a:buNone/>
            </a:pPr>
            <a:endParaRPr lang="ru-RU" sz="1000" smtClean="0">
              <a:solidFill>
                <a:srgbClr val="274E1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Aft>
                <a:spcPts val="1200"/>
              </a:spcAft>
              <a:buFont typeface="Roboto"/>
              <a:buNone/>
            </a:pPr>
            <a:endParaRPr lang="ru-RU" dirty="0"/>
          </a:p>
        </p:txBody>
      </p:sp>
      <p:sp>
        <p:nvSpPr>
          <p:cNvPr id="6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ІІ. Інформація про 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9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372" y="330053"/>
            <a:ext cx="6578783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>
                <a:solidFill>
                  <a:srgbClr val="6AA84F"/>
                </a:solidFill>
              </a:rPr>
              <a:t>Перелік </a:t>
            </a:r>
            <a:r>
              <a:rPr lang="uk" dirty="0" smtClean="0">
                <a:solidFill>
                  <a:srgbClr val="6AA84F"/>
                </a:solidFill>
              </a:rPr>
              <a:t>документів:</a:t>
            </a:r>
            <a:endParaRPr dirty="0">
              <a:solidFill>
                <a:srgbClr val="6AA84F"/>
              </a:solidFill>
            </a:endParaRPr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435621" y="863753"/>
            <a:ext cx="4633336" cy="375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1. Заява </a:t>
            </a:r>
            <a:endParaRPr lang="uk-UA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Підставами для видачі дубліката дозволу є: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втрата дозволу;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пошкодження дозволу;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інші підстави, встановлені законом.</a:t>
            </a:r>
          </a:p>
          <a:p>
            <a:pPr marL="114300" indent="0">
              <a:buNone/>
            </a:pPr>
            <a:endParaRPr lang="uk-UA" sz="1100" dirty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У разі втрати дозволу суб’єкт господарювання зобов’язаний протягом п’яти робочих днів з дня настання такої підстави подати робочому органу або державному адміністраторові заяву про видачу дубліката дозволу.</a:t>
            </a:r>
          </a:p>
          <a:p>
            <a:pPr marL="114300" indent="0">
              <a:buNone/>
            </a:pPr>
            <a:endParaRPr lang="uk-UA" sz="1100" dirty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-UA" sz="1100" dirty="0">
                <a:solidFill>
                  <a:schemeClr val="accent2">
                    <a:lumMod val="75000"/>
                  </a:schemeClr>
                </a:solidFill>
              </a:rPr>
              <a:t>Якщо бланк дозволу непридатний для використання внаслідок його пошкодження, суб’єкт господарювання подає робочому органу або державному адміністраторові заяву про видачу дубліката дозволу та непридатний для використання дозвіл.</a:t>
            </a:r>
            <a:endParaRPr lang="uk-UA" sz="1100" dirty="0">
              <a:solidFill>
                <a:schemeClr val="accent2">
                  <a:lumMod val="75000"/>
                </a:schemeClr>
              </a:solidFill>
              <a:highlight>
                <a:srgbClr val="D9EAD3"/>
              </a:highlight>
              <a:latin typeface="Roboto Slab"/>
              <a:ea typeface="Roboto Slab"/>
              <a:cs typeface="Roboto Slab"/>
              <a:sym typeface="Roboto Slab"/>
            </a:endParaRPr>
          </a:p>
          <a:p>
            <a:pPr marL="114300" indent="0">
              <a:buNone/>
            </a:pPr>
            <a:endParaRPr lang="uk-UA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" sz="1100" dirty="0">
                <a:solidFill>
                  <a:schemeClr val="tx1"/>
                </a:solidFill>
              </a:rPr>
              <a:t>У кінці заяви обов'язково проставляється дата її написання, а також ставиться підпис зацікавленої особи у наданні їй адміністративної послуги.</a:t>
            </a:r>
          </a:p>
          <a:p>
            <a:pPr marL="114300" indent="0">
              <a:buNone/>
            </a:pPr>
            <a:r>
              <a:rPr lang="uk" sz="1100" dirty="0">
                <a:solidFill>
                  <a:schemeClr val="tx1"/>
                </a:solidFill>
              </a:rPr>
              <a:t>У випадку коли заява подається уповноваженою особою відповідно до наданої їй довіреності оформленої у встановленому законом порідку до заяви також додається така довіреність</a:t>
            </a:r>
            <a:r>
              <a:rPr lang="uk" sz="1100" b="1" dirty="0">
                <a:solidFill>
                  <a:schemeClr val="tx1"/>
                </a:solidFill>
              </a:rPr>
              <a:t>.</a:t>
            </a:r>
            <a:endParaRPr lang="uk" sz="110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sz="1020" dirty="0">
              <a:solidFill>
                <a:schemeClr val="accent2">
                  <a:lumMod val="75000"/>
                </a:schemeClr>
              </a:solidFill>
              <a:highlight>
                <a:srgbClr val="D9EAD3"/>
              </a:highlight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4294967295"/>
          </p:nvPr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7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ІІ. Інформація про послугу</a:t>
            </a:r>
            <a:endParaRPr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" name="Рисунок 1" descr="Фрагмент е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023" y="149225"/>
            <a:ext cx="3733689" cy="484148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07166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/>
        </p:nvSpPr>
        <p:spPr>
          <a:xfrm>
            <a:off x="543450" y="1019196"/>
            <a:ext cx="8057100" cy="349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700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Roboto"/>
              </a:rPr>
              <a:t>В</a:t>
            </a:r>
            <a:r>
              <a:rPr lang="uk" sz="1700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основній частині заяви зазначається наступне: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endParaRPr lang="uk-UA" dirty="0" smtClean="0"/>
          </a:p>
          <a:p>
            <a:r>
              <a:rPr lang="uk-UA" dirty="0" smtClean="0"/>
              <a:t>ЗАЯВА </a:t>
            </a:r>
            <a:r>
              <a:rPr lang="uk-UA" dirty="0"/>
              <a:t>про видачу </a:t>
            </a:r>
            <a:r>
              <a:rPr lang="uk-UA" dirty="0" smtClean="0"/>
              <a:t>дубліката дозволу </a:t>
            </a:r>
            <a:r>
              <a:rPr lang="uk-UA" dirty="0"/>
              <a:t>на розміщення зовнішньої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реклами поза </a:t>
            </a:r>
            <a:r>
              <a:rPr lang="uk-UA" dirty="0"/>
              <a:t>межами </a:t>
            </a:r>
            <a:r>
              <a:rPr lang="uk-UA" dirty="0" smtClean="0"/>
              <a:t>населених </a:t>
            </a:r>
            <a:r>
              <a:rPr lang="uk-UA" dirty="0"/>
              <a:t>пунктів Львівської області</a:t>
            </a:r>
          </a:p>
          <a:p>
            <a:r>
              <a:rPr lang="uk-UA" dirty="0" smtClean="0"/>
              <a:t>__________________________________________</a:t>
            </a:r>
            <a:br>
              <a:rPr lang="uk-UA" dirty="0" smtClean="0"/>
            </a:br>
            <a:r>
              <a:rPr lang="uk-UA" sz="900" dirty="0" smtClean="0"/>
              <a:t>(</a:t>
            </a:r>
            <a:r>
              <a:rPr lang="uk-UA" sz="900" dirty="0"/>
              <a:t>для юридичної особи - повне найменування, юридична адреса та фактична </a:t>
            </a:r>
            <a:r>
              <a:rPr lang="uk-UA" sz="900" dirty="0" smtClean="0"/>
              <a:t>адреса, </a:t>
            </a:r>
            <a:r>
              <a:rPr lang="uk-UA" sz="900" dirty="0"/>
              <a:t>ідентифікаційний код згідно з </a:t>
            </a:r>
            <a:r>
              <a:rPr lang="uk-UA" sz="900" dirty="0" smtClean="0"/>
              <a:t>ЄДРПОУ. </a:t>
            </a:r>
          </a:p>
          <a:p>
            <a:r>
              <a:rPr lang="uk-UA" sz="900" dirty="0" smtClean="0"/>
              <a:t>для </a:t>
            </a:r>
            <a:r>
              <a:rPr lang="uk-UA" sz="900" dirty="0"/>
              <a:t>фізичної особи - підприємця - прізвище, ім’я, по </a:t>
            </a:r>
            <a:r>
              <a:rPr lang="uk-UA" sz="900" dirty="0" smtClean="0"/>
              <a:t>батькові; місце </a:t>
            </a:r>
            <a:r>
              <a:rPr lang="uk-UA" sz="900" dirty="0"/>
              <a:t>прописки та </a:t>
            </a:r>
            <a:r>
              <a:rPr lang="uk-UA" sz="900" dirty="0" smtClean="0"/>
              <a:t>проживання; реєстраційний </a:t>
            </a:r>
            <a:r>
              <a:rPr lang="uk-UA" sz="900" dirty="0"/>
              <a:t>номер облікової </a:t>
            </a:r>
            <a:r>
              <a:rPr lang="uk-UA" sz="900" dirty="0" smtClean="0"/>
              <a:t/>
            </a:r>
            <a:br>
              <a:rPr lang="uk-UA" sz="900" dirty="0" smtClean="0"/>
            </a:br>
            <a:r>
              <a:rPr lang="uk-UA" sz="900" dirty="0" smtClean="0"/>
              <a:t>картки </a:t>
            </a:r>
            <a:r>
              <a:rPr lang="uk-UA" sz="900" dirty="0"/>
              <a:t>платника податків або серія та номер </a:t>
            </a:r>
            <a:r>
              <a:rPr lang="uk-UA" sz="900" dirty="0" smtClean="0"/>
              <a:t>паспорта; для </a:t>
            </a:r>
            <a:r>
              <a:rPr lang="uk-UA" sz="900" dirty="0"/>
              <a:t>фізичної особи – згода на обробку персональних </a:t>
            </a:r>
            <a:r>
              <a:rPr lang="uk-UA" sz="900" dirty="0" smtClean="0"/>
              <a:t>даних.</a:t>
            </a:r>
            <a:endParaRPr lang="uk-UA" sz="900" dirty="0"/>
          </a:p>
          <a:p>
            <a:pPr hangingPunct="0"/>
            <a:r>
              <a:rPr lang="uk-UA" dirty="0"/>
              <a:t> </a:t>
            </a:r>
          </a:p>
          <a:p>
            <a:r>
              <a:rPr lang="uk-UA" dirty="0"/>
              <a:t>Інформація про виданий дозвіл </a:t>
            </a:r>
            <a:r>
              <a:rPr lang="uk-UA" dirty="0" smtClean="0"/>
              <a:t> ____________________________</a:t>
            </a:r>
            <a:endParaRPr lang="uk-UA" dirty="0"/>
          </a:p>
          <a:p>
            <a:r>
              <a:rPr lang="uk-UA" sz="900" dirty="0"/>
              <a:t>(дата видачі та номер дозволу, адреса місця розташування)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Підстава для видачі дубліката </a:t>
            </a:r>
            <a:r>
              <a:rPr lang="uk-UA" dirty="0" smtClean="0"/>
              <a:t>дозволу ______________________</a:t>
            </a:r>
            <a:endParaRPr lang="uk-UA" dirty="0"/>
          </a:p>
          <a:p>
            <a:endParaRPr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ІІ.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Інформація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88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378721" y="744238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Термін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775253" y="1347781"/>
            <a:ext cx="83682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2 календарних дні</a:t>
            </a:r>
          </a:p>
        </p:txBody>
      </p:sp>
      <p:sp>
        <p:nvSpPr>
          <p:cNvPr id="114" name="Google Shape;114;p20"/>
          <p:cNvSpPr txBox="1">
            <a:spLocks noGrp="1"/>
          </p:cNvSpPr>
          <p:nvPr>
            <p:ph type="title" idx="4294967295"/>
          </p:nvPr>
        </p:nvSpPr>
        <p:spPr>
          <a:xfrm>
            <a:off x="378721" y="2187576"/>
            <a:ext cx="6341165" cy="4619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Платність/безоплатність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4294967295"/>
          </p:nvPr>
        </p:nvSpPr>
        <p:spPr>
          <a:xfrm>
            <a:off x="776287" y="2649538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>
                <a:solidFill>
                  <a:srgbClr val="38761D"/>
                </a:solidFill>
              </a:rPr>
              <a:t>Безоплатно</a:t>
            </a:r>
            <a:endParaRPr sz="3200" b="1" dirty="0">
              <a:solidFill>
                <a:srgbClr val="38761D"/>
              </a:solidFill>
            </a:endParaRPr>
          </a:p>
        </p:txBody>
      </p:sp>
      <p:sp>
        <p:nvSpPr>
          <p:cNvPr id="116" name="Google Shape;116;p20"/>
          <p:cNvSpPr txBox="1">
            <a:spLocks noGrp="1"/>
          </p:cNvSpPr>
          <p:nvPr>
            <p:ph type="title" idx="4294967295"/>
          </p:nvPr>
        </p:nvSpPr>
        <p:spPr>
          <a:xfrm>
            <a:off x="378721" y="3338569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Результат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4294967295"/>
          </p:nvPr>
        </p:nvSpPr>
        <p:spPr>
          <a:xfrm>
            <a:off x="776287" y="3851331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ru-RU" sz="2700" b="1" dirty="0" err="1">
                <a:solidFill>
                  <a:srgbClr val="38761D"/>
                </a:solidFill>
              </a:rPr>
              <a:t>Дозвіл</a:t>
            </a:r>
            <a:r>
              <a:rPr lang="ru-RU" sz="2800" dirty="0"/>
              <a:t> </a:t>
            </a:r>
            <a:r>
              <a:rPr lang="ru-RU" sz="2700" b="1" dirty="0" err="1">
                <a:solidFill>
                  <a:srgbClr val="38761D"/>
                </a:solidFill>
              </a:rPr>
              <a:t>або</a:t>
            </a:r>
            <a:r>
              <a:rPr lang="ru-RU" sz="2700" b="1" dirty="0">
                <a:solidFill>
                  <a:srgbClr val="38761D"/>
                </a:solidFill>
              </a:rPr>
              <a:t> лист-</a:t>
            </a:r>
            <a:r>
              <a:rPr lang="ru-RU" sz="2700" b="1" dirty="0" err="1">
                <a:solidFill>
                  <a:srgbClr val="38761D"/>
                </a:solidFill>
              </a:rPr>
              <a:t>відмова</a:t>
            </a:r>
            <a:r>
              <a:rPr lang="ru-RU" sz="2700" b="1" dirty="0">
                <a:solidFill>
                  <a:srgbClr val="38761D"/>
                </a:solidFill>
              </a:rPr>
              <a:t> у </a:t>
            </a:r>
            <a:r>
              <a:rPr lang="ru-RU" sz="2700" b="1" dirty="0" err="1">
                <a:solidFill>
                  <a:srgbClr val="38761D"/>
                </a:solidFill>
              </a:rPr>
              <a:t>наданні</a:t>
            </a:r>
            <a:r>
              <a:rPr lang="ru-RU" sz="2700" b="1" dirty="0">
                <a:solidFill>
                  <a:srgbClr val="38761D"/>
                </a:solidFill>
              </a:rPr>
              <a:t> </a:t>
            </a:r>
            <a:r>
              <a:rPr lang="ru-RU" sz="2700" b="1" dirty="0" err="1">
                <a:solidFill>
                  <a:srgbClr val="38761D"/>
                </a:solidFill>
              </a:rPr>
              <a:t>послуги</a:t>
            </a:r>
            <a:r>
              <a:rPr lang="ru-RU" sz="2700" b="1" dirty="0">
                <a:solidFill>
                  <a:srgbClr val="38761D"/>
                </a:solidFill>
              </a:rPr>
              <a:t>.</a:t>
            </a:r>
          </a:p>
        </p:txBody>
      </p:sp>
      <p:sp>
        <p:nvSpPr>
          <p:cNvPr id="9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ІІ.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Інформація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98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title"/>
          </p:nvPr>
        </p:nvSpPr>
        <p:spPr>
          <a:xfrm>
            <a:off x="376150" y="699569"/>
            <a:ext cx="76947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Передача вхідних </a:t>
            </a:r>
            <a:r>
              <a:rPr lang="uk" sz="2300" dirty="0" smtClean="0">
                <a:solidFill>
                  <a:srgbClr val="6AA84F"/>
                </a:solidFill>
              </a:rPr>
              <a:t>документів   </a:t>
            </a:r>
            <a:r>
              <a:rPr lang="uk" sz="2300" b="1" dirty="0">
                <a:solidFill>
                  <a:srgbClr val="6AA84F"/>
                </a:solidFill>
              </a:rPr>
              <a:t>від ЦНАП до СНАП:</a:t>
            </a:r>
            <a:r>
              <a:rPr lang="uk" sz="2300" dirty="0">
                <a:solidFill>
                  <a:srgbClr val="6AA84F"/>
                </a:solidFill>
              </a:rPr>
              <a:t> 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387900" y="1346600"/>
            <a:ext cx="83682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1 робочий день</a:t>
            </a:r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4294967295"/>
          </p:nvPr>
        </p:nvSpPr>
        <p:spPr>
          <a:xfrm>
            <a:off x="387900" y="4300637"/>
            <a:ext cx="8369300" cy="5111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1 робочий день</a:t>
            </a:r>
          </a:p>
        </p:txBody>
      </p:sp>
      <p:sp>
        <p:nvSpPr>
          <p:cNvPr id="129" name="Google Shape;129;p21"/>
          <p:cNvSpPr txBox="1">
            <a:spLocks noGrp="1"/>
          </p:cNvSpPr>
          <p:nvPr>
            <p:ph type="subTitle" idx="4294967295"/>
          </p:nvPr>
        </p:nvSpPr>
        <p:spPr>
          <a:xfrm>
            <a:off x="422275" y="39688"/>
            <a:ext cx="8721725" cy="5556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2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ІІІ. Співпраця СНАП з #ЦНАПами_Львівщини</a:t>
            </a:r>
            <a:endParaRPr sz="2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0" name="Google Shape;130;p21"/>
          <p:cNvSpPr txBox="1">
            <a:spLocks noGrp="1"/>
          </p:cNvSpPr>
          <p:nvPr>
            <p:ph type="title" idx="4294967295"/>
          </p:nvPr>
        </p:nvSpPr>
        <p:spPr>
          <a:xfrm>
            <a:off x="376150" y="3562485"/>
            <a:ext cx="6945313" cy="6873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Передача </a:t>
            </a:r>
            <a:r>
              <a:rPr lang="uk" sz="2300" dirty="0" smtClean="0">
                <a:solidFill>
                  <a:srgbClr val="6AA84F"/>
                </a:solidFill>
              </a:rPr>
              <a:t>результату послуги   </a:t>
            </a:r>
            <a:r>
              <a:rPr lang="uk" sz="2300" b="1" dirty="0">
                <a:solidFill>
                  <a:srgbClr val="6AA84F"/>
                </a:solidFill>
              </a:rPr>
              <a:t>від СНАП до ЦНАП:</a:t>
            </a:r>
            <a:r>
              <a:rPr lang="uk" sz="2300" dirty="0">
                <a:solidFill>
                  <a:srgbClr val="6AA84F"/>
                </a:solidFill>
              </a:rPr>
              <a:t> 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32" name="Google Shape;132;p21"/>
          <p:cNvSpPr txBox="1">
            <a:spLocks noGrp="1"/>
          </p:cNvSpPr>
          <p:nvPr>
            <p:ph type="subTitle" idx="4294967295"/>
          </p:nvPr>
        </p:nvSpPr>
        <p:spPr>
          <a:xfrm>
            <a:off x="438450" y="2226976"/>
            <a:ext cx="7119937" cy="5540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Опрацювання </a:t>
            </a:r>
            <a:r>
              <a:rPr lang="uk" sz="2000" dirty="0" smtClean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документів   </a:t>
            </a:r>
            <a:r>
              <a:rPr lang="uk" sz="2000" b="1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СНАП:</a:t>
            </a:r>
            <a:r>
              <a:rPr lang="uk" sz="2000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endParaRPr sz="2000" dirty="0">
              <a:solidFill>
                <a:srgbClr val="6AA84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0" lvl="0" indent="0" algn="r" rtl="0">
              <a:spcBef>
                <a:spcPts val="0"/>
              </a:spcBef>
              <a:spcAft>
                <a:spcPts val="1200"/>
              </a:spcAft>
              <a:buNone/>
            </a:pPr>
            <a:endParaRPr sz="2000" dirty="0">
              <a:solidFill>
                <a:schemeClr val="accent5"/>
              </a:solidFill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4294967295"/>
          </p:nvPr>
        </p:nvSpPr>
        <p:spPr>
          <a:xfrm>
            <a:off x="387900" y="2717578"/>
            <a:ext cx="8369300" cy="5127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3200" b="1" dirty="0">
                <a:solidFill>
                  <a:srgbClr val="38761D"/>
                </a:solidFill>
              </a:rPr>
              <a:t>1 робочий день</a:t>
            </a:r>
          </a:p>
        </p:txBody>
      </p:sp>
      <p:cxnSp>
        <p:nvCxnSpPr>
          <p:cNvPr id="128" name="Google Shape;128;p21"/>
          <p:cNvCxnSpPr/>
          <p:nvPr/>
        </p:nvCxnSpPr>
        <p:spPr>
          <a:xfrm rot="10800000" flipH="1">
            <a:off x="438450" y="1939063"/>
            <a:ext cx="8267100" cy="90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21"/>
          <p:cNvCxnSpPr/>
          <p:nvPr/>
        </p:nvCxnSpPr>
        <p:spPr>
          <a:xfrm rot="10800000" flipH="1">
            <a:off x="376150" y="3416468"/>
            <a:ext cx="8267100" cy="90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80496648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2503</TotalTime>
  <Words>267</Words>
  <Application>Microsoft Office PowerPoint</Application>
  <PresentationFormat>Екран (16:9)</PresentationFormat>
  <Paragraphs>56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3" baseType="lpstr">
      <vt:lpstr>Arial</vt:lpstr>
      <vt:lpstr>Roboto Slab</vt:lpstr>
      <vt:lpstr>Wingdings 3</vt:lpstr>
      <vt:lpstr>Times New Roman</vt:lpstr>
      <vt:lpstr>Roboto</vt:lpstr>
      <vt:lpstr>Trebuchet MS</vt:lpstr>
      <vt:lpstr>Грань</vt:lpstr>
      <vt:lpstr>Львівська обласна державна адміністрація Департамент дорожнього господарства </vt:lpstr>
      <vt:lpstr>   Назва послуги № 30, ідентифікатор 02458  відповідно до додатка до розпорядження начальника Львівської ОВА від 29.07.2022  №217/0/5-22ВА “Про організацію надання адміністративних послуг”  Видача дубліката дозволу на розміщення  зовнішньої реклами поза межами населених пунктів</vt:lpstr>
      <vt:lpstr>Перелік документів:</vt:lpstr>
      <vt:lpstr>Презентація PowerPoint</vt:lpstr>
      <vt:lpstr>Термін надання адмінпослуги:</vt:lpstr>
      <vt:lpstr>Передача вхідних документів   від ЦНАП до СНАП: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Львівська обласна військова адміністрація Юридичне управління апарату</dc:title>
  <dc:creator>HP</dc:creator>
  <cp:lastModifiedBy>RePack by Diakov</cp:lastModifiedBy>
  <cp:revision>36</cp:revision>
  <dcterms:modified xsi:type="dcterms:W3CDTF">2022-08-19T11:26:21Z</dcterms:modified>
</cp:coreProperties>
</file>