
<file path=[Content_Types].xml><?xml version="1.0" encoding="utf-8"?>
<Types xmlns="http://schemas.openxmlformats.org/package/2006/content-types">
  <Default Extension="tmp"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9"/>
  </p:notesMasterIdLst>
  <p:sldIdLst>
    <p:sldId id="267" r:id="rId2"/>
    <p:sldId id="268" r:id="rId3"/>
    <p:sldId id="269" r:id="rId4"/>
    <p:sldId id="270" r:id="rId5"/>
    <p:sldId id="271" r:id="rId6"/>
    <p:sldId id="272" r:id="rId7"/>
    <p:sldId id="265" r:id="rId8"/>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Wingdings 3" panose="05040102010807070707" pitchFamily="18" charset="2"/>
      <p:regular r:id="rId14"/>
    </p:embeddedFont>
    <p:embeddedFont>
      <p:font typeface="Roboto" panose="020B0604020202020204" charset="0"/>
      <p:regular r:id="rId15"/>
      <p:bold r:id="rId16"/>
      <p:italic r:id="rId17"/>
      <p:boldItalic r:id="rId18"/>
    </p:embeddedFont>
    <p:embeddedFont>
      <p:font typeface="Roboto Slab" panose="020B0604020202020204" charset="0"/>
      <p:regular r:id="rId19"/>
      <p:bold r:id="rId20"/>
    </p:embeddedFont>
    <p:embeddedFont>
      <p:font typeface="Trebuchet MS" panose="020B0603020202020204" pitchFamily="34"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1904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41faea0e7a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41faea0e7a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1885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41faea0e7a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41faea0e7a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8409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42b0610b0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42b0610b0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2810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41faea0e7a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41faea0e7a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9012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405d6ec22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405d6ec22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508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405d6ec221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405d6ec221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uk-UA" smtClean="0"/>
              <a:t>Зразок заголовка</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143072181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8/19/2022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2385322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8/19/2022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193978645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8/19/2022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8737598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8/19/2022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577172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8/19/2022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207806651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69769060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287735403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uk"/>
              <a:t>‹№›</a:t>
            </a:fld>
            <a:endParaRPr/>
          </a:p>
        </p:txBody>
      </p:sp>
    </p:spTree>
    <p:extLst>
      <p:ext uri="{BB962C8B-B14F-4D97-AF65-F5344CB8AC3E}">
        <p14:creationId xmlns:p14="http://schemas.microsoft.com/office/powerpoint/2010/main" val="3506187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189259372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8/19/2022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73083643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66128171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55580206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379207231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167391659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uk-UA" smtClean="0"/>
              <a:t>Зразок заголовка</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42A54C80-263E-416B-A8E0-580EDEADCBDC}" type="datetimeFigureOut">
              <a:rPr lang="en-US" dirty="0"/>
              <a:t>8/19/2022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262303914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8/19/2022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119228461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8/19/2022</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2007268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742450" y="640850"/>
            <a:ext cx="7343100" cy="194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uk" sz="2400" dirty="0">
                <a:solidFill>
                  <a:srgbClr val="274E13"/>
                </a:solidFill>
              </a:rPr>
              <a:t>Львівська обласна </a:t>
            </a:r>
            <a:r>
              <a:rPr lang="uk" sz="2400" dirty="0" smtClean="0">
                <a:solidFill>
                  <a:srgbClr val="274E13"/>
                </a:solidFill>
              </a:rPr>
              <a:t>державна адміністрація</a:t>
            </a:r>
            <a:br>
              <a:rPr lang="uk" sz="2400" dirty="0" smtClean="0">
                <a:solidFill>
                  <a:srgbClr val="274E13"/>
                </a:solidFill>
              </a:rPr>
            </a:br>
            <a:r>
              <a:rPr lang="uk-UA" sz="2400" b="1" dirty="0" smtClean="0">
                <a:solidFill>
                  <a:srgbClr val="274E13"/>
                </a:solidFill>
              </a:rPr>
              <a:t>Департамент</a:t>
            </a:r>
            <a:r>
              <a:rPr lang="uk" sz="2400" b="1" dirty="0" smtClean="0">
                <a:solidFill>
                  <a:srgbClr val="274E13"/>
                </a:solidFill>
              </a:rPr>
              <a:t> дорожнього господарства</a:t>
            </a:r>
            <a:r>
              <a:rPr lang="uk" sz="3777" b="1" dirty="0" smtClean="0">
                <a:solidFill>
                  <a:srgbClr val="274E13"/>
                </a:solidFill>
              </a:rPr>
              <a:t> </a:t>
            </a:r>
            <a:endParaRPr sz="3777" b="1" dirty="0">
              <a:solidFill>
                <a:srgbClr val="274E13"/>
              </a:solidFill>
            </a:endParaRPr>
          </a:p>
        </p:txBody>
      </p:sp>
      <p:sp>
        <p:nvSpPr>
          <p:cNvPr id="64" name="Google Shape;64;p13"/>
          <p:cNvSpPr txBox="1">
            <a:spLocks noGrp="1"/>
          </p:cNvSpPr>
          <p:nvPr>
            <p:ph type="subTitle" idx="1"/>
          </p:nvPr>
        </p:nvSpPr>
        <p:spPr>
          <a:xfrm>
            <a:off x="53500" y="86150"/>
            <a:ext cx="8721000" cy="55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uk" sz="1900" i="1" dirty="0"/>
              <a:t>Розділ І. Інформація про СНАП</a:t>
            </a:r>
            <a:endParaRPr sz="1900" i="1" dirty="0"/>
          </a:p>
        </p:txBody>
      </p:sp>
      <p:sp>
        <p:nvSpPr>
          <p:cNvPr id="65" name="Google Shape;65;p13"/>
          <p:cNvSpPr txBox="1">
            <a:spLocks noGrp="1"/>
          </p:cNvSpPr>
          <p:nvPr>
            <p:ph type="subTitle" idx="4294967295"/>
          </p:nvPr>
        </p:nvSpPr>
        <p:spPr>
          <a:xfrm>
            <a:off x="554521" y="2369652"/>
            <a:ext cx="7343775" cy="144145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uk" sz="1800" dirty="0"/>
              <a:t>Адреса знаходження: </a:t>
            </a:r>
            <a:r>
              <a:rPr lang="uk" sz="1800" b="1" dirty="0">
                <a:solidFill>
                  <a:srgbClr val="38761D"/>
                </a:solidFill>
              </a:rPr>
              <a:t>79008, м.Львів, Винниченка,  каб. </a:t>
            </a:r>
            <a:r>
              <a:rPr lang="uk" sz="1800" b="1" dirty="0" smtClean="0">
                <a:solidFill>
                  <a:srgbClr val="38761D"/>
                </a:solidFill>
              </a:rPr>
              <a:t>452 </a:t>
            </a:r>
            <a:r>
              <a:rPr lang="uk" sz="1800" dirty="0"/>
              <a:t/>
            </a:r>
            <a:br>
              <a:rPr lang="uk" sz="1800" dirty="0"/>
            </a:br>
            <a:r>
              <a:rPr lang="uk" sz="1800" dirty="0"/>
              <a:t>роб. тел.: </a:t>
            </a:r>
            <a:r>
              <a:rPr lang="uk" sz="1800" b="1" dirty="0">
                <a:solidFill>
                  <a:srgbClr val="38761D"/>
                </a:solidFill>
              </a:rPr>
              <a:t>(032)</a:t>
            </a:r>
            <a:r>
              <a:rPr lang="uk" sz="1800" dirty="0">
                <a:solidFill>
                  <a:srgbClr val="38761D"/>
                </a:solidFill>
              </a:rPr>
              <a:t> </a:t>
            </a:r>
            <a:r>
              <a:rPr lang="uk" sz="1800" b="1" dirty="0">
                <a:solidFill>
                  <a:srgbClr val="38761D"/>
                </a:solidFill>
              </a:rPr>
              <a:t>2 999 </a:t>
            </a:r>
            <a:r>
              <a:rPr lang="uk" sz="1800" b="1" dirty="0" smtClean="0">
                <a:solidFill>
                  <a:srgbClr val="38761D"/>
                </a:solidFill>
              </a:rPr>
              <a:t>141</a:t>
            </a:r>
            <a:endParaRPr sz="1800" dirty="0">
              <a:solidFill>
                <a:srgbClr val="38761D"/>
              </a:solidFill>
            </a:endParaRPr>
          </a:p>
          <a:p>
            <a:pPr marL="0" lvl="0" indent="0" algn="l" rtl="0">
              <a:spcBef>
                <a:spcPts val="0"/>
              </a:spcBef>
              <a:spcAft>
                <a:spcPts val="0"/>
              </a:spcAft>
              <a:buNone/>
            </a:pPr>
            <a:r>
              <a:rPr lang="uk" sz="1800" dirty="0"/>
              <a:t>e-mail: </a:t>
            </a:r>
            <a:r>
              <a:rPr lang="en-US" sz="1800" b="1" dirty="0" err="1" smtClean="0">
                <a:solidFill>
                  <a:srgbClr val="38761D"/>
                </a:solidFill>
              </a:rPr>
              <a:t>dorogu</a:t>
            </a:r>
            <a:r>
              <a:rPr lang="uk" sz="1800" b="1" dirty="0" smtClean="0">
                <a:solidFill>
                  <a:srgbClr val="38761D"/>
                </a:solidFill>
              </a:rPr>
              <a:t>@loda.gov.ua</a:t>
            </a:r>
            <a:endParaRPr sz="1800" b="1" dirty="0">
              <a:solidFill>
                <a:srgbClr val="38761D"/>
              </a:solidFill>
            </a:endParaRPr>
          </a:p>
        </p:txBody>
      </p:sp>
      <p:sp>
        <p:nvSpPr>
          <p:cNvPr id="66" name="Google Shape;66;p13"/>
          <p:cNvSpPr txBox="1">
            <a:spLocks noGrp="1"/>
          </p:cNvSpPr>
          <p:nvPr>
            <p:ph type="subTitle" idx="4294967295"/>
          </p:nvPr>
        </p:nvSpPr>
        <p:spPr>
          <a:xfrm>
            <a:off x="655982" y="3758094"/>
            <a:ext cx="6215269" cy="1225550"/>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uk" sz="1800" dirty="0" smtClean="0"/>
              <a:t>Відповідальним за надання адмінпослуги є </a:t>
            </a:r>
            <a:endParaRPr sz="1800" dirty="0"/>
          </a:p>
          <a:p>
            <a:pPr marL="0" lvl="0" indent="0" algn="r" rtl="0">
              <a:spcBef>
                <a:spcPts val="0"/>
              </a:spcBef>
              <a:spcAft>
                <a:spcPts val="0"/>
              </a:spcAft>
              <a:buNone/>
            </a:pPr>
            <a:endParaRPr lang="uk-UA" sz="1800" b="1" dirty="0" smtClean="0">
              <a:solidFill>
                <a:srgbClr val="274E13"/>
              </a:solidFill>
            </a:endParaRPr>
          </a:p>
          <a:p>
            <a:pPr marL="0" lvl="0" indent="0" algn="r" rtl="0">
              <a:spcBef>
                <a:spcPts val="0"/>
              </a:spcBef>
              <a:spcAft>
                <a:spcPts val="0"/>
              </a:spcAft>
              <a:buNone/>
            </a:pPr>
            <a:r>
              <a:rPr lang="uk-UA" sz="1800" b="1" dirty="0" smtClean="0">
                <a:solidFill>
                  <a:srgbClr val="274E13"/>
                </a:solidFill>
              </a:rPr>
              <a:t>С</a:t>
            </a:r>
            <a:r>
              <a:rPr lang="uk-UA" sz="1800" b="1" dirty="0" smtClean="0">
                <a:solidFill>
                  <a:srgbClr val="0C343D"/>
                </a:solidFill>
              </a:rPr>
              <a:t>ектор безпеки дорожнього руху</a:t>
            </a:r>
            <a:r>
              <a:rPr lang="uk" sz="1800" b="1" dirty="0" smtClean="0">
                <a:solidFill>
                  <a:srgbClr val="274E13"/>
                </a:solidFill>
              </a:rPr>
              <a:t> </a:t>
            </a:r>
            <a:endParaRPr sz="1800" b="1" dirty="0">
              <a:solidFill>
                <a:srgbClr val="274E13"/>
              </a:solidFill>
            </a:endParaRPr>
          </a:p>
        </p:txBody>
      </p:sp>
      <p:cxnSp>
        <p:nvCxnSpPr>
          <p:cNvPr id="67" name="Google Shape;67;p13"/>
          <p:cNvCxnSpPr/>
          <p:nvPr/>
        </p:nvCxnSpPr>
        <p:spPr>
          <a:xfrm rot="10800000" flipH="1">
            <a:off x="435952" y="1673382"/>
            <a:ext cx="7014900" cy="10800"/>
          </a:xfrm>
          <a:prstGeom prst="straightConnector1">
            <a:avLst/>
          </a:prstGeom>
          <a:noFill/>
          <a:ln w="28575" cap="flat" cmpd="sng">
            <a:solidFill>
              <a:srgbClr val="274E13"/>
            </a:solidFill>
            <a:prstDash val="solid"/>
            <a:round/>
            <a:headEnd type="none" w="med" len="med"/>
            <a:tailEnd type="none" w="med" len="med"/>
          </a:ln>
        </p:spPr>
      </p:cxnSp>
    </p:spTree>
    <p:extLst>
      <p:ext uri="{BB962C8B-B14F-4D97-AF65-F5344CB8AC3E}">
        <p14:creationId xmlns:p14="http://schemas.microsoft.com/office/powerpoint/2010/main" val="2399992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427150" y="925475"/>
            <a:ext cx="8368200" cy="25455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endParaRPr sz="2800" dirty="0">
              <a:solidFill>
                <a:srgbClr val="6AA84F"/>
              </a:solidFill>
            </a:endParaRPr>
          </a:p>
          <a:p>
            <a:pPr marL="0" lvl="0" indent="0" algn="l" rtl="0">
              <a:spcBef>
                <a:spcPts val="0"/>
              </a:spcBef>
              <a:spcAft>
                <a:spcPts val="0"/>
              </a:spcAft>
              <a:buNone/>
            </a:pPr>
            <a:endParaRPr sz="2800" dirty="0">
              <a:solidFill>
                <a:srgbClr val="6AA84F"/>
              </a:solidFill>
            </a:endParaRPr>
          </a:p>
          <a:p>
            <a:pPr lvl="0"/>
            <a:r>
              <a:rPr lang="uk" sz="2800" dirty="0" smtClean="0">
                <a:solidFill>
                  <a:srgbClr val="6AA84F"/>
                </a:solidFill>
              </a:rPr>
              <a:t/>
            </a:r>
            <a:br>
              <a:rPr lang="uk" sz="2800" dirty="0" smtClean="0">
                <a:solidFill>
                  <a:srgbClr val="6AA84F"/>
                </a:solidFill>
              </a:rPr>
            </a:br>
            <a:r>
              <a:rPr lang="uk" sz="2800" dirty="0" smtClean="0">
                <a:solidFill>
                  <a:srgbClr val="6AA84F"/>
                </a:solidFill>
              </a:rPr>
              <a:t>Назва </a:t>
            </a:r>
            <a:r>
              <a:rPr lang="uk" sz="2800" dirty="0">
                <a:solidFill>
                  <a:srgbClr val="6AA84F"/>
                </a:solidFill>
              </a:rPr>
              <a:t>послуги </a:t>
            </a:r>
            <a:r>
              <a:rPr lang="uk" sz="2800" b="1" dirty="0">
                <a:solidFill>
                  <a:srgbClr val="274E13"/>
                </a:solidFill>
              </a:rPr>
              <a:t>№ </a:t>
            </a:r>
            <a:r>
              <a:rPr lang="uk" sz="2800" b="1" dirty="0" smtClean="0">
                <a:solidFill>
                  <a:srgbClr val="274E13"/>
                </a:solidFill>
              </a:rPr>
              <a:t>29</a:t>
            </a:r>
            <a:r>
              <a:rPr lang="uk" sz="2800" b="1" dirty="0" smtClean="0">
                <a:solidFill>
                  <a:srgbClr val="6AA84F"/>
                </a:solidFill>
              </a:rPr>
              <a:t>,</a:t>
            </a:r>
            <a:r>
              <a:rPr lang="uk" sz="1322" dirty="0" smtClean="0">
                <a:solidFill>
                  <a:srgbClr val="6AA84F"/>
                </a:solidFill>
              </a:rPr>
              <a:t> </a:t>
            </a:r>
            <a:r>
              <a:rPr lang="uk" sz="1322" dirty="0">
                <a:solidFill>
                  <a:srgbClr val="6AA84F"/>
                </a:solidFill>
              </a:rPr>
              <a:t>ідентифікатор </a:t>
            </a:r>
            <a:r>
              <a:rPr lang="uk" sz="2800" b="1" dirty="0">
                <a:solidFill>
                  <a:srgbClr val="274E13"/>
                </a:solidFill>
              </a:rPr>
              <a:t>01117 </a:t>
            </a:r>
            <a:endParaRPr sz="2800" b="1" dirty="0">
              <a:solidFill>
                <a:srgbClr val="274E13"/>
              </a:solidFill>
            </a:endParaRPr>
          </a:p>
          <a:p>
            <a:pPr marL="0" lvl="0" indent="0" algn="l" rtl="0">
              <a:spcBef>
                <a:spcPts val="0"/>
              </a:spcBef>
              <a:spcAft>
                <a:spcPts val="0"/>
              </a:spcAft>
              <a:buNone/>
            </a:pPr>
            <a:r>
              <a:rPr lang="uk" sz="1322" dirty="0">
                <a:solidFill>
                  <a:srgbClr val="6AA84F"/>
                </a:solidFill>
              </a:rPr>
              <a:t>відповідно до додатка до розпорядження начальника Львівської ОВА від 29.07.2022 </a:t>
            </a:r>
            <a:r>
              <a:rPr lang="uk" sz="1322" dirty="0" smtClean="0">
                <a:solidFill>
                  <a:srgbClr val="6AA84F"/>
                </a:solidFill>
              </a:rPr>
              <a:t/>
            </a:r>
            <a:br>
              <a:rPr lang="uk" sz="1322" dirty="0" smtClean="0">
                <a:solidFill>
                  <a:srgbClr val="6AA84F"/>
                </a:solidFill>
              </a:rPr>
            </a:br>
            <a:r>
              <a:rPr lang="uk" sz="1322" dirty="0" smtClean="0">
                <a:solidFill>
                  <a:srgbClr val="6AA84F"/>
                </a:solidFill>
              </a:rPr>
              <a:t>№</a:t>
            </a:r>
            <a:r>
              <a:rPr lang="uk" sz="1322" dirty="0">
                <a:solidFill>
                  <a:srgbClr val="6AA84F"/>
                </a:solidFill>
              </a:rPr>
              <a:t>217/0/5-22ВА </a:t>
            </a:r>
            <a:r>
              <a:rPr lang="uk" sz="1322" dirty="0" smtClean="0">
                <a:solidFill>
                  <a:srgbClr val="6AA84F"/>
                </a:solidFill>
              </a:rPr>
              <a:t>“</a:t>
            </a:r>
            <a:r>
              <a:rPr lang="uk" sz="1322" dirty="0">
                <a:solidFill>
                  <a:srgbClr val="6AA84F"/>
                </a:solidFill>
              </a:rPr>
              <a:t>Про організацію надання адміністративних послуг”</a:t>
            </a:r>
            <a:endParaRPr sz="1322" dirty="0">
              <a:solidFill>
                <a:srgbClr val="6AA84F"/>
              </a:solidFill>
            </a:endParaRPr>
          </a:p>
          <a:p>
            <a:pPr marL="0" lvl="0" indent="0" algn="l" rtl="0">
              <a:spcBef>
                <a:spcPts val="0"/>
              </a:spcBef>
              <a:spcAft>
                <a:spcPts val="0"/>
              </a:spcAft>
              <a:buNone/>
            </a:pPr>
            <a:endParaRPr sz="1333" b="1" dirty="0">
              <a:solidFill>
                <a:srgbClr val="274E13"/>
              </a:solidFill>
              <a:latin typeface="Times New Roman"/>
              <a:ea typeface="Times New Roman"/>
              <a:cs typeface="Times New Roman"/>
              <a:sym typeface="Times New Roman"/>
            </a:endParaRPr>
          </a:p>
          <a:p>
            <a:pPr lvl="0"/>
            <a:r>
              <a:rPr lang="uk-UA" u="sng" dirty="0">
                <a:solidFill>
                  <a:schemeClr val="accent2">
                    <a:lumMod val="75000"/>
                  </a:schemeClr>
                </a:solidFill>
              </a:rPr>
              <a:t>Видача дозволу на розміщення зовнішньої </a:t>
            </a:r>
            <a:r>
              <a:rPr lang="uk-UA" u="sng" dirty="0" smtClean="0">
                <a:solidFill>
                  <a:schemeClr val="accent2">
                    <a:lumMod val="75000"/>
                  </a:schemeClr>
                </a:solidFill>
              </a:rPr>
              <a:t/>
            </a:r>
            <a:br>
              <a:rPr lang="uk-UA" u="sng" dirty="0" smtClean="0">
                <a:solidFill>
                  <a:schemeClr val="accent2">
                    <a:lumMod val="75000"/>
                  </a:schemeClr>
                </a:solidFill>
              </a:rPr>
            </a:br>
            <a:r>
              <a:rPr lang="uk-UA" u="sng" dirty="0" smtClean="0">
                <a:solidFill>
                  <a:schemeClr val="accent2">
                    <a:lumMod val="75000"/>
                  </a:schemeClr>
                </a:solidFill>
              </a:rPr>
              <a:t>реклами </a:t>
            </a:r>
            <a:r>
              <a:rPr lang="uk-UA" u="sng" dirty="0">
                <a:solidFill>
                  <a:schemeClr val="accent2">
                    <a:lumMod val="75000"/>
                  </a:schemeClr>
                </a:solidFill>
              </a:rPr>
              <a:t>поза межами населених пунктів</a:t>
            </a:r>
            <a:endParaRPr sz="4777" b="1" dirty="0">
              <a:solidFill>
                <a:schemeClr val="accent2">
                  <a:lumMod val="75000"/>
                </a:schemeClr>
              </a:solidFill>
            </a:endParaRPr>
          </a:p>
        </p:txBody>
      </p:sp>
      <p:sp>
        <p:nvSpPr>
          <p:cNvPr id="6" name="Google Shape;81;p15"/>
          <p:cNvSpPr txBox="1">
            <a:spLocks/>
          </p:cNvSpPr>
          <p:nvPr/>
        </p:nvSpPr>
        <p:spPr>
          <a:xfrm>
            <a:off x="476871" y="149225"/>
            <a:ext cx="8720137" cy="554038"/>
          </a:xfrm>
          <a:prstGeom prst="rect">
            <a:avLst/>
          </a:prstGeom>
        </p:spPr>
        <p:txBody>
          <a:bodyPr spcFirstLastPara="1" vert="horz" wrap="square" lIns="91425" tIns="91425" rIns="91425" bIns="91425" rtlCol="0" anchor="t" anchorCtr="0">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spcAft>
                <a:spcPts val="1200"/>
              </a:spcAft>
              <a:buFont typeface="Wingdings 3" charset="2"/>
              <a:buNone/>
            </a:pPr>
            <a:r>
              <a:rPr lang="ru-RU" sz="1700" i="1" smtClean="0">
                <a:solidFill>
                  <a:schemeClr val="tx1">
                    <a:lumMod val="50000"/>
                    <a:lumOff val="50000"/>
                  </a:schemeClr>
                </a:solidFill>
              </a:rPr>
              <a:t>Розділ ІІ. Інформація про послугу</a:t>
            </a:r>
            <a:endParaRPr lang="ru-RU" sz="1700" i="1" dirty="0">
              <a:solidFill>
                <a:schemeClr val="tx1">
                  <a:lumMod val="50000"/>
                  <a:lumOff val="50000"/>
                </a:schemeClr>
              </a:solidFill>
            </a:endParaRPr>
          </a:p>
        </p:txBody>
      </p:sp>
      <p:sp>
        <p:nvSpPr>
          <p:cNvPr id="7" name="Google Shape;73;p14"/>
          <p:cNvSpPr txBox="1">
            <a:spLocks noGrp="1"/>
          </p:cNvSpPr>
          <p:nvPr>
            <p:ph type="body" idx="1"/>
          </p:nvPr>
        </p:nvSpPr>
        <p:spPr>
          <a:xfrm>
            <a:off x="427150" y="3693187"/>
            <a:ext cx="8368200" cy="1174500"/>
          </a:xfrm>
          <a:prstGeom prst="rect">
            <a:avLst/>
          </a:prstGeom>
        </p:spPr>
        <p:txBody>
          <a:bodyPr spcFirstLastPara="1" wrap="square" lIns="91425" tIns="91425" rIns="91425" bIns="91425" anchor="t" anchorCtr="0">
            <a:normAutofit fontScale="25000" lnSpcReduction="20000"/>
          </a:bodyPr>
          <a:lstStyle/>
          <a:p>
            <a:pPr marL="25400" lvl="0" indent="0" algn="l" rtl="0">
              <a:spcBef>
                <a:spcPts val="0"/>
              </a:spcBef>
              <a:spcAft>
                <a:spcPts val="0"/>
              </a:spcAft>
              <a:buNone/>
            </a:pPr>
            <a:r>
              <a:rPr lang="uk" sz="4536" b="1" dirty="0">
                <a:solidFill>
                  <a:srgbClr val="274E13"/>
                </a:solidFill>
                <a:latin typeface="Times New Roman"/>
                <a:ea typeface="Times New Roman"/>
                <a:cs typeface="Times New Roman"/>
                <a:sym typeface="Times New Roman"/>
              </a:rPr>
              <a:t>Які ЦНАПи надають:</a:t>
            </a:r>
            <a:endParaRPr sz="4536" b="1" dirty="0">
              <a:solidFill>
                <a:srgbClr val="274E13"/>
              </a:solidFill>
              <a:latin typeface="Times New Roman"/>
              <a:ea typeface="Times New Roman"/>
              <a:cs typeface="Times New Roman"/>
              <a:sym typeface="Times New Roman"/>
            </a:endParaRPr>
          </a:p>
          <a:p>
            <a:pPr marL="25400" lvl="0" indent="0" algn="l" rtl="0">
              <a:spcBef>
                <a:spcPts val="0"/>
              </a:spcBef>
              <a:spcAft>
                <a:spcPts val="0"/>
              </a:spcAft>
              <a:buNone/>
            </a:pPr>
            <a:r>
              <a:rPr lang="uk" sz="4536" b="1" dirty="0">
                <a:solidFill>
                  <a:srgbClr val="274E13"/>
                </a:solidFill>
                <a:latin typeface="Times New Roman"/>
                <a:ea typeface="Times New Roman"/>
                <a:cs typeface="Times New Roman"/>
                <a:sym typeface="Times New Roman"/>
              </a:rPr>
              <a:t>Примітка* </a:t>
            </a:r>
            <a:r>
              <a:rPr lang="uk" sz="6136" b="1" dirty="0">
                <a:solidFill>
                  <a:srgbClr val="274E13"/>
                </a:solidFill>
                <a:latin typeface="Times New Roman"/>
                <a:ea typeface="Times New Roman"/>
                <a:cs typeface="Times New Roman"/>
                <a:sym typeface="Times New Roman"/>
              </a:rPr>
              <a:t>ЦНАП (2, 3, 4) </a:t>
            </a:r>
            <a:endParaRPr sz="6136" b="1" dirty="0">
              <a:solidFill>
                <a:srgbClr val="274E13"/>
              </a:solidFill>
              <a:latin typeface="Times New Roman"/>
              <a:ea typeface="Times New Roman"/>
              <a:cs typeface="Times New Roman"/>
              <a:sym typeface="Times New Roman"/>
            </a:endParaRPr>
          </a:p>
          <a:p>
            <a:pPr marL="25400" lvl="0" indent="0" algn="l" rtl="0">
              <a:spcBef>
                <a:spcPts val="0"/>
              </a:spcBef>
              <a:spcAft>
                <a:spcPts val="0"/>
              </a:spcAft>
              <a:buNone/>
            </a:pPr>
            <a:r>
              <a:rPr lang="uk" sz="4536" dirty="0">
                <a:solidFill>
                  <a:srgbClr val="274E13"/>
                </a:solidFill>
                <a:latin typeface="Times New Roman"/>
                <a:ea typeface="Times New Roman"/>
                <a:cs typeface="Times New Roman"/>
                <a:sym typeface="Times New Roman"/>
              </a:rPr>
              <a:t>2. Для центрів надання адміністративних послуг, утворених міськими, селищними радами у </a:t>
            </a:r>
            <a:r>
              <a:rPr lang="uk" sz="4536" dirty="0" smtClean="0">
                <a:solidFill>
                  <a:srgbClr val="274E13"/>
                </a:solidFill>
                <a:latin typeface="Times New Roman"/>
                <a:ea typeface="Times New Roman"/>
                <a:cs typeface="Times New Roman"/>
                <a:sym typeface="Times New Roman"/>
              </a:rPr>
              <a:t/>
            </a:r>
            <a:br>
              <a:rPr lang="uk" sz="4536" dirty="0" smtClean="0">
                <a:solidFill>
                  <a:srgbClr val="274E13"/>
                </a:solidFill>
                <a:latin typeface="Times New Roman"/>
                <a:ea typeface="Times New Roman"/>
                <a:cs typeface="Times New Roman"/>
                <a:sym typeface="Times New Roman"/>
              </a:rPr>
            </a:br>
            <a:r>
              <a:rPr lang="uk" sz="4536" dirty="0" smtClean="0">
                <a:solidFill>
                  <a:srgbClr val="274E13"/>
                </a:solidFill>
                <a:latin typeface="Times New Roman"/>
                <a:ea typeface="Times New Roman"/>
                <a:cs typeface="Times New Roman"/>
                <a:sym typeface="Times New Roman"/>
              </a:rPr>
              <a:t>населених </a:t>
            </a:r>
            <a:r>
              <a:rPr lang="uk" sz="4536" dirty="0">
                <a:solidFill>
                  <a:srgbClr val="274E13"/>
                </a:solidFill>
                <a:latin typeface="Times New Roman"/>
                <a:ea typeface="Times New Roman"/>
                <a:cs typeface="Times New Roman"/>
                <a:sym typeface="Times New Roman"/>
              </a:rPr>
              <a:t>пунктах - </a:t>
            </a:r>
            <a:r>
              <a:rPr lang="uk" sz="4536" b="1" dirty="0">
                <a:solidFill>
                  <a:srgbClr val="274E13"/>
                </a:solidFill>
                <a:latin typeface="Times New Roman"/>
                <a:ea typeface="Times New Roman"/>
                <a:cs typeface="Times New Roman"/>
                <a:sym typeface="Times New Roman"/>
              </a:rPr>
              <a:t>адміністративних центрах району.</a:t>
            </a:r>
            <a:endParaRPr sz="4536" b="1" dirty="0">
              <a:solidFill>
                <a:srgbClr val="274E13"/>
              </a:solidFill>
              <a:latin typeface="Times New Roman"/>
              <a:ea typeface="Times New Roman"/>
              <a:cs typeface="Times New Roman"/>
              <a:sym typeface="Times New Roman"/>
            </a:endParaRPr>
          </a:p>
          <a:p>
            <a:pPr marL="25400" lvl="0" indent="0" algn="l" rtl="0">
              <a:spcBef>
                <a:spcPts val="0"/>
              </a:spcBef>
              <a:spcAft>
                <a:spcPts val="0"/>
              </a:spcAft>
              <a:buNone/>
            </a:pPr>
            <a:r>
              <a:rPr lang="uk" sz="4536" dirty="0">
                <a:solidFill>
                  <a:srgbClr val="274E13"/>
                </a:solidFill>
                <a:latin typeface="Times New Roman"/>
                <a:ea typeface="Times New Roman"/>
                <a:cs typeface="Times New Roman"/>
                <a:sym typeface="Times New Roman"/>
              </a:rPr>
              <a:t>3. Для центрів надання адміністративних послуг, утворених міськими радами у </a:t>
            </a:r>
            <a:r>
              <a:rPr lang="uk" sz="4536" dirty="0" smtClean="0">
                <a:solidFill>
                  <a:srgbClr val="274E13"/>
                </a:solidFill>
                <a:latin typeface="Times New Roman"/>
                <a:ea typeface="Times New Roman"/>
                <a:cs typeface="Times New Roman"/>
                <a:sym typeface="Times New Roman"/>
              </a:rPr>
              <a:t/>
            </a:r>
            <a:br>
              <a:rPr lang="uk" sz="4536" dirty="0" smtClean="0">
                <a:solidFill>
                  <a:srgbClr val="274E13"/>
                </a:solidFill>
                <a:latin typeface="Times New Roman"/>
                <a:ea typeface="Times New Roman"/>
                <a:cs typeface="Times New Roman"/>
                <a:sym typeface="Times New Roman"/>
              </a:rPr>
            </a:br>
            <a:r>
              <a:rPr lang="uk" sz="4536" dirty="0" smtClean="0">
                <a:solidFill>
                  <a:srgbClr val="274E13"/>
                </a:solidFill>
                <a:latin typeface="Times New Roman"/>
                <a:ea typeface="Times New Roman"/>
                <a:cs typeface="Times New Roman"/>
                <a:sym typeface="Times New Roman"/>
              </a:rPr>
              <a:t>населених </a:t>
            </a:r>
            <a:r>
              <a:rPr lang="uk" sz="4536" dirty="0">
                <a:solidFill>
                  <a:srgbClr val="274E13"/>
                </a:solidFill>
                <a:latin typeface="Times New Roman"/>
                <a:ea typeface="Times New Roman"/>
                <a:cs typeface="Times New Roman"/>
                <a:sym typeface="Times New Roman"/>
              </a:rPr>
              <a:t>пунктах - </a:t>
            </a:r>
            <a:r>
              <a:rPr lang="uk" sz="4536" b="1" dirty="0">
                <a:solidFill>
                  <a:srgbClr val="274E13"/>
                </a:solidFill>
                <a:latin typeface="Times New Roman"/>
                <a:ea typeface="Times New Roman"/>
                <a:cs typeface="Times New Roman"/>
                <a:sym typeface="Times New Roman"/>
              </a:rPr>
              <a:t>містах обласного значення.</a:t>
            </a:r>
            <a:endParaRPr sz="4536" b="1" dirty="0">
              <a:solidFill>
                <a:srgbClr val="274E13"/>
              </a:solidFill>
              <a:latin typeface="Times New Roman"/>
              <a:ea typeface="Times New Roman"/>
              <a:cs typeface="Times New Roman"/>
              <a:sym typeface="Times New Roman"/>
            </a:endParaRPr>
          </a:p>
          <a:p>
            <a:pPr marL="25400" lvl="0" indent="0" algn="l" rtl="0">
              <a:spcBef>
                <a:spcPts val="0"/>
              </a:spcBef>
              <a:spcAft>
                <a:spcPts val="0"/>
              </a:spcAft>
              <a:buNone/>
            </a:pPr>
            <a:r>
              <a:rPr lang="uk" sz="4536" dirty="0">
                <a:solidFill>
                  <a:srgbClr val="274E13"/>
                </a:solidFill>
                <a:latin typeface="Times New Roman"/>
                <a:ea typeface="Times New Roman"/>
                <a:cs typeface="Times New Roman"/>
                <a:sym typeface="Times New Roman"/>
              </a:rPr>
              <a:t>4. Для</a:t>
            </a:r>
            <a:r>
              <a:rPr lang="uk" sz="4536" b="1" dirty="0">
                <a:solidFill>
                  <a:srgbClr val="274E13"/>
                </a:solidFill>
                <a:latin typeface="Times New Roman"/>
                <a:ea typeface="Times New Roman"/>
                <a:cs typeface="Times New Roman"/>
                <a:sym typeface="Times New Roman"/>
              </a:rPr>
              <a:t> територіальних підрозділів </a:t>
            </a:r>
            <a:r>
              <a:rPr lang="uk" sz="4536" dirty="0">
                <a:solidFill>
                  <a:srgbClr val="274E13"/>
                </a:solidFill>
                <a:latin typeface="Times New Roman"/>
                <a:ea typeface="Times New Roman"/>
                <a:cs typeface="Times New Roman"/>
                <a:sym typeface="Times New Roman"/>
              </a:rPr>
              <a:t>центрів надання адміністративних послуг </a:t>
            </a:r>
            <a:r>
              <a:rPr lang="uk" sz="4536" b="1" dirty="0">
                <a:solidFill>
                  <a:srgbClr val="274E13"/>
                </a:solidFill>
                <a:latin typeface="Times New Roman"/>
                <a:ea typeface="Times New Roman"/>
                <a:cs typeface="Times New Roman"/>
                <a:sym typeface="Times New Roman"/>
              </a:rPr>
              <a:t>міст обласного значення.</a:t>
            </a:r>
            <a:endParaRPr sz="4536" b="1" dirty="0">
              <a:solidFill>
                <a:srgbClr val="274E13"/>
              </a:solidFill>
              <a:latin typeface="Times New Roman"/>
              <a:ea typeface="Times New Roman"/>
              <a:cs typeface="Times New Roman"/>
              <a:sym typeface="Times New Roman"/>
            </a:endParaRPr>
          </a:p>
          <a:p>
            <a:pPr marL="25400" lvl="0" indent="0" algn="l" rtl="0">
              <a:spcBef>
                <a:spcPts val="0"/>
              </a:spcBef>
              <a:spcAft>
                <a:spcPts val="0"/>
              </a:spcAft>
              <a:buNone/>
            </a:pPr>
            <a:endParaRPr sz="1000" dirty="0">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endParaRPr sz="1000" dirty="0">
              <a:solidFill>
                <a:srgbClr val="333333"/>
              </a:solidFill>
              <a:latin typeface="Times New Roman"/>
              <a:ea typeface="Times New Roman"/>
              <a:cs typeface="Times New Roman"/>
              <a:sym typeface="Times New Roman"/>
            </a:endParaRPr>
          </a:p>
          <a:p>
            <a:pPr marL="0" lvl="0" indent="0" algn="just" rtl="0">
              <a:spcBef>
                <a:spcPts val="1200"/>
              </a:spcBef>
              <a:spcAft>
                <a:spcPts val="0"/>
              </a:spcAft>
              <a:buNone/>
            </a:pPr>
            <a:endParaRPr sz="1000" dirty="0">
              <a:solidFill>
                <a:srgbClr val="274E13"/>
              </a:solidFill>
              <a:highlight>
                <a:srgbClr val="FFFFFF"/>
              </a:highlight>
              <a:latin typeface="Times New Roman"/>
              <a:ea typeface="Times New Roman"/>
              <a:cs typeface="Times New Roman"/>
              <a:sym typeface="Times New Roman"/>
            </a:endParaRPr>
          </a:p>
          <a:p>
            <a:pPr marL="0" lvl="0" indent="0" algn="l" rtl="0">
              <a:spcBef>
                <a:spcPts val="0"/>
              </a:spcBef>
              <a:spcAft>
                <a:spcPts val="1200"/>
              </a:spcAft>
              <a:buNone/>
            </a:pPr>
            <a:endParaRPr dirty="0"/>
          </a:p>
        </p:txBody>
      </p:sp>
    </p:spTree>
    <p:extLst>
      <p:ext uri="{BB962C8B-B14F-4D97-AF65-F5344CB8AC3E}">
        <p14:creationId xmlns:p14="http://schemas.microsoft.com/office/powerpoint/2010/main" val="2092246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471372" y="330053"/>
            <a:ext cx="6578783"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uk" dirty="0">
                <a:solidFill>
                  <a:srgbClr val="6AA84F"/>
                </a:solidFill>
              </a:rPr>
              <a:t>Перелік </a:t>
            </a:r>
            <a:r>
              <a:rPr lang="uk" dirty="0" smtClean="0">
                <a:solidFill>
                  <a:srgbClr val="6AA84F"/>
                </a:solidFill>
              </a:rPr>
              <a:t>документів:</a:t>
            </a:r>
            <a:endParaRPr dirty="0">
              <a:solidFill>
                <a:srgbClr val="6AA84F"/>
              </a:solidFill>
            </a:endParaRPr>
          </a:p>
        </p:txBody>
      </p:sp>
      <p:sp>
        <p:nvSpPr>
          <p:cNvPr id="80" name="Google Shape;80;p15"/>
          <p:cNvSpPr txBox="1">
            <a:spLocks noGrp="1"/>
          </p:cNvSpPr>
          <p:nvPr>
            <p:ph type="body" idx="1"/>
          </p:nvPr>
        </p:nvSpPr>
        <p:spPr>
          <a:xfrm>
            <a:off x="435621" y="863753"/>
            <a:ext cx="4633336" cy="3755100"/>
          </a:xfrm>
          <a:prstGeom prst="rect">
            <a:avLst/>
          </a:prstGeom>
        </p:spPr>
        <p:txBody>
          <a:bodyPr spcFirstLastPara="1" wrap="square" lIns="91425" tIns="91425" rIns="91425" bIns="91425" anchor="t" anchorCtr="0">
            <a:noAutofit/>
          </a:bodyPr>
          <a:lstStyle/>
          <a:p>
            <a:pPr marL="114300" indent="0" algn="just">
              <a:lnSpc>
                <a:spcPct val="107000"/>
              </a:lnSpc>
              <a:spcAft>
                <a:spcPts val="800"/>
              </a:spcAft>
              <a:buNone/>
            </a:pPr>
            <a:r>
              <a:rPr lang="uk-UA" sz="2000" b="1" dirty="0" smtClean="0">
                <a:solidFill>
                  <a:schemeClr val="accent2">
                    <a:lumMod val="75000"/>
                  </a:schemeClr>
                </a:solidFill>
              </a:rPr>
              <a:t>1. Заява </a:t>
            </a:r>
            <a:endParaRPr lang="uk-UA" sz="2000" b="1" dirty="0" smtClean="0">
              <a:solidFill>
                <a:schemeClr val="accent2">
                  <a:lumMod val="75000"/>
                </a:schemeClr>
              </a:solidFill>
            </a:endParaRPr>
          </a:p>
          <a:p>
            <a:pPr marL="114300" indent="0">
              <a:lnSpc>
                <a:spcPct val="107000"/>
              </a:lnSpc>
              <a:spcAft>
                <a:spcPts val="800"/>
              </a:spcAft>
              <a:buNone/>
            </a:pPr>
            <a:r>
              <a:rPr lang="uk-UA" sz="1000" dirty="0">
                <a:solidFill>
                  <a:schemeClr val="tx1"/>
                </a:solidFill>
              </a:rPr>
              <a:t>Для одержання заявник або уповноважена ним особа подає заяву, в якій повинна міститися така інформація</a:t>
            </a:r>
            <a:r>
              <a:rPr lang="uk-UA" sz="1000" dirty="0" smtClean="0">
                <a:solidFill>
                  <a:schemeClr val="tx1"/>
                </a:solidFill>
              </a:rPr>
              <a:t>:</a:t>
            </a:r>
            <a:br>
              <a:rPr lang="uk-UA" sz="1000" dirty="0" smtClean="0">
                <a:solidFill>
                  <a:schemeClr val="tx1"/>
                </a:solidFill>
              </a:rPr>
            </a:br>
            <a:r>
              <a:rPr lang="uk-UA" sz="1000" dirty="0" smtClean="0">
                <a:solidFill>
                  <a:schemeClr val="accent2">
                    <a:lumMod val="75000"/>
                  </a:schemeClr>
                </a:solidFill>
              </a:rPr>
              <a:t>- </a:t>
            </a:r>
            <a:r>
              <a:rPr lang="uk-UA" sz="1000" dirty="0">
                <a:solidFill>
                  <a:schemeClr val="accent2">
                    <a:lumMod val="75000"/>
                  </a:schemeClr>
                </a:solidFill>
              </a:rPr>
              <a:t>для юридичної особи - повне найменування, місцезнаходження, ідентифікаційний код згідно з ЄДРПОУ</a:t>
            </a:r>
            <a:r>
              <a:rPr lang="uk-UA" sz="1000" dirty="0" smtClean="0">
                <a:solidFill>
                  <a:schemeClr val="accent2">
                    <a:lumMod val="75000"/>
                  </a:schemeClr>
                </a:solidFill>
              </a:rPr>
              <a:t>;</a:t>
            </a:r>
            <a:br>
              <a:rPr lang="uk-UA" sz="1000" dirty="0" smtClean="0">
                <a:solidFill>
                  <a:schemeClr val="accent2">
                    <a:lumMod val="75000"/>
                  </a:schemeClr>
                </a:solidFill>
              </a:rPr>
            </a:br>
            <a:r>
              <a:rPr lang="uk-UA" sz="1000" dirty="0" smtClean="0">
                <a:solidFill>
                  <a:schemeClr val="accent2">
                    <a:lumMod val="75000"/>
                  </a:schemeClr>
                </a:solidFill>
              </a:rPr>
              <a:t>- </a:t>
            </a:r>
            <a:r>
              <a:rPr lang="uk-UA" sz="1000" dirty="0">
                <a:solidFill>
                  <a:schemeClr val="accent2">
                    <a:lumMod val="75000"/>
                  </a:schemeClr>
                </a:solidFill>
              </a:rPr>
              <a:t>для фізичної особи - підприємця - прізвище, ім’я, по батькові (за наявності), адреса місця проживання, реєстраційний номер облікової картки платника податків або серія та номер паспорта (для фізичної особи, яка через свої релігійні переконання відмовилася від прийняття реєстраційного номера облікової картки платника податків та повідомила про це відповідному органу доходів і зборів і має відмітку у паспорті) та згода на обробку персональних даних</a:t>
            </a:r>
            <a:r>
              <a:rPr lang="uk-UA" sz="1000" dirty="0" smtClean="0">
                <a:solidFill>
                  <a:schemeClr val="accent2">
                    <a:lumMod val="75000"/>
                  </a:schemeClr>
                </a:solidFill>
              </a:rPr>
              <a:t>;</a:t>
            </a:r>
            <a:br>
              <a:rPr lang="uk-UA" sz="1000" dirty="0" smtClean="0">
                <a:solidFill>
                  <a:schemeClr val="accent2">
                    <a:lumMod val="75000"/>
                  </a:schemeClr>
                </a:solidFill>
              </a:rPr>
            </a:br>
            <a:r>
              <a:rPr lang="uk-UA" sz="1000" dirty="0" smtClean="0">
                <a:solidFill>
                  <a:schemeClr val="accent2">
                    <a:lumMod val="75000"/>
                  </a:schemeClr>
                </a:solidFill>
              </a:rPr>
              <a:t>- про </a:t>
            </a:r>
            <a:r>
              <a:rPr lang="uk-UA" sz="1000" dirty="0">
                <a:solidFill>
                  <a:schemeClr val="accent2">
                    <a:lumMod val="75000"/>
                  </a:schemeClr>
                </a:solidFill>
              </a:rPr>
              <a:t>місце розташування рекламного засобу</a:t>
            </a:r>
            <a:r>
              <a:rPr lang="uk-UA" sz="1000" dirty="0" smtClean="0">
                <a:solidFill>
                  <a:schemeClr val="accent2">
                    <a:lumMod val="75000"/>
                  </a:schemeClr>
                </a:solidFill>
              </a:rPr>
              <a:t>;</a:t>
            </a:r>
            <a:br>
              <a:rPr lang="uk-UA" sz="1000" dirty="0" smtClean="0">
                <a:solidFill>
                  <a:schemeClr val="accent2">
                    <a:lumMod val="75000"/>
                  </a:schemeClr>
                </a:solidFill>
              </a:rPr>
            </a:br>
            <a:r>
              <a:rPr lang="uk-UA" sz="1000" dirty="0" smtClean="0">
                <a:solidFill>
                  <a:schemeClr val="accent2">
                    <a:lumMod val="75000"/>
                  </a:schemeClr>
                </a:solidFill>
              </a:rPr>
              <a:t>- </a:t>
            </a:r>
            <a:r>
              <a:rPr lang="uk-UA" sz="1000" dirty="0">
                <a:solidFill>
                  <a:schemeClr val="accent2">
                    <a:lumMod val="75000"/>
                  </a:schemeClr>
                </a:solidFill>
              </a:rPr>
              <a:t>про підстави набуття права користування цим місцем та строк такого користування.</a:t>
            </a:r>
            <a:endParaRPr lang="uk-UA" sz="1000" dirty="0">
              <a:solidFill>
                <a:schemeClr val="accent2">
                  <a:lumMod val="75000"/>
                </a:schemeClr>
              </a:solidFill>
              <a:latin typeface="Calibri" panose="020F0502020204030204" pitchFamily="34" charset="0"/>
              <a:ea typeface="Calibri" panose="020F0502020204030204" pitchFamily="34" charset="0"/>
            </a:endParaRPr>
          </a:p>
          <a:p>
            <a:pPr marL="114300" indent="0">
              <a:buNone/>
            </a:pPr>
            <a:endParaRPr lang="uk-UA" sz="800" dirty="0" smtClean="0">
              <a:solidFill>
                <a:schemeClr val="accent2">
                  <a:lumMod val="75000"/>
                </a:schemeClr>
              </a:solidFill>
            </a:endParaRPr>
          </a:p>
          <a:p>
            <a:pPr marL="114300" indent="0">
              <a:buNone/>
            </a:pPr>
            <a:r>
              <a:rPr lang="uk" sz="1000" dirty="0">
                <a:solidFill>
                  <a:schemeClr val="tx1"/>
                </a:solidFill>
              </a:rPr>
              <a:t>У кінці заяви обов'язково проставляється дата її написання, а також ставиться підпис зацікавленої особи у наданні їй адміністративної послуги.</a:t>
            </a:r>
          </a:p>
          <a:p>
            <a:pPr marL="114300" indent="0">
              <a:buNone/>
            </a:pPr>
            <a:r>
              <a:rPr lang="uk" sz="1000" dirty="0">
                <a:solidFill>
                  <a:schemeClr val="tx1"/>
                </a:solidFill>
              </a:rPr>
              <a:t>У випадку коли заява подається уповноваженою особою відповідно до наданої їй довіреності оформленої у встановленому законом порідку до заяви також додається така довіреність</a:t>
            </a:r>
            <a:r>
              <a:rPr lang="uk" sz="1000" b="1" dirty="0">
                <a:solidFill>
                  <a:schemeClr val="tx1"/>
                </a:solidFill>
              </a:rPr>
              <a:t>.</a:t>
            </a:r>
            <a:endParaRPr lang="uk" sz="1000" b="1" dirty="0" smtClean="0">
              <a:solidFill>
                <a:schemeClr val="tx1"/>
              </a:solidFill>
            </a:endParaRPr>
          </a:p>
          <a:p>
            <a:pPr marL="114300" indent="0">
              <a:buNone/>
            </a:pPr>
            <a:endParaRPr sz="1020" dirty="0">
              <a:solidFill>
                <a:schemeClr val="accent2">
                  <a:lumMod val="75000"/>
                </a:schemeClr>
              </a:solidFill>
              <a:highlight>
                <a:srgbClr val="D9EAD3"/>
              </a:highlight>
              <a:latin typeface="Roboto Slab"/>
              <a:ea typeface="Roboto Slab"/>
              <a:cs typeface="Roboto Slab"/>
              <a:sym typeface="Roboto Slab"/>
            </a:endParaRPr>
          </a:p>
        </p:txBody>
      </p:sp>
      <p:sp>
        <p:nvSpPr>
          <p:cNvPr id="81" name="Google Shape;81;p15"/>
          <p:cNvSpPr txBox="1">
            <a:spLocks noGrp="1"/>
          </p:cNvSpPr>
          <p:nvPr>
            <p:ph type="subTitle" idx="4294967295"/>
          </p:nvPr>
        </p:nvSpPr>
        <p:spPr>
          <a:xfrm>
            <a:off x="476871" y="149225"/>
            <a:ext cx="8720137" cy="554038"/>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sz="1700" i="1" dirty="0">
                <a:solidFill>
                  <a:schemeClr val="tx1">
                    <a:lumMod val="50000"/>
                    <a:lumOff val="50000"/>
                  </a:schemeClr>
                </a:solidFill>
              </a:rPr>
              <a:t>Розділ ІІ. Інформація про послугу</a:t>
            </a:r>
            <a:endParaRPr sz="1700" i="1" dirty="0">
              <a:solidFill>
                <a:schemeClr val="tx1">
                  <a:lumMod val="50000"/>
                  <a:lumOff val="50000"/>
                </a:schemeClr>
              </a:solidFill>
            </a:endParaRPr>
          </a:p>
        </p:txBody>
      </p:sp>
      <p:pic>
        <p:nvPicPr>
          <p:cNvPr id="2" name="Рисунок 1" descr="Фрагмент е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2605" y="149225"/>
            <a:ext cx="3726602" cy="4909930"/>
          </a:xfrm>
          <a:prstGeom prst="rect">
            <a:avLst/>
          </a:prstGeom>
          <a:scene3d>
            <a:camera prst="orthographicFront"/>
            <a:lightRig rig="threePt" dir="t"/>
          </a:scene3d>
          <a:sp3d>
            <a:bevelT/>
          </a:sp3d>
        </p:spPr>
      </p:pic>
    </p:spTree>
    <p:extLst>
      <p:ext uri="{BB962C8B-B14F-4D97-AF65-F5344CB8AC3E}">
        <p14:creationId xmlns:p14="http://schemas.microsoft.com/office/powerpoint/2010/main" val="3887634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7"/>
          <p:cNvSpPr txBox="1"/>
          <p:nvPr/>
        </p:nvSpPr>
        <p:spPr>
          <a:xfrm>
            <a:off x="397358" y="449938"/>
            <a:ext cx="8057100" cy="44165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1700" b="1" dirty="0">
                <a:solidFill>
                  <a:schemeClr val="accent2"/>
                </a:solidFill>
                <a:latin typeface="Times New Roman"/>
                <a:ea typeface="Times New Roman"/>
                <a:cs typeface="Times New Roman"/>
                <a:sym typeface="Roboto"/>
              </a:rPr>
              <a:t>В</a:t>
            </a:r>
            <a:r>
              <a:rPr lang="uk" sz="1700" b="1" dirty="0">
                <a:solidFill>
                  <a:schemeClr val="accent2"/>
                </a:solidFill>
                <a:latin typeface="Times New Roman"/>
                <a:ea typeface="Times New Roman"/>
                <a:cs typeface="Times New Roman"/>
                <a:sym typeface="Times New Roman"/>
              </a:rPr>
              <a:t> основній частині заяви зазначається наступне:</a:t>
            </a:r>
            <a:endParaRPr dirty="0">
              <a:latin typeface="Roboto"/>
              <a:ea typeface="Roboto"/>
              <a:cs typeface="Roboto"/>
              <a:sym typeface="Roboto"/>
            </a:endParaRPr>
          </a:p>
          <a:p>
            <a:endParaRPr lang="uk-UA" dirty="0" smtClean="0"/>
          </a:p>
          <a:p>
            <a:r>
              <a:rPr lang="uk-UA" dirty="0" smtClean="0"/>
              <a:t>ЗАЯВА </a:t>
            </a:r>
            <a:r>
              <a:rPr lang="uk-UA" dirty="0"/>
              <a:t>про видачу дозволу на розміщення зовнішньої реклами </a:t>
            </a:r>
            <a:r>
              <a:rPr lang="uk-UA" dirty="0" smtClean="0"/>
              <a:t/>
            </a:r>
            <a:br>
              <a:rPr lang="uk-UA" dirty="0" smtClean="0"/>
            </a:br>
            <a:r>
              <a:rPr lang="uk-UA" dirty="0" smtClean="0"/>
              <a:t>поза </a:t>
            </a:r>
            <a:r>
              <a:rPr lang="uk-UA" dirty="0"/>
              <a:t>межами </a:t>
            </a:r>
            <a:r>
              <a:rPr lang="uk-UA" dirty="0" smtClean="0"/>
              <a:t>населених </a:t>
            </a:r>
            <a:r>
              <a:rPr lang="uk-UA" dirty="0"/>
              <a:t>пунктів Львівської області</a:t>
            </a:r>
          </a:p>
          <a:p>
            <a:r>
              <a:rPr lang="uk-UA" dirty="0" smtClean="0"/>
              <a:t>__________________________________________</a:t>
            </a:r>
            <a:br>
              <a:rPr lang="uk-UA" dirty="0" smtClean="0"/>
            </a:br>
            <a:r>
              <a:rPr lang="uk-UA" sz="900" dirty="0" smtClean="0"/>
              <a:t>(</a:t>
            </a:r>
            <a:r>
              <a:rPr lang="uk-UA" sz="900" dirty="0"/>
              <a:t>для юридичної особи - повне найменування, юридична адреса та фактична </a:t>
            </a:r>
            <a:r>
              <a:rPr lang="uk-UA" sz="900" dirty="0" smtClean="0"/>
              <a:t>адреса, </a:t>
            </a:r>
            <a:r>
              <a:rPr lang="uk-UA" sz="900" dirty="0"/>
              <a:t>ідентифікаційний код згідно з </a:t>
            </a:r>
            <a:r>
              <a:rPr lang="uk-UA" sz="900" dirty="0" smtClean="0"/>
              <a:t>ЄДРПОУ. </a:t>
            </a:r>
          </a:p>
          <a:p>
            <a:r>
              <a:rPr lang="uk-UA" sz="900" dirty="0" smtClean="0"/>
              <a:t>для </a:t>
            </a:r>
            <a:r>
              <a:rPr lang="uk-UA" sz="900" dirty="0"/>
              <a:t>фізичної особи - підприємця - прізвище, ім’я, по </a:t>
            </a:r>
            <a:r>
              <a:rPr lang="uk-UA" sz="900" dirty="0" smtClean="0"/>
              <a:t>батькові; місце </a:t>
            </a:r>
            <a:r>
              <a:rPr lang="uk-UA" sz="900" dirty="0"/>
              <a:t>прописки та </a:t>
            </a:r>
            <a:r>
              <a:rPr lang="uk-UA" sz="900" dirty="0" smtClean="0"/>
              <a:t>проживання; реєстраційний </a:t>
            </a:r>
            <a:r>
              <a:rPr lang="uk-UA" sz="900" dirty="0"/>
              <a:t>номер облікової </a:t>
            </a:r>
            <a:r>
              <a:rPr lang="uk-UA" sz="900" dirty="0" smtClean="0"/>
              <a:t/>
            </a:r>
            <a:br>
              <a:rPr lang="uk-UA" sz="900" dirty="0" smtClean="0"/>
            </a:br>
            <a:r>
              <a:rPr lang="uk-UA" sz="900" dirty="0" smtClean="0"/>
              <a:t>картки </a:t>
            </a:r>
            <a:r>
              <a:rPr lang="uk-UA" sz="900" dirty="0"/>
              <a:t>платника податків або серія та номер </a:t>
            </a:r>
            <a:r>
              <a:rPr lang="uk-UA" sz="900" dirty="0" smtClean="0"/>
              <a:t>паспорта; для </a:t>
            </a:r>
            <a:r>
              <a:rPr lang="uk-UA" sz="900" dirty="0"/>
              <a:t>фізичної особи – згода на обробку персональних </a:t>
            </a:r>
            <a:r>
              <a:rPr lang="uk-UA" sz="900" dirty="0" smtClean="0"/>
              <a:t>даних.</a:t>
            </a:r>
            <a:endParaRPr lang="uk-UA" sz="900" dirty="0"/>
          </a:p>
          <a:p>
            <a:pPr hangingPunct="0"/>
            <a:endParaRPr lang="uk-UA" dirty="0" smtClean="0"/>
          </a:p>
          <a:p>
            <a:pPr hangingPunct="0"/>
            <a:r>
              <a:rPr lang="uk-UA" dirty="0" smtClean="0"/>
              <a:t>Адреса </a:t>
            </a:r>
            <a:r>
              <a:rPr lang="uk-UA" dirty="0"/>
              <a:t>місця розташування рекламного </a:t>
            </a:r>
            <a:r>
              <a:rPr lang="uk-UA" dirty="0" smtClean="0"/>
              <a:t>засобу _____________________</a:t>
            </a:r>
            <a:endParaRPr lang="uk-UA" dirty="0"/>
          </a:p>
          <a:p>
            <a:pPr hangingPunct="0"/>
            <a:r>
              <a:rPr lang="uk-UA" sz="1100" dirty="0"/>
              <a:t>(адреса місця розташування рекламного засобу або індекс та назва автомобільної </a:t>
            </a:r>
            <a:r>
              <a:rPr lang="uk-UA" sz="1100" dirty="0" smtClean="0"/>
              <a:t/>
            </a:r>
            <a:br>
              <a:rPr lang="uk-UA" sz="1100" dirty="0" smtClean="0"/>
            </a:br>
            <a:r>
              <a:rPr lang="uk-UA" sz="1100" dirty="0" smtClean="0"/>
              <a:t>дороги </a:t>
            </a:r>
            <a:r>
              <a:rPr lang="uk-UA" sz="1100" dirty="0"/>
              <a:t>з кілометровою прив’язкою (праворуч/ліворуч/арка)</a:t>
            </a:r>
          </a:p>
          <a:p>
            <a:pPr hangingPunct="0"/>
            <a:endParaRPr lang="uk-UA" dirty="0" smtClean="0"/>
          </a:p>
          <a:p>
            <a:pPr hangingPunct="0"/>
            <a:r>
              <a:rPr lang="uk-UA" dirty="0" smtClean="0"/>
              <a:t>Характеристика</a:t>
            </a:r>
            <a:r>
              <a:rPr lang="uk-UA" dirty="0"/>
              <a:t>, зокрема технічна, рекламного засобу </a:t>
            </a:r>
            <a:r>
              <a:rPr lang="uk-UA" dirty="0" smtClean="0"/>
              <a:t>______________</a:t>
            </a:r>
            <a:r>
              <a:rPr lang="uk-UA" dirty="0"/>
              <a:t/>
            </a:r>
            <a:br>
              <a:rPr lang="uk-UA" dirty="0"/>
            </a:br>
            <a:r>
              <a:rPr lang="uk-UA" sz="1100" dirty="0"/>
              <a:t>(вид, розміри, (площа місця розташування)</a:t>
            </a:r>
          </a:p>
          <a:p>
            <a:endParaRPr lang="uk-UA" dirty="0" smtClean="0"/>
          </a:p>
          <a:p>
            <a:r>
              <a:rPr lang="uk-UA" dirty="0" smtClean="0"/>
              <a:t>Інформація </a:t>
            </a:r>
            <a:r>
              <a:rPr lang="uk-UA" dirty="0"/>
              <a:t>про підстави набуття права користування цим місцем та строк такого користування </a:t>
            </a:r>
            <a:r>
              <a:rPr lang="uk-UA" dirty="0" smtClean="0"/>
              <a:t>________________</a:t>
            </a:r>
            <a:endParaRPr lang="uk-UA" dirty="0">
              <a:latin typeface="Roboto"/>
              <a:ea typeface="Roboto"/>
              <a:cs typeface="Roboto"/>
              <a:sym typeface="Roboto"/>
            </a:endParaRPr>
          </a:p>
        </p:txBody>
      </p:sp>
      <p:sp>
        <p:nvSpPr>
          <p:cNvPr id="5" name="Google Shape;81;p15"/>
          <p:cNvSpPr txBox="1">
            <a:spLocks/>
          </p:cNvSpPr>
          <p:nvPr/>
        </p:nvSpPr>
        <p:spPr>
          <a:xfrm>
            <a:off x="476871" y="149225"/>
            <a:ext cx="8720137" cy="554038"/>
          </a:xfrm>
          <a:prstGeom prst="rect">
            <a:avLst/>
          </a:prstGeom>
        </p:spPr>
        <p:txBody>
          <a:bodyPr spcFirstLastPara="1" vert="horz" wrap="square" lIns="91425" tIns="91425" rIns="91425" bIns="91425" rtlCol="0" anchor="t" anchorCtr="0">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spcAft>
                <a:spcPts val="1200"/>
              </a:spcAft>
              <a:buFont typeface="Wingdings 3" charset="2"/>
              <a:buNone/>
            </a:pPr>
            <a:r>
              <a:rPr lang="ru-RU" sz="1700" i="1" dirty="0" err="1" smtClean="0">
                <a:solidFill>
                  <a:schemeClr val="tx1">
                    <a:lumMod val="50000"/>
                    <a:lumOff val="50000"/>
                  </a:schemeClr>
                </a:solidFill>
              </a:rPr>
              <a:t>Розділ</a:t>
            </a:r>
            <a:r>
              <a:rPr lang="ru-RU" sz="1700" i="1" dirty="0" smtClean="0">
                <a:solidFill>
                  <a:schemeClr val="tx1">
                    <a:lumMod val="50000"/>
                    <a:lumOff val="50000"/>
                  </a:schemeClr>
                </a:solidFill>
              </a:rPr>
              <a:t> ІІ. </a:t>
            </a:r>
            <a:r>
              <a:rPr lang="ru-RU" sz="1700" i="1" dirty="0" err="1" smtClean="0">
                <a:solidFill>
                  <a:schemeClr val="tx1">
                    <a:lumMod val="50000"/>
                    <a:lumOff val="50000"/>
                  </a:schemeClr>
                </a:solidFill>
              </a:rPr>
              <a:t>Інформація</a:t>
            </a:r>
            <a:r>
              <a:rPr lang="ru-RU" sz="1700" i="1" dirty="0" smtClean="0">
                <a:solidFill>
                  <a:schemeClr val="tx1">
                    <a:lumMod val="50000"/>
                    <a:lumOff val="50000"/>
                  </a:schemeClr>
                </a:solidFill>
              </a:rPr>
              <a:t> про </a:t>
            </a:r>
            <a:r>
              <a:rPr lang="ru-RU" sz="1700" i="1" dirty="0" err="1" smtClean="0">
                <a:solidFill>
                  <a:schemeClr val="tx1">
                    <a:lumMod val="50000"/>
                    <a:lumOff val="50000"/>
                  </a:schemeClr>
                </a:solidFill>
              </a:rPr>
              <a:t>послугу</a:t>
            </a:r>
            <a:endParaRPr lang="ru-RU" sz="1700" i="1" dirty="0">
              <a:solidFill>
                <a:schemeClr val="tx1">
                  <a:lumMod val="50000"/>
                  <a:lumOff val="50000"/>
                </a:schemeClr>
              </a:solidFill>
            </a:endParaRPr>
          </a:p>
        </p:txBody>
      </p:sp>
    </p:spTree>
    <p:extLst>
      <p:ext uri="{BB962C8B-B14F-4D97-AF65-F5344CB8AC3E}">
        <p14:creationId xmlns:p14="http://schemas.microsoft.com/office/powerpoint/2010/main" val="1150770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78721" y="744238"/>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uk" sz="2300" dirty="0">
                <a:solidFill>
                  <a:srgbClr val="6AA84F"/>
                </a:solidFill>
              </a:rPr>
              <a:t>Термін надання адмінпослуги:</a:t>
            </a:r>
            <a:endParaRPr sz="2300" dirty="0">
              <a:solidFill>
                <a:srgbClr val="6AA84F"/>
              </a:solidFill>
            </a:endParaRPr>
          </a:p>
        </p:txBody>
      </p:sp>
      <p:sp>
        <p:nvSpPr>
          <p:cNvPr id="113" name="Google Shape;113;p20"/>
          <p:cNvSpPr txBox="1">
            <a:spLocks noGrp="1"/>
          </p:cNvSpPr>
          <p:nvPr>
            <p:ph type="body" idx="1"/>
          </p:nvPr>
        </p:nvSpPr>
        <p:spPr>
          <a:xfrm>
            <a:off x="775253" y="1347781"/>
            <a:ext cx="8368200" cy="512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sz="3200" b="1" dirty="0" smtClean="0">
                <a:solidFill>
                  <a:srgbClr val="38761D"/>
                </a:solidFill>
              </a:rPr>
              <a:t>10 </a:t>
            </a:r>
            <a:r>
              <a:rPr lang="uk" sz="3200" b="1" dirty="0">
                <a:solidFill>
                  <a:srgbClr val="38761D"/>
                </a:solidFill>
              </a:rPr>
              <a:t>календарних днів</a:t>
            </a:r>
            <a:endParaRPr sz="3200" b="1" dirty="0">
              <a:solidFill>
                <a:srgbClr val="38761D"/>
              </a:solidFill>
            </a:endParaRPr>
          </a:p>
        </p:txBody>
      </p:sp>
      <p:sp>
        <p:nvSpPr>
          <p:cNvPr id="114" name="Google Shape;114;p20"/>
          <p:cNvSpPr txBox="1">
            <a:spLocks noGrp="1"/>
          </p:cNvSpPr>
          <p:nvPr>
            <p:ph type="title" idx="4294967295"/>
          </p:nvPr>
        </p:nvSpPr>
        <p:spPr>
          <a:xfrm>
            <a:off x="378721" y="2187576"/>
            <a:ext cx="6341165" cy="461962"/>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uk" sz="2300" dirty="0">
                <a:solidFill>
                  <a:srgbClr val="6AA84F"/>
                </a:solidFill>
              </a:rPr>
              <a:t>Платність/безоплатність надання адмінпослуги:</a:t>
            </a:r>
            <a:endParaRPr sz="2300" dirty="0">
              <a:solidFill>
                <a:srgbClr val="6AA84F"/>
              </a:solidFill>
            </a:endParaRPr>
          </a:p>
        </p:txBody>
      </p:sp>
      <p:sp>
        <p:nvSpPr>
          <p:cNvPr id="115" name="Google Shape;115;p20"/>
          <p:cNvSpPr txBox="1">
            <a:spLocks noGrp="1"/>
          </p:cNvSpPr>
          <p:nvPr>
            <p:ph type="body" idx="4294967295"/>
          </p:nvPr>
        </p:nvSpPr>
        <p:spPr>
          <a:xfrm>
            <a:off x="776287" y="2649538"/>
            <a:ext cx="8367713" cy="512762"/>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sz="3200" b="1" dirty="0">
                <a:solidFill>
                  <a:srgbClr val="38761D"/>
                </a:solidFill>
              </a:rPr>
              <a:t>Безоплатно</a:t>
            </a:r>
            <a:endParaRPr sz="3200" b="1" dirty="0">
              <a:solidFill>
                <a:srgbClr val="38761D"/>
              </a:solidFill>
            </a:endParaRPr>
          </a:p>
        </p:txBody>
      </p:sp>
      <p:sp>
        <p:nvSpPr>
          <p:cNvPr id="116" name="Google Shape;116;p20"/>
          <p:cNvSpPr txBox="1">
            <a:spLocks noGrp="1"/>
          </p:cNvSpPr>
          <p:nvPr>
            <p:ph type="title" idx="4294967295"/>
          </p:nvPr>
        </p:nvSpPr>
        <p:spPr>
          <a:xfrm>
            <a:off x="378721" y="3338569"/>
            <a:ext cx="8367713" cy="512762"/>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uk" sz="2300" dirty="0">
                <a:solidFill>
                  <a:srgbClr val="6AA84F"/>
                </a:solidFill>
              </a:rPr>
              <a:t>Результат надання адмінпослуги:</a:t>
            </a:r>
            <a:endParaRPr sz="2300" dirty="0">
              <a:solidFill>
                <a:srgbClr val="6AA84F"/>
              </a:solidFill>
            </a:endParaRPr>
          </a:p>
        </p:txBody>
      </p:sp>
      <p:sp>
        <p:nvSpPr>
          <p:cNvPr id="117" name="Google Shape;117;p20"/>
          <p:cNvSpPr txBox="1">
            <a:spLocks noGrp="1"/>
          </p:cNvSpPr>
          <p:nvPr>
            <p:ph type="body" idx="4294967295"/>
          </p:nvPr>
        </p:nvSpPr>
        <p:spPr>
          <a:xfrm>
            <a:off x="776287" y="3851331"/>
            <a:ext cx="8367713" cy="512762"/>
          </a:xfrm>
          <a:prstGeom prst="rect">
            <a:avLst/>
          </a:prstGeom>
        </p:spPr>
        <p:txBody>
          <a:bodyPr spcFirstLastPara="1" wrap="square" lIns="91425" tIns="91425" rIns="91425" bIns="91425" anchor="t" anchorCtr="0">
            <a:noAutofit/>
          </a:bodyPr>
          <a:lstStyle/>
          <a:p>
            <a:pPr marL="0" lvl="0" indent="0">
              <a:spcAft>
                <a:spcPts val="1200"/>
              </a:spcAft>
              <a:buNone/>
            </a:pPr>
            <a:r>
              <a:rPr lang="uk-UA" sz="2700" b="1" dirty="0">
                <a:solidFill>
                  <a:srgbClr val="38761D"/>
                </a:solidFill>
              </a:rPr>
              <a:t>Дозвіл</a:t>
            </a:r>
            <a:r>
              <a:rPr lang="uk-UA" sz="2800" dirty="0"/>
              <a:t> </a:t>
            </a:r>
            <a:r>
              <a:rPr lang="uk" sz="2700" b="1" dirty="0">
                <a:solidFill>
                  <a:srgbClr val="38761D"/>
                </a:solidFill>
              </a:rPr>
              <a:t>або лист-відмова у наданні послуги.</a:t>
            </a:r>
            <a:endParaRPr sz="2700" b="1" dirty="0">
              <a:solidFill>
                <a:srgbClr val="38761D"/>
              </a:solidFill>
            </a:endParaRPr>
          </a:p>
        </p:txBody>
      </p:sp>
      <p:sp>
        <p:nvSpPr>
          <p:cNvPr id="9" name="Google Shape;81;p15"/>
          <p:cNvSpPr txBox="1">
            <a:spLocks/>
          </p:cNvSpPr>
          <p:nvPr/>
        </p:nvSpPr>
        <p:spPr>
          <a:xfrm>
            <a:off x="476871" y="149225"/>
            <a:ext cx="8720137" cy="554038"/>
          </a:xfrm>
          <a:prstGeom prst="rect">
            <a:avLst/>
          </a:prstGeom>
        </p:spPr>
        <p:txBody>
          <a:bodyPr spcFirstLastPara="1" vert="horz" wrap="square" lIns="91425" tIns="91425" rIns="91425" bIns="91425" rtlCol="0" anchor="t" anchorCtr="0">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spcAft>
                <a:spcPts val="1200"/>
              </a:spcAft>
              <a:buFont typeface="Wingdings 3" charset="2"/>
              <a:buNone/>
            </a:pPr>
            <a:r>
              <a:rPr lang="ru-RU" sz="1700" i="1" dirty="0" err="1" smtClean="0">
                <a:solidFill>
                  <a:schemeClr val="tx1">
                    <a:lumMod val="50000"/>
                    <a:lumOff val="50000"/>
                  </a:schemeClr>
                </a:solidFill>
              </a:rPr>
              <a:t>Розділ</a:t>
            </a:r>
            <a:r>
              <a:rPr lang="ru-RU" sz="1700" i="1" dirty="0" smtClean="0">
                <a:solidFill>
                  <a:schemeClr val="tx1">
                    <a:lumMod val="50000"/>
                    <a:lumOff val="50000"/>
                  </a:schemeClr>
                </a:solidFill>
              </a:rPr>
              <a:t> ІІ. </a:t>
            </a:r>
            <a:r>
              <a:rPr lang="ru-RU" sz="1700" i="1" dirty="0" err="1" smtClean="0">
                <a:solidFill>
                  <a:schemeClr val="tx1">
                    <a:lumMod val="50000"/>
                    <a:lumOff val="50000"/>
                  </a:schemeClr>
                </a:solidFill>
              </a:rPr>
              <a:t>Інформація</a:t>
            </a:r>
            <a:r>
              <a:rPr lang="ru-RU" sz="1700" i="1" dirty="0" smtClean="0">
                <a:solidFill>
                  <a:schemeClr val="tx1">
                    <a:lumMod val="50000"/>
                    <a:lumOff val="50000"/>
                  </a:schemeClr>
                </a:solidFill>
              </a:rPr>
              <a:t> про </a:t>
            </a:r>
            <a:r>
              <a:rPr lang="ru-RU" sz="1700" i="1" dirty="0" err="1" smtClean="0">
                <a:solidFill>
                  <a:schemeClr val="tx1">
                    <a:lumMod val="50000"/>
                    <a:lumOff val="50000"/>
                  </a:schemeClr>
                </a:solidFill>
              </a:rPr>
              <a:t>послугу</a:t>
            </a:r>
            <a:endParaRPr lang="ru-RU" sz="1700" i="1" dirty="0">
              <a:solidFill>
                <a:schemeClr val="tx1">
                  <a:lumMod val="50000"/>
                  <a:lumOff val="50000"/>
                </a:schemeClr>
              </a:solidFill>
            </a:endParaRPr>
          </a:p>
        </p:txBody>
      </p:sp>
    </p:spTree>
    <p:extLst>
      <p:ext uri="{BB962C8B-B14F-4D97-AF65-F5344CB8AC3E}">
        <p14:creationId xmlns:p14="http://schemas.microsoft.com/office/powerpoint/2010/main" val="1064963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376150" y="699569"/>
            <a:ext cx="76947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uk" sz="2300" dirty="0">
                <a:solidFill>
                  <a:srgbClr val="6AA84F"/>
                </a:solidFill>
              </a:rPr>
              <a:t>Передача вхідних </a:t>
            </a:r>
            <a:r>
              <a:rPr lang="uk" sz="2300" dirty="0" smtClean="0">
                <a:solidFill>
                  <a:srgbClr val="6AA84F"/>
                </a:solidFill>
              </a:rPr>
              <a:t>документів   </a:t>
            </a:r>
            <a:r>
              <a:rPr lang="uk" sz="2300" b="1" dirty="0">
                <a:solidFill>
                  <a:srgbClr val="6AA84F"/>
                </a:solidFill>
              </a:rPr>
              <a:t>від ЦНАП до СНАП:</a:t>
            </a:r>
            <a:r>
              <a:rPr lang="uk" sz="2300" dirty="0">
                <a:solidFill>
                  <a:srgbClr val="6AA84F"/>
                </a:solidFill>
              </a:rPr>
              <a:t> </a:t>
            </a:r>
            <a:endParaRPr sz="2300" dirty="0">
              <a:solidFill>
                <a:srgbClr val="6AA84F"/>
              </a:solidFill>
            </a:endParaRPr>
          </a:p>
        </p:txBody>
      </p:sp>
      <p:sp>
        <p:nvSpPr>
          <p:cNvPr id="126" name="Google Shape;126;p21"/>
          <p:cNvSpPr txBox="1">
            <a:spLocks noGrp="1"/>
          </p:cNvSpPr>
          <p:nvPr>
            <p:ph type="body" idx="1"/>
          </p:nvPr>
        </p:nvSpPr>
        <p:spPr>
          <a:xfrm>
            <a:off x="387900" y="1346600"/>
            <a:ext cx="8368200" cy="512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sz="3200" b="1" dirty="0" smtClean="0">
                <a:solidFill>
                  <a:srgbClr val="38761D"/>
                </a:solidFill>
              </a:rPr>
              <a:t>1 робочий день</a:t>
            </a:r>
            <a:endParaRPr sz="3200" b="1" dirty="0">
              <a:solidFill>
                <a:srgbClr val="38761D"/>
              </a:solidFill>
            </a:endParaRPr>
          </a:p>
        </p:txBody>
      </p:sp>
      <p:sp>
        <p:nvSpPr>
          <p:cNvPr id="127" name="Google Shape;127;p21"/>
          <p:cNvSpPr txBox="1">
            <a:spLocks noGrp="1"/>
          </p:cNvSpPr>
          <p:nvPr>
            <p:ph type="body" idx="4294967295"/>
          </p:nvPr>
        </p:nvSpPr>
        <p:spPr>
          <a:xfrm>
            <a:off x="387900" y="4300637"/>
            <a:ext cx="8369300" cy="511175"/>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sz="3200" b="1" dirty="0" smtClean="0">
                <a:solidFill>
                  <a:srgbClr val="38761D"/>
                </a:solidFill>
              </a:rPr>
              <a:t>1 робочий день</a:t>
            </a:r>
            <a:endParaRPr sz="2700" b="1" dirty="0">
              <a:solidFill>
                <a:srgbClr val="38761D"/>
              </a:solidFill>
            </a:endParaRPr>
          </a:p>
        </p:txBody>
      </p:sp>
      <p:sp>
        <p:nvSpPr>
          <p:cNvPr id="129" name="Google Shape;129;p21"/>
          <p:cNvSpPr txBox="1">
            <a:spLocks noGrp="1"/>
          </p:cNvSpPr>
          <p:nvPr>
            <p:ph type="subTitle" idx="4294967295"/>
          </p:nvPr>
        </p:nvSpPr>
        <p:spPr>
          <a:xfrm>
            <a:off x="422275" y="39688"/>
            <a:ext cx="8721725" cy="555625"/>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uk" sz="2000" i="1" dirty="0">
                <a:solidFill>
                  <a:schemeClr val="tx1">
                    <a:lumMod val="50000"/>
                    <a:lumOff val="50000"/>
                  </a:schemeClr>
                </a:solidFill>
              </a:rPr>
              <a:t>Розділ ІІІ. Співпраця СНАП з #ЦНАПами_Львівщини</a:t>
            </a:r>
            <a:endParaRPr sz="2000" i="1" dirty="0">
              <a:solidFill>
                <a:schemeClr val="tx1">
                  <a:lumMod val="50000"/>
                  <a:lumOff val="50000"/>
                </a:schemeClr>
              </a:solidFill>
            </a:endParaRPr>
          </a:p>
        </p:txBody>
      </p:sp>
      <p:sp>
        <p:nvSpPr>
          <p:cNvPr id="130" name="Google Shape;130;p21"/>
          <p:cNvSpPr txBox="1">
            <a:spLocks noGrp="1"/>
          </p:cNvSpPr>
          <p:nvPr>
            <p:ph type="title" idx="4294967295"/>
          </p:nvPr>
        </p:nvSpPr>
        <p:spPr>
          <a:xfrm>
            <a:off x="376150" y="3562485"/>
            <a:ext cx="6945313" cy="687387"/>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uk" sz="2300" dirty="0">
                <a:solidFill>
                  <a:srgbClr val="6AA84F"/>
                </a:solidFill>
              </a:rPr>
              <a:t>Передача </a:t>
            </a:r>
            <a:r>
              <a:rPr lang="uk" sz="2300" dirty="0" smtClean="0">
                <a:solidFill>
                  <a:srgbClr val="6AA84F"/>
                </a:solidFill>
              </a:rPr>
              <a:t>результату послуги   </a:t>
            </a:r>
            <a:r>
              <a:rPr lang="uk" sz="2300" b="1" dirty="0">
                <a:solidFill>
                  <a:srgbClr val="6AA84F"/>
                </a:solidFill>
              </a:rPr>
              <a:t>від СНАП до ЦНАП:</a:t>
            </a:r>
            <a:r>
              <a:rPr lang="uk" sz="2300" dirty="0">
                <a:solidFill>
                  <a:srgbClr val="6AA84F"/>
                </a:solidFill>
              </a:rPr>
              <a:t> </a:t>
            </a:r>
            <a:endParaRPr sz="2300" dirty="0">
              <a:solidFill>
                <a:srgbClr val="6AA84F"/>
              </a:solidFill>
            </a:endParaRPr>
          </a:p>
        </p:txBody>
      </p:sp>
      <p:sp>
        <p:nvSpPr>
          <p:cNvPr id="132" name="Google Shape;132;p21"/>
          <p:cNvSpPr txBox="1">
            <a:spLocks noGrp="1"/>
          </p:cNvSpPr>
          <p:nvPr>
            <p:ph type="subTitle" idx="4294967295"/>
          </p:nvPr>
        </p:nvSpPr>
        <p:spPr>
          <a:xfrm>
            <a:off x="438450" y="2226976"/>
            <a:ext cx="7119937" cy="554037"/>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uk" sz="2000" dirty="0">
                <a:solidFill>
                  <a:srgbClr val="6AA84F"/>
                </a:solidFill>
                <a:latin typeface="Roboto Slab"/>
                <a:ea typeface="Roboto Slab"/>
                <a:cs typeface="Roboto Slab"/>
                <a:sym typeface="Roboto Slab"/>
              </a:rPr>
              <a:t>Опрацювання </a:t>
            </a:r>
            <a:r>
              <a:rPr lang="uk" sz="2000" dirty="0" smtClean="0">
                <a:solidFill>
                  <a:srgbClr val="6AA84F"/>
                </a:solidFill>
                <a:latin typeface="Roboto Slab"/>
                <a:ea typeface="Roboto Slab"/>
                <a:cs typeface="Roboto Slab"/>
                <a:sym typeface="Roboto Slab"/>
              </a:rPr>
              <a:t>документів   </a:t>
            </a:r>
            <a:r>
              <a:rPr lang="uk" sz="2000" b="1" dirty="0">
                <a:solidFill>
                  <a:srgbClr val="6AA84F"/>
                </a:solidFill>
                <a:latin typeface="Roboto Slab"/>
                <a:ea typeface="Roboto Slab"/>
                <a:cs typeface="Roboto Slab"/>
                <a:sym typeface="Roboto Slab"/>
              </a:rPr>
              <a:t>СНАП:</a:t>
            </a:r>
            <a:r>
              <a:rPr lang="uk" sz="2000" dirty="0">
                <a:solidFill>
                  <a:srgbClr val="6AA84F"/>
                </a:solidFill>
                <a:latin typeface="Roboto Slab"/>
                <a:ea typeface="Roboto Slab"/>
                <a:cs typeface="Roboto Slab"/>
                <a:sym typeface="Roboto Slab"/>
              </a:rPr>
              <a:t> </a:t>
            </a:r>
            <a:endParaRPr sz="2000" dirty="0">
              <a:solidFill>
                <a:srgbClr val="6AA84F"/>
              </a:solidFill>
              <a:latin typeface="Roboto Slab"/>
              <a:ea typeface="Roboto Slab"/>
              <a:cs typeface="Roboto Slab"/>
              <a:sym typeface="Roboto Slab"/>
            </a:endParaRPr>
          </a:p>
          <a:p>
            <a:pPr marL="0" lvl="0" indent="0" algn="r" rtl="0">
              <a:spcBef>
                <a:spcPts val="0"/>
              </a:spcBef>
              <a:spcAft>
                <a:spcPts val="1200"/>
              </a:spcAft>
              <a:buNone/>
            </a:pPr>
            <a:endParaRPr sz="2000" dirty="0">
              <a:solidFill>
                <a:schemeClr val="accent5"/>
              </a:solidFill>
            </a:endParaRPr>
          </a:p>
        </p:txBody>
      </p:sp>
      <p:sp>
        <p:nvSpPr>
          <p:cNvPr id="133" name="Google Shape;133;p21"/>
          <p:cNvSpPr txBox="1">
            <a:spLocks noGrp="1"/>
          </p:cNvSpPr>
          <p:nvPr>
            <p:ph type="body" idx="4294967295"/>
          </p:nvPr>
        </p:nvSpPr>
        <p:spPr>
          <a:xfrm>
            <a:off x="387900" y="2717578"/>
            <a:ext cx="8369300" cy="512763"/>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sz="3200" b="1" dirty="0" smtClean="0">
                <a:solidFill>
                  <a:srgbClr val="38761D"/>
                </a:solidFill>
              </a:rPr>
              <a:t>8 </a:t>
            </a:r>
            <a:r>
              <a:rPr lang="uk" sz="3200" b="1" dirty="0">
                <a:solidFill>
                  <a:srgbClr val="38761D"/>
                </a:solidFill>
              </a:rPr>
              <a:t>календарних днів</a:t>
            </a:r>
            <a:endParaRPr sz="3200" b="1" dirty="0">
              <a:solidFill>
                <a:srgbClr val="38761D"/>
              </a:solidFill>
            </a:endParaRPr>
          </a:p>
        </p:txBody>
      </p:sp>
      <p:cxnSp>
        <p:nvCxnSpPr>
          <p:cNvPr id="128" name="Google Shape;128;p21"/>
          <p:cNvCxnSpPr/>
          <p:nvPr/>
        </p:nvCxnSpPr>
        <p:spPr>
          <a:xfrm rot="10800000" flipH="1">
            <a:off x="438450" y="1939063"/>
            <a:ext cx="8267100" cy="9000"/>
          </a:xfrm>
          <a:prstGeom prst="straightConnector1">
            <a:avLst/>
          </a:prstGeom>
          <a:noFill/>
          <a:ln w="28575" cap="flat" cmpd="sng">
            <a:solidFill>
              <a:srgbClr val="274E13"/>
            </a:solidFill>
            <a:prstDash val="solid"/>
            <a:round/>
            <a:headEnd type="none" w="med" len="med"/>
            <a:tailEnd type="none" w="med" len="med"/>
          </a:ln>
        </p:spPr>
      </p:cxnSp>
      <p:cxnSp>
        <p:nvCxnSpPr>
          <p:cNvPr id="131" name="Google Shape;131;p21"/>
          <p:cNvCxnSpPr/>
          <p:nvPr/>
        </p:nvCxnSpPr>
        <p:spPr>
          <a:xfrm rot="10800000" flipH="1">
            <a:off x="376150" y="3416468"/>
            <a:ext cx="8267100" cy="9000"/>
          </a:xfrm>
          <a:prstGeom prst="straightConnector1">
            <a:avLst/>
          </a:prstGeom>
          <a:noFill/>
          <a:ln w="28575" cap="flat" cmpd="sng">
            <a:solidFill>
              <a:srgbClr val="274E13"/>
            </a:solidFill>
            <a:prstDash val="solid"/>
            <a:round/>
            <a:headEnd type="none" w="med" len="med"/>
            <a:tailEnd type="none" w="med" len="med"/>
          </a:ln>
        </p:spPr>
      </p:cxnSp>
    </p:spTree>
    <p:extLst>
      <p:ext uri="{BB962C8B-B14F-4D97-AF65-F5344CB8AC3E}">
        <p14:creationId xmlns:p14="http://schemas.microsoft.com/office/powerpoint/2010/main" val="17903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387900" y="63997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uk">
                <a:solidFill>
                  <a:srgbClr val="6AA84F"/>
                </a:solidFill>
              </a:rPr>
              <a:t>Особливості надання адмінпослуги</a:t>
            </a:r>
            <a:endParaRPr>
              <a:solidFill>
                <a:srgbClr val="6AA84F"/>
              </a:solidFill>
            </a:endParaRPr>
          </a:p>
        </p:txBody>
      </p:sp>
      <p:sp>
        <p:nvSpPr>
          <p:cNvPr id="139" name="Google Shape;139;p22"/>
          <p:cNvSpPr txBox="1">
            <a:spLocks noGrp="1"/>
          </p:cNvSpPr>
          <p:nvPr>
            <p:ph type="body" idx="1"/>
          </p:nvPr>
        </p:nvSpPr>
        <p:spPr>
          <a:xfrm>
            <a:off x="211500" y="105825"/>
            <a:ext cx="8721000" cy="432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uk" sz="1700" i="1" dirty="0">
                <a:solidFill>
                  <a:schemeClr val="tx1">
                    <a:lumMod val="50000"/>
                    <a:lumOff val="50000"/>
                  </a:schemeClr>
                </a:solidFill>
              </a:rPr>
              <a:t>Розділ ІV. Особливості надання адмінпослуги</a:t>
            </a:r>
            <a:endParaRPr sz="1700" i="1" dirty="0">
              <a:solidFill>
                <a:schemeClr val="tx1">
                  <a:lumMod val="50000"/>
                  <a:lumOff val="50000"/>
                </a:schemeClr>
              </a:solidFill>
            </a:endParaRPr>
          </a:p>
        </p:txBody>
      </p:sp>
      <p:sp>
        <p:nvSpPr>
          <p:cNvPr id="140" name="Google Shape;140;p22"/>
          <p:cNvSpPr txBox="1"/>
          <p:nvPr/>
        </p:nvSpPr>
        <p:spPr>
          <a:xfrm>
            <a:off x="443625" y="1194175"/>
            <a:ext cx="6573401" cy="3139291"/>
          </a:xfrm>
          <a:prstGeom prst="rect">
            <a:avLst/>
          </a:prstGeom>
          <a:noFill/>
          <a:ln>
            <a:noFill/>
          </a:ln>
        </p:spPr>
        <p:txBody>
          <a:bodyPr spcFirstLastPara="1" wrap="square" lIns="91425" tIns="91425" rIns="91425" bIns="91425" anchor="t" anchorCtr="0">
            <a:spAutoFit/>
          </a:bodyPr>
          <a:lstStyle/>
          <a:p>
            <a:pPr marL="457200" lvl="0" indent="-317500" algn="just">
              <a:buClr>
                <a:schemeClr val="accent2"/>
              </a:buClr>
              <a:buSzPts val="1400"/>
              <a:buFont typeface="Roboto"/>
              <a:buAutoNum type="arabicPeriod"/>
            </a:pPr>
            <a:r>
              <a:rPr lang="uk-UA" sz="1200" dirty="0"/>
              <a:t>Розміщення зовнішньої реклами на територіях і спорудах здійснюється за згодою їх власників або уповноважених ними органів (осіб) з урахуванням архітектурних, функціонально-планувальних, історико-культурних чинників і типології елементів місцевого середовища</a:t>
            </a:r>
            <a:r>
              <a:rPr lang="uk-UA" sz="1200" dirty="0" smtClean="0"/>
              <a:t>.</a:t>
            </a:r>
          </a:p>
          <a:p>
            <a:pPr marL="457200" lvl="0" indent="-317500" algn="just">
              <a:buClr>
                <a:schemeClr val="accent2"/>
              </a:buClr>
              <a:buSzPts val="1400"/>
              <a:buFont typeface="Roboto"/>
              <a:buAutoNum type="arabicPeriod"/>
            </a:pPr>
            <a:r>
              <a:rPr lang="uk-UA" sz="1200" dirty="0"/>
              <a:t>У разі розміщення зовнішньої реклами у межах смуги відведення автомобільних доріг дозвіл оформляється за участю </a:t>
            </a:r>
            <a:r>
              <a:rPr lang="uk-UA" sz="1200" dirty="0" err="1"/>
              <a:t>Укравтодору</a:t>
            </a:r>
            <a:r>
              <a:rPr lang="uk-UA" sz="1200" dirty="0"/>
              <a:t> або власників автомобільних доріг та Національної поліції</a:t>
            </a:r>
            <a:r>
              <a:rPr lang="uk-UA" sz="1200" dirty="0" smtClean="0"/>
              <a:t>.</a:t>
            </a:r>
          </a:p>
          <a:p>
            <a:pPr marL="457200" lvl="0" indent="-317500" algn="just">
              <a:buClr>
                <a:schemeClr val="accent2"/>
              </a:buClr>
              <a:buSzPts val="1400"/>
              <a:buFont typeface="Roboto"/>
              <a:buAutoNum type="arabicPeriod"/>
            </a:pPr>
            <a:r>
              <a:rPr lang="uk-UA" sz="1200" dirty="0"/>
              <a:t>У випадку </a:t>
            </a:r>
            <a:r>
              <a:rPr lang="uk-UA" sz="1200" dirty="0" smtClean="0">
                <a:sym typeface="Roboto"/>
              </a:rPr>
              <a:t>розміщення зовнішньої реклами</a:t>
            </a:r>
            <a:r>
              <a:rPr lang="uk-UA" sz="1200" dirty="0">
                <a:sym typeface="Roboto"/>
              </a:rPr>
              <a:t> </a:t>
            </a:r>
            <a:r>
              <a:rPr lang="uk-UA" sz="1200" dirty="0" smtClean="0">
                <a:sym typeface="Roboto"/>
              </a:rPr>
              <a:t>на пам'ятках національного або місцевого значення та в межах охоронних зон цих пам'яток, історичних ареалів населених місць дозвіл </a:t>
            </a:r>
            <a:r>
              <a:rPr lang="uk-UA" sz="1200" dirty="0"/>
              <a:t>оформляється робочим органом за участю органів виконавчої влади, визначених частиною п’ятою статті 24 Закону України «Про охорону культурної спадщини</a:t>
            </a:r>
            <a:r>
              <a:rPr lang="uk-UA" sz="1200" dirty="0" smtClean="0"/>
              <a:t>».</a:t>
            </a:r>
          </a:p>
          <a:p>
            <a:pPr marL="457200" lvl="0" indent="-317500" algn="just">
              <a:buClr>
                <a:schemeClr val="accent2"/>
              </a:buClr>
              <a:buSzPts val="1400"/>
              <a:buFont typeface="Roboto"/>
              <a:buAutoNum type="arabicPeriod"/>
            </a:pPr>
            <a:r>
              <a:rPr lang="uk-UA" sz="1200" dirty="0" smtClean="0"/>
              <a:t>Зупинення </a:t>
            </a:r>
            <a:r>
              <a:rPr lang="uk-UA" sz="1200" dirty="0"/>
              <a:t>розгляду документів, поданих для отримання дозволу, можливе за бажанням суб’єкта господарювання шляхом письмового повідомлення робочого органу або державного адміністратора, який протягом одного робочого дня інформує про це робочий </a:t>
            </a:r>
            <a:r>
              <a:rPr lang="uk-UA" sz="1200" dirty="0" smtClean="0"/>
              <a:t>орган. </a:t>
            </a:r>
            <a:endParaRPr sz="1200" dirty="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2495</TotalTime>
  <Words>327</Words>
  <Application>Microsoft Office PowerPoint</Application>
  <PresentationFormat>Екран (16:9)</PresentationFormat>
  <Paragraphs>61</Paragraphs>
  <Slides>7</Slides>
  <Notes>7</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7</vt:i4>
      </vt:variant>
    </vt:vector>
  </HeadingPairs>
  <TitlesOfParts>
    <vt:vector size="15" baseType="lpstr">
      <vt:lpstr>Arial</vt:lpstr>
      <vt:lpstr>Calibri</vt:lpstr>
      <vt:lpstr>Wingdings 3</vt:lpstr>
      <vt:lpstr>Times New Roman</vt:lpstr>
      <vt:lpstr>Roboto</vt:lpstr>
      <vt:lpstr>Roboto Slab</vt:lpstr>
      <vt:lpstr>Trebuchet MS</vt:lpstr>
      <vt:lpstr>Грань</vt:lpstr>
      <vt:lpstr>Львівська обласна державна адміністрація Департамент дорожнього господарства </vt:lpstr>
      <vt:lpstr>   Назва послуги № 29, ідентифікатор 01117  відповідно до додатка до розпорядження начальника Львівської ОВА від 29.07.2022  №217/0/5-22ВА “Про організацію надання адміністративних послуг”  Видача дозволу на розміщення зовнішньої  реклами поза межами населених пунктів</vt:lpstr>
      <vt:lpstr>Перелік документів:</vt:lpstr>
      <vt:lpstr>Презентація PowerPoint</vt:lpstr>
      <vt:lpstr>Термін надання адмінпослуги:</vt:lpstr>
      <vt:lpstr>Передача вхідних документів   від ЦНАП до СНАП: </vt:lpstr>
      <vt:lpstr>Особливості надання адмінпослуги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Львівська обласна військова адміністрація Юридичне управління апарату</dc:title>
  <dc:creator>HP</dc:creator>
  <cp:lastModifiedBy>RePack by Diakov</cp:lastModifiedBy>
  <cp:revision>31</cp:revision>
  <dcterms:modified xsi:type="dcterms:W3CDTF">2022-08-19T11:27:26Z</dcterms:modified>
</cp:coreProperties>
</file>