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60" r:id="rId5"/>
    <p:sldId id="259" r:id="rId6"/>
    <p:sldId id="262" r:id="rId7"/>
    <p:sldId id="264" r:id="rId8"/>
    <p:sldId id="261" r:id="rId9"/>
    <p:sldId id="263" r:id="rId10"/>
    <p:sldId id="267" r:id="rId11"/>
    <p:sldId id="266" r:id="rId12"/>
    <p:sldId id="269" r:id="rId13"/>
    <p:sldId id="268" r:id="rId14"/>
    <p:sldId id="270" r:id="rId15"/>
    <p:sldId id="271" r:id="rId16"/>
    <p:sldId id="272" r:id="rId17"/>
    <p:sldId id="275"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53" autoAdjust="0"/>
    <p:restoredTop sz="94660"/>
  </p:normalViewPr>
  <p:slideViewPr>
    <p:cSldViewPr>
      <p:cViewPr varScale="1">
        <p:scale>
          <a:sx n="68" d="100"/>
          <a:sy n="68" d="100"/>
        </p:scale>
        <p:origin x="-468"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114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F59995-3E0C-4BCA-8AA5-27D4E1580013}" type="datetimeFigureOut">
              <a:rPr lang="ru-RU" smtClean="0"/>
              <a:pPr/>
              <a:t>17.03.2023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8D095F-ADF9-42BD-B5C4-0F15B0847E7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496B0D2-4396-43FE-BDF6-1C852184BB90}"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C938BD-8CC6-438D-AA90-B5BCE6524EA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96B0D2-4396-43FE-BDF6-1C852184BB90}"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C938BD-8CC6-438D-AA90-B5BCE6524EA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96B0D2-4396-43FE-BDF6-1C852184BB90}"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C938BD-8CC6-438D-AA90-B5BCE6524EA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96B0D2-4396-43FE-BDF6-1C852184BB90}"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C938BD-8CC6-438D-AA90-B5BCE6524EA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496B0D2-4396-43FE-BDF6-1C852184BB90}"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C938BD-8CC6-438D-AA90-B5BCE6524EA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496B0D2-4396-43FE-BDF6-1C852184BB90}"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C938BD-8CC6-438D-AA90-B5BCE6524EA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496B0D2-4396-43FE-BDF6-1C852184BB90}" type="datetimeFigureOut">
              <a:rPr lang="ru-RU" smtClean="0"/>
              <a:pPr/>
              <a:t>17.03.2023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C938BD-8CC6-438D-AA90-B5BCE6524EA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96B0D2-4396-43FE-BDF6-1C852184BB90}" type="datetimeFigureOut">
              <a:rPr lang="ru-RU" smtClean="0"/>
              <a:pPr/>
              <a:t>17.03.2023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C938BD-8CC6-438D-AA90-B5BCE6524EA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96B0D2-4396-43FE-BDF6-1C852184BB90}" type="datetimeFigureOut">
              <a:rPr lang="ru-RU" smtClean="0"/>
              <a:pPr/>
              <a:t>17.03.2023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C938BD-8CC6-438D-AA90-B5BCE6524EA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96B0D2-4396-43FE-BDF6-1C852184BB90}"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C938BD-8CC6-438D-AA90-B5BCE6524EA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96B0D2-4396-43FE-BDF6-1C852184BB90}"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C938BD-8CC6-438D-AA90-B5BCE6524EA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6B0D2-4396-43FE-BDF6-1C852184BB90}" type="datetimeFigureOut">
              <a:rPr lang="ru-RU" smtClean="0"/>
              <a:pPr/>
              <a:t>17.03.2023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938BD-8CC6-438D-AA90-B5BCE6524EA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uhe.gov.ua/filiyi/dnistrovska_hes"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1428736"/>
          </a:xfrm>
        </p:spPr>
        <p:txBody>
          <a:bodyPr>
            <a:normAutofit/>
          </a:bodyPr>
          <a:lstStyle/>
          <a:p>
            <a:pPr algn="ctr"/>
            <a:r>
              <a:rPr lang="ru-RU" sz="3300" b="1" dirty="0">
                <a:cs typeface="Aparajita" pitchFamily="34" charset="0"/>
              </a:rPr>
              <a:t>Всесвітній день води – 2023 </a:t>
            </a:r>
            <a:r>
              <a:rPr lang="ru-RU" sz="3300" b="1" dirty="0" smtClean="0">
                <a:cs typeface="Aparajita" pitchFamily="34" charset="0"/>
              </a:rPr>
              <a:t/>
            </a:r>
            <a:br>
              <a:rPr lang="ru-RU" sz="3300" b="1" dirty="0" smtClean="0">
                <a:cs typeface="Aparajita" pitchFamily="34" charset="0"/>
              </a:rPr>
            </a:br>
            <a:r>
              <a:rPr lang="ru-RU" sz="3300" b="1" dirty="0" smtClean="0">
                <a:cs typeface="Aparajita" pitchFamily="34" charset="0"/>
              </a:rPr>
              <a:t>«</a:t>
            </a:r>
            <a:r>
              <a:rPr lang="ru-RU" sz="3300" b="1" dirty="0">
                <a:cs typeface="Aparajita" pitchFamily="34" charset="0"/>
              </a:rPr>
              <a:t>Прискорення змін»</a:t>
            </a:r>
            <a:r>
              <a:rPr lang="ru-RU" dirty="0"/>
              <a:t/>
            </a:r>
            <a:br>
              <a:rPr lang="ru-RU" dirty="0"/>
            </a:br>
            <a:endParaRPr lang="ru-RU" dirty="0"/>
          </a:p>
        </p:txBody>
      </p:sp>
      <p:pic>
        <p:nvPicPr>
          <p:cNvPr id="5" name="Содержимое 4" descr="фото.jpg"/>
          <p:cNvPicPr>
            <a:picLocks noGrp="1" noChangeAspect="1"/>
          </p:cNvPicPr>
          <p:nvPr>
            <p:ph idx="1"/>
          </p:nvPr>
        </p:nvPicPr>
        <p:blipFill>
          <a:blip r:embed="rId2">
            <a:lum contrast="10000"/>
          </a:blip>
          <a:stretch>
            <a:fillRect/>
          </a:stretch>
        </p:blipFill>
        <p:spPr>
          <a:xfrm>
            <a:off x="285720" y="1142984"/>
            <a:ext cx="8643998" cy="5500726"/>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Текст 9"/>
          <p:cNvSpPr>
            <a:spLocks noGrp="1"/>
          </p:cNvSpPr>
          <p:nvPr>
            <p:ph type="body" sz="half" idx="2"/>
          </p:nvPr>
        </p:nvSpPr>
        <p:spPr>
          <a:xfrm>
            <a:off x="4643438" y="5214950"/>
            <a:ext cx="4500562" cy="1357322"/>
          </a:xfrm>
        </p:spPr>
        <p:txBody>
          <a:bodyPr>
            <a:normAutofit/>
          </a:bodyPr>
          <a:lstStyle/>
          <a:p>
            <a:pPr algn="ctr"/>
            <a:endParaRPr lang="uk-UA" dirty="0" smtClean="0"/>
          </a:p>
          <a:p>
            <a:pPr algn="ctr"/>
            <a:r>
              <a:rPr lang="uk-UA" sz="2000" b="1" dirty="0" smtClean="0"/>
              <a:t>Підготувала пров. інженер  з використання водних ресурсів  БУВР Західного Бугу та Сяну Ковалевич Н</a:t>
            </a:r>
            <a:r>
              <a:rPr lang="uk-UA" sz="2000" dirty="0" smtClean="0"/>
              <a:t>.</a:t>
            </a:r>
            <a:endParaRPr lang="ru-RU" sz="20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4282" y="0"/>
            <a:ext cx="8715436" cy="2285992"/>
          </a:xfrm>
        </p:spPr>
        <p:txBody>
          <a:bodyPr>
            <a:noAutofit/>
          </a:bodyPr>
          <a:lstStyle/>
          <a:p>
            <a:r>
              <a:rPr lang="uk-UA" sz="2400" b="1" dirty="0" smtClean="0"/>
              <a:t/>
            </a:r>
            <a:br>
              <a:rPr lang="uk-UA" sz="2400" b="1" dirty="0" smtClean="0"/>
            </a:br>
            <a:r>
              <a:rPr lang="uk-UA" sz="2400" b="1" dirty="0" smtClean="0"/>
              <a:t>То що ж робити </a:t>
            </a:r>
            <a:r>
              <a:rPr lang="en-US" sz="2400" b="1" dirty="0" smtClean="0"/>
              <a:t>?</a:t>
            </a:r>
            <a:r>
              <a:rPr lang="uk-UA" sz="2000" b="1" dirty="0" smtClean="0"/>
              <a:t/>
            </a:r>
            <a:br>
              <a:rPr lang="uk-UA" sz="2000" b="1" dirty="0" smtClean="0"/>
            </a:br>
            <a:r>
              <a:rPr lang="uk-UA" sz="2000" b="1" dirty="0" smtClean="0"/>
              <a:t>1.Перше, і найголовніше, це збереження того, що є.</a:t>
            </a:r>
            <a:br>
              <a:rPr lang="uk-UA" sz="2000" b="1" dirty="0" smtClean="0"/>
            </a:br>
            <a:r>
              <a:rPr lang="uk-UA" sz="2000" b="1" dirty="0" smtClean="0"/>
              <a:t> </a:t>
            </a:r>
            <a:r>
              <a:rPr lang="uk-UA" sz="1800" b="1" dirty="0" smtClean="0"/>
              <a:t>Необхідно оберігати прісні запаси у водосховищах. Найбільші водосховища України споруджено на річці Дніпро та Дністер. Так, Київське, Канівське, Кременчуцьке, </a:t>
            </a:r>
            <a:r>
              <a:rPr lang="uk-UA" sz="1800" b="1" dirty="0" err="1" smtClean="0"/>
              <a:t>Кам’янське</a:t>
            </a:r>
            <a:r>
              <a:rPr lang="uk-UA" sz="1800" b="1" dirty="0" smtClean="0"/>
              <a:t>, Дніпровське та Каховське водосховища утворюють Дніпровський каскад. На початку 80-х років на річці Дністер у Чернівецькій, Хмельницькій і Вінницькій областях греблею </a:t>
            </a:r>
            <a:r>
              <a:rPr lang="uk-UA" sz="1800" b="1" u="sng" dirty="0" smtClean="0">
                <a:hlinkClick r:id="rId2"/>
              </a:rPr>
              <a:t>Дністровської ГЕС</a:t>
            </a:r>
            <a:r>
              <a:rPr lang="uk-UA" sz="1800" b="1" dirty="0" smtClean="0"/>
              <a:t> було створено</a:t>
            </a:r>
            <a:r>
              <a:rPr lang="uk-UA" sz="1800" dirty="0" smtClean="0"/>
              <a:t> </a:t>
            </a:r>
            <a:r>
              <a:rPr lang="uk-UA" sz="1800" b="1" i="1" dirty="0" smtClean="0"/>
              <a:t>Дністровське </a:t>
            </a:r>
            <a:r>
              <a:rPr lang="ru-RU" sz="1800" b="1" i="1" dirty="0" err="1" smtClean="0"/>
              <a:t>водосховище</a:t>
            </a:r>
            <a:r>
              <a:rPr lang="ru-RU" sz="1800" b="1" i="1" dirty="0" smtClean="0"/>
              <a:t>.</a:t>
            </a:r>
            <a:endParaRPr lang="ru-RU" sz="1800" b="1" dirty="0"/>
          </a:p>
        </p:txBody>
      </p:sp>
      <p:pic>
        <p:nvPicPr>
          <p:cNvPr id="8" name="Содержимое 7" descr="Дніпровські водосховища.jpg"/>
          <p:cNvPicPr>
            <a:picLocks noGrp="1" noChangeAspect="1"/>
          </p:cNvPicPr>
          <p:nvPr>
            <p:ph sz="half" idx="1"/>
          </p:nvPr>
        </p:nvPicPr>
        <p:blipFill>
          <a:blip r:embed="rId3"/>
          <a:stretch>
            <a:fillRect/>
          </a:stretch>
        </p:blipFill>
        <p:spPr>
          <a:xfrm>
            <a:off x="214282" y="2500306"/>
            <a:ext cx="5072098" cy="4000528"/>
          </a:xfrm>
        </p:spPr>
      </p:pic>
      <p:pic>
        <p:nvPicPr>
          <p:cNvPr id="9" name="Содержимое 8" descr="Дніпровські водосховища 2.jpg"/>
          <p:cNvPicPr>
            <a:picLocks noGrp="1" noChangeAspect="1"/>
          </p:cNvPicPr>
          <p:nvPr>
            <p:ph sz="half" idx="2"/>
          </p:nvPr>
        </p:nvPicPr>
        <p:blipFill>
          <a:blip r:embed="rId4"/>
          <a:stretch>
            <a:fillRect/>
          </a:stretch>
        </p:blipFill>
        <p:spPr>
          <a:xfrm>
            <a:off x="3929026" y="2786058"/>
            <a:ext cx="5214974" cy="392909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3714776" cy="2286016"/>
          </a:xfrm>
        </p:spPr>
        <p:txBody>
          <a:bodyPr>
            <a:normAutofit fontScale="90000"/>
          </a:bodyPr>
          <a:lstStyle/>
          <a:p>
            <a:pPr lvl="0"/>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2.</a:t>
            </a:r>
            <a:r>
              <a:rPr lang="uk-UA" sz="2200" dirty="0" smtClean="0"/>
              <a:t>Потрібно повсюдно впроваджувати технології з очищення та переробки стічних господарських і побутових вод.( На фото сучасні очисні системи).</a:t>
            </a:r>
            <a:r>
              <a:rPr lang="uk-UA" sz="2400" dirty="0" smtClean="0"/>
              <a:t/>
            </a:r>
            <a:br>
              <a:rPr lang="uk-UA" sz="2400" dirty="0" smtClean="0"/>
            </a:br>
            <a:endParaRPr lang="ru-RU" sz="2200" dirty="0"/>
          </a:p>
        </p:txBody>
      </p:sp>
      <p:pic>
        <p:nvPicPr>
          <p:cNvPr id="8" name="Содержимое 7" descr="Очисні споруди.jpg"/>
          <p:cNvPicPr>
            <a:picLocks noGrp="1" noChangeAspect="1"/>
          </p:cNvPicPr>
          <p:nvPr>
            <p:ph idx="1"/>
          </p:nvPr>
        </p:nvPicPr>
        <p:blipFill>
          <a:blip r:embed="rId2"/>
          <a:stretch>
            <a:fillRect/>
          </a:stretch>
        </p:blipFill>
        <p:spPr>
          <a:xfrm>
            <a:off x="4071934" y="142852"/>
            <a:ext cx="4929222" cy="2928957"/>
          </a:xfrm>
        </p:spPr>
      </p:pic>
      <p:sp>
        <p:nvSpPr>
          <p:cNvPr id="4" name="Текст 3"/>
          <p:cNvSpPr>
            <a:spLocks noGrp="1"/>
          </p:cNvSpPr>
          <p:nvPr>
            <p:ph type="body" sz="half" idx="2"/>
          </p:nvPr>
        </p:nvSpPr>
        <p:spPr>
          <a:xfrm>
            <a:off x="142845" y="5500702"/>
            <a:ext cx="2571768" cy="1143008"/>
          </a:xfrm>
        </p:spPr>
        <p:txBody>
          <a:bodyPr>
            <a:normAutofit/>
          </a:bodyPr>
          <a:lstStyle/>
          <a:p>
            <a:pPr lvl="0"/>
            <a:endParaRPr lang="uk-UA" sz="2000" b="1" dirty="0" smtClean="0"/>
          </a:p>
          <a:p>
            <a:endParaRPr lang="ru-RU" dirty="0"/>
          </a:p>
        </p:txBody>
      </p:sp>
      <p:pic>
        <p:nvPicPr>
          <p:cNvPr id="1028" name="Picture 4" descr="D:\мої документи\ВО і ТЕБ\Водні ресурси  з лист 2020 р\Листи\2023\День води\Фото\дезінфікація води.jpg"/>
          <p:cNvPicPr>
            <a:picLocks noChangeAspect="1" noChangeArrowheads="1"/>
          </p:cNvPicPr>
          <p:nvPr/>
        </p:nvPicPr>
        <p:blipFill>
          <a:blip r:embed="rId3"/>
          <a:srcRect/>
          <a:stretch>
            <a:fillRect/>
          </a:stretch>
        </p:blipFill>
        <p:spPr bwMode="auto">
          <a:xfrm>
            <a:off x="4286248" y="3286124"/>
            <a:ext cx="4714908" cy="3357586"/>
          </a:xfrm>
          <a:prstGeom prst="rect">
            <a:avLst/>
          </a:prstGeom>
          <a:noFill/>
        </p:spPr>
      </p:pic>
      <p:pic>
        <p:nvPicPr>
          <p:cNvPr id="1026" name="Picture 2" descr="D:\мої документи\ВО і ТЕБ\Водні ресурси  з лист 2020 р\Листи\2023\День води\Фото\Очисні споруди2.jpg"/>
          <p:cNvPicPr>
            <a:picLocks noChangeAspect="1" noChangeArrowheads="1"/>
          </p:cNvPicPr>
          <p:nvPr/>
        </p:nvPicPr>
        <p:blipFill>
          <a:blip r:embed="rId4"/>
          <a:srcRect/>
          <a:stretch>
            <a:fillRect/>
          </a:stretch>
        </p:blipFill>
        <p:spPr bwMode="auto">
          <a:xfrm>
            <a:off x="571472" y="2214554"/>
            <a:ext cx="5286412" cy="36433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3008313" cy="2143140"/>
          </a:xfrm>
        </p:spPr>
        <p:txBody>
          <a:bodyPr>
            <a:normAutofit fontScale="90000"/>
          </a:bodyPr>
          <a:lstStyle/>
          <a:p>
            <a:pPr lvl="0"/>
            <a:r>
              <a:rPr lang="uk-UA" sz="1800" dirty="0" smtClean="0"/>
              <a:t/>
            </a:r>
            <a:br>
              <a:rPr lang="uk-UA" sz="1800" dirty="0" smtClean="0"/>
            </a:br>
            <a:r>
              <a:rPr lang="uk-UA" sz="1800" dirty="0" smtClean="0"/>
              <a:t/>
            </a:r>
            <a:br>
              <a:rPr lang="uk-UA" sz="1800" dirty="0" smtClean="0"/>
            </a:br>
            <a:r>
              <a:rPr lang="uk-UA" sz="1800" dirty="0" smtClean="0"/>
              <a:t/>
            </a:r>
            <a:br>
              <a:rPr lang="uk-UA" sz="1800" dirty="0" smtClean="0"/>
            </a:br>
            <a:r>
              <a:rPr lang="uk-UA" sz="1800" dirty="0" smtClean="0"/>
              <a:t>3.Одним з найактуальніших рішень є опріснення солоних джерел. Тим більше, ці технологи стають технічно більш досконалими і доступними в матеріальному плані.</a:t>
            </a:r>
            <a:r>
              <a:rPr lang="uk-UA" dirty="0" smtClean="0"/>
              <a:t/>
            </a:r>
            <a:br>
              <a:rPr lang="uk-UA" dirty="0" smtClean="0"/>
            </a:br>
            <a:endParaRPr lang="ru-RU" dirty="0"/>
          </a:p>
        </p:txBody>
      </p:sp>
      <p:sp>
        <p:nvSpPr>
          <p:cNvPr id="4" name="Текст 3"/>
          <p:cNvSpPr>
            <a:spLocks noGrp="1"/>
          </p:cNvSpPr>
          <p:nvPr>
            <p:ph type="body" sz="half" idx="2"/>
          </p:nvPr>
        </p:nvSpPr>
        <p:spPr>
          <a:xfrm>
            <a:off x="457201" y="6429396"/>
            <a:ext cx="1042966" cy="214314"/>
          </a:xfrm>
        </p:spPr>
        <p:txBody>
          <a:bodyPr>
            <a:normAutofit fontScale="70000" lnSpcReduction="20000"/>
          </a:bodyPr>
          <a:lstStyle/>
          <a:p>
            <a:endParaRPr lang="ru-RU" dirty="0"/>
          </a:p>
        </p:txBody>
      </p:sp>
      <p:pic>
        <p:nvPicPr>
          <p:cNvPr id="11" name="Содержимое 10" descr="опріснення 2.jpg"/>
          <p:cNvPicPr>
            <a:picLocks noGrp="1" noChangeAspect="1"/>
          </p:cNvPicPr>
          <p:nvPr>
            <p:ph idx="1"/>
          </p:nvPr>
        </p:nvPicPr>
        <p:blipFill>
          <a:blip r:embed="rId2"/>
          <a:stretch>
            <a:fillRect/>
          </a:stretch>
        </p:blipFill>
        <p:spPr>
          <a:xfrm>
            <a:off x="3357554" y="285728"/>
            <a:ext cx="5643602" cy="4357719"/>
          </a:xfrm>
        </p:spPr>
      </p:pic>
      <p:pic>
        <p:nvPicPr>
          <p:cNvPr id="4102" name="Picture 6" descr="D:\мої документи\ВО і ТЕБ\Водні ресурси  з лист 2020 р\Листи\2023\День води\Фото\опріснення води.jpg"/>
          <p:cNvPicPr>
            <a:picLocks noChangeAspect="1" noChangeArrowheads="1"/>
          </p:cNvPicPr>
          <p:nvPr/>
        </p:nvPicPr>
        <p:blipFill>
          <a:blip r:embed="rId3"/>
          <a:srcRect/>
          <a:stretch>
            <a:fillRect/>
          </a:stretch>
        </p:blipFill>
        <p:spPr bwMode="auto">
          <a:xfrm>
            <a:off x="285720" y="2285992"/>
            <a:ext cx="5286412" cy="42862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900"/>
            <a:ext cx="3571899" cy="1143008"/>
          </a:xfrm>
        </p:spPr>
        <p:txBody>
          <a:bodyPr>
            <a:normAutofit/>
          </a:bodyPr>
          <a:lstStyle/>
          <a:p>
            <a:r>
              <a:rPr lang="uk-UA" dirty="0" smtClean="0"/>
              <a:t>Зменшення втрат та більш раціональне використання водних ресурсів</a:t>
            </a:r>
            <a:endParaRPr lang="ru-RU" dirty="0"/>
          </a:p>
        </p:txBody>
      </p:sp>
      <p:sp>
        <p:nvSpPr>
          <p:cNvPr id="4" name="Текст 3"/>
          <p:cNvSpPr>
            <a:spLocks noGrp="1"/>
          </p:cNvSpPr>
          <p:nvPr>
            <p:ph type="body" sz="half" idx="2"/>
          </p:nvPr>
        </p:nvSpPr>
        <p:spPr>
          <a:xfrm>
            <a:off x="142844" y="1142984"/>
            <a:ext cx="3500462" cy="5286412"/>
          </a:xfrm>
        </p:spPr>
        <p:txBody>
          <a:bodyPr>
            <a:noAutofit/>
          </a:bodyPr>
          <a:lstStyle/>
          <a:p>
            <a:pPr lvl="0"/>
            <a:endParaRPr lang="uk-UA" sz="1800" b="1" dirty="0" smtClean="0"/>
          </a:p>
          <a:p>
            <a:r>
              <a:rPr lang="uk-UA" sz="1800" b="1" dirty="0" smtClean="0"/>
              <a:t>Застосування  технологій раціонального, а також повторного  використання та стимуляцію сталого використання води  на сільськогосподарських та промислових підприємствах .</a:t>
            </a:r>
          </a:p>
          <a:p>
            <a:r>
              <a:rPr lang="uk-UA" sz="1800" b="1" dirty="0" smtClean="0"/>
              <a:t>Наші міста вже зараз споживають 275 л води на людину за добу, хоча цей же показник у ЄС коливається в межах 100-200 л. Крім того, через зношені системи водопостачання, понад третина води, забраної для потреб населення, просто втрачається.</a:t>
            </a:r>
          </a:p>
          <a:p>
            <a:pPr lvl="0"/>
            <a:endParaRPr lang="uk-UA" sz="1800" b="1" dirty="0" smtClean="0"/>
          </a:p>
          <a:p>
            <a:endParaRPr lang="ru-RU" sz="1800" dirty="0"/>
          </a:p>
        </p:txBody>
      </p:sp>
      <p:pic>
        <p:nvPicPr>
          <p:cNvPr id="2051" name="Picture 3" descr="D:\мої документи\ВО і ТЕБ\Водні ресурси  з лист 2020 р\Листи\2023\День води\Фото\раціон використання води 2.jpg"/>
          <p:cNvPicPr>
            <a:picLocks noChangeAspect="1" noChangeArrowheads="1"/>
          </p:cNvPicPr>
          <p:nvPr/>
        </p:nvPicPr>
        <p:blipFill>
          <a:blip r:embed="rId2"/>
          <a:srcRect/>
          <a:stretch>
            <a:fillRect/>
          </a:stretch>
        </p:blipFill>
        <p:spPr bwMode="auto">
          <a:xfrm>
            <a:off x="3428992" y="214290"/>
            <a:ext cx="4643470" cy="3571900"/>
          </a:xfrm>
          <a:prstGeom prst="rect">
            <a:avLst/>
          </a:prstGeom>
          <a:noFill/>
        </p:spPr>
      </p:pic>
      <p:pic>
        <p:nvPicPr>
          <p:cNvPr id="2052" name="Picture 4" descr="D:\мої документи\ВО і ТЕБ\Водні ресурси  з лист 2020 р\Листи\2023\День води\Фото\раціон використання води.jpg"/>
          <p:cNvPicPr>
            <a:picLocks noChangeAspect="1" noChangeArrowheads="1"/>
          </p:cNvPicPr>
          <p:nvPr/>
        </p:nvPicPr>
        <p:blipFill>
          <a:blip r:embed="rId3"/>
          <a:srcRect/>
          <a:stretch>
            <a:fillRect/>
          </a:stretch>
        </p:blipFill>
        <p:spPr bwMode="auto">
          <a:xfrm>
            <a:off x="4000496" y="3214686"/>
            <a:ext cx="4929222" cy="3429024"/>
          </a:xfrm>
          <a:prstGeom prst="rect">
            <a:avLst/>
          </a:prstGeom>
          <a:noFill/>
        </p:spPr>
      </p:pic>
      <p:sp>
        <p:nvSpPr>
          <p:cNvPr id="7" name="Содержимое 6"/>
          <p:cNvSpPr>
            <a:spLocks noGrp="1"/>
          </p:cNvSpPr>
          <p:nvPr>
            <p:ph idx="1"/>
          </p:nvPr>
        </p:nvSpPr>
        <p:spPr/>
        <p:txBody>
          <a:bodyPr/>
          <a:lstStyle/>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57232"/>
            <a:ext cx="4000496" cy="2857520"/>
          </a:xfrm>
        </p:spPr>
        <p:txBody>
          <a:bodyPr>
            <a:normAutofit fontScale="90000"/>
          </a:bodyPr>
          <a:lstStyle/>
          <a:p>
            <a:r>
              <a:rPr lang="uk-UA" sz="1800" dirty="0" smtClean="0"/>
              <a:t/>
            </a:r>
            <a:br>
              <a:rPr lang="uk-UA" sz="1800" dirty="0" smtClean="0"/>
            </a:br>
            <a:r>
              <a:rPr lang="uk-UA" dirty="0" smtClean="0"/>
              <a:t>1.Обов'язково перевірте на справність усю сантехніку.</a:t>
            </a:r>
            <a:br>
              <a:rPr lang="uk-UA" dirty="0" smtClean="0"/>
            </a:br>
            <a:r>
              <a:rPr lang="uk-UA" dirty="0" smtClean="0"/>
              <a:t>2. Вмикайте воду на половину натиску замість повного.</a:t>
            </a:r>
            <a:br>
              <a:rPr lang="uk-UA" dirty="0" smtClean="0"/>
            </a:br>
            <a:r>
              <a:rPr lang="uk-UA" dirty="0" smtClean="0"/>
              <a:t>3.Закрийте стік умивальника пробкою, щоб використовувати менше води під час миття посуду.</a:t>
            </a:r>
            <a:r>
              <a:rPr lang="uk-UA" sz="1800" dirty="0" smtClean="0"/>
              <a:t/>
            </a:r>
            <a:br>
              <a:rPr lang="uk-UA" sz="1800" dirty="0" smtClean="0"/>
            </a:br>
            <a:r>
              <a:rPr lang="uk-UA" sz="1800" dirty="0" smtClean="0"/>
              <a:t/>
            </a:r>
            <a:br>
              <a:rPr lang="uk-UA" sz="1800" dirty="0" smtClean="0"/>
            </a:br>
            <a:r>
              <a:rPr lang="uk-UA" dirty="0" smtClean="0"/>
              <a:t/>
            </a:r>
            <a:br>
              <a:rPr lang="uk-UA" dirty="0" smtClean="0"/>
            </a:br>
            <a:endParaRPr lang="ru-RU" dirty="0"/>
          </a:p>
        </p:txBody>
      </p:sp>
      <p:sp>
        <p:nvSpPr>
          <p:cNvPr id="4" name="Текст 3"/>
          <p:cNvSpPr>
            <a:spLocks noGrp="1"/>
          </p:cNvSpPr>
          <p:nvPr>
            <p:ph type="body" sz="half" idx="2"/>
          </p:nvPr>
        </p:nvSpPr>
        <p:spPr>
          <a:xfrm>
            <a:off x="457200" y="6500834"/>
            <a:ext cx="3008313" cy="71438"/>
          </a:xfrm>
        </p:spPr>
        <p:txBody>
          <a:bodyPr>
            <a:normAutofit fontScale="25000" lnSpcReduction="20000"/>
          </a:bodyPr>
          <a:lstStyle/>
          <a:p>
            <a:endParaRPr lang="ru-RU" dirty="0"/>
          </a:p>
        </p:txBody>
      </p:sp>
      <p:pic>
        <p:nvPicPr>
          <p:cNvPr id="3074" name="Picture 2" descr="D:\мої документи\ВО і ТЕБ\Водні ресурси  з лист 2020 р\Листи\2023\День води\Фото\еконмія води 2.jpeg"/>
          <p:cNvPicPr>
            <a:picLocks noChangeAspect="1" noChangeArrowheads="1"/>
          </p:cNvPicPr>
          <p:nvPr/>
        </p:nvPicPr>
        <p:blipFill>
          <a:blip r:embed="rId2"/>
          <a:srcRect/>
          <a:stretch>
            <a:fillRect/>
          </a:stretch>
        </p:blipFill>
        <p:spPr bwMode="auto">
          <a:xfrm>
            <a:off x="214282" y="3143248"/>
            <a:ext cx="4643470" cy="3429024"/>
          </a:xfrm>
          <a:prstGeom prst="rect">
            <a:avLst/>
          </a:prstGeom>
          <a:noFill/>
        </p:spPr>
      </p:pic>
      <p:pic>
        <p:nvPicPr>
          <p:cNvPr id="3075" name="Picture 3" descr="D:\мої документи\ВО і ТЕБ\Водні ресурси  з лист 2020 р\Листи\2023\День води\Фото\економія води 3.jpg"/>
          <p:cNvPicPr>
            <a:picLocks noChangeAspect="1" noChangeArrowheads="1"/>
          </p:cNvPicPr>
          <p:nvPr/>
        </p:nvPicPr>
        <p:blipFill>
          <a:blip r:embed="rId3"/>
          <a:srcRect/>
          <a:stretch>
            <a:fillRect/>
          </a:stretch>
        </p:blipFill>
        <p:spPr bwMode="auto">
          <a:xfrm>
            <a:off x="3929058" y="2797126"/>
            <a:ext cx="4857784" cy="3489394"/>
          </a:xfrm>
          <a:prstGeom prst="rect">
            <a:avLst/>
          </a:prstGeom>
          <a:noFill/>
        </p:spPr>
      </p:pic>
      <p:sp>
        <p:nvSpPr>
          <p:cNvPr id="8" name="Прямоугольник 7"/>
          <p:cNvSpPr/>
          <p:nvPr/>
        </p:nvSpPr>
        <p:spPr>
          <a:xfrm>
            <a:off x="214282" y="142852"/>
            <a:ext cx="4000528" cy="707886"/>
          </a:xfrm>
          <a:prstGeom prst="rect">
            <a:avLst/>
          </a:prstGeom>
        </p:spPr>
        <p:txBody>
          <a:bodyPr wrap="square">
            <a:spAutoFit/>
          </a:bodyPr>
          <a:lstStyle/>
          <a:p>
            <a:pPr algn="just"/>
            <a:r>
              <a:rPr lang="uk-UA" sz="2000" b="1" dirty="0" smtClean="0">
                <a:solidFill>
                  <a:schemeClr val="bg1"/>
                </a:solidFill>
              </a:rPr>
              <a:t>Кожен  з  нас  може  долучитись   до   збереження  води!</a:t>
            </a:r>
            <a:endParaRPr lang="uk-UA" sz="2000" dirty="0">
              <a:solidFill>
                <a:schemeClr val="bg1"/>
              </a:solidFill>
            </a:endParaRPr>
          </a:p>
        </p:txBody>
      </p:sp>
      <p:sp>
        <p:nvSpPr>
          <p:cNvPr id="9" name="Содержимое 8"/>
          <p:cNvSpPr>
            <a:spLocks noGrp="1"/>
          </p:cNvSpPr>
          <p:nvPr>
            <p:ph idx="1"/>
          </p:nvPr>
        </p:nvSpPr>
        <p:spPr>
          <a:xfrm>
            <a:off x="3857620" y="3071810"/>
            <a:ext cx="5286380" cy="3054353"/>
          </a:xfrm>
        </p:spPr>
        <p:txBody>
          <a:bodyPr/>
          <a:lstStyle/>
          <a:p>
            <a:endParaRPr lang="ru-RU" dirty="0"/>
          </a:p>
        </p:txBody>
      </p:sp>
      <p:pic>
        <p:nvPicPr>
          <p:cNvPr id="11" name="Содержимое 4" descr="економія води.jpg"/>
          <p:cNvPicPr>
            <a:picLocks noChangeAspect="1"/>
          </p:cNvPicPr>
          <p:nvPr/>
        </p:nvPicPr>
        <p:blipFill>
          <a:blip r:embed="rId4"/>
          <a:stretch>
            <a:fillRect/>
          </a:stretch>
        </p:blipFill>
        <p:spPr>
          <a:xfrm>
            <a:off x="4143372" y="0"/>
            <a:ext cx="4857784" cy="32861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3643338" cy="1285860"/>
          </a:xfrm>
        </p:spPr>
        <p:txBody>
          <a:bodyPr>
            <a:normAutofit fontScale="90000"/>
          </a:bodyPr>
          <a:lstStyle/>
          <a:p>
            <a:r>
              <a:rPr lang="uk-UA" sz="2200" dirty="0" smtClean="0">
                <a:solidFill>
                  <a:schemeClr val="bg1"/>
                </a:solidFill>
              </a:rPr>
              <a:t>Кожен  з  нас  може  долучитись   до   збереження  води!</a:t>
            </a:r>
            <a:r>
              <a:rPr lang="uk-UA" dirty="0" smtClean="0"/>
              <a:t/>
            </a:r>
            <a:br>
              <a:rPr lang="uk-UA" dirty="0" smtClean="0"/>
            </a:br>
            <a:endParaRPr lang="ru-RU" dirty="0"/>
          </a:p>
        </p:txBody>
      </p:sp>
      <p:sp>
        <p:nvSpPr>
          <p:cNvPr id="4" name="Текст 3"/>
          <p:cNvSpPr>
            <a:spLocks noGrp="1"/>
          </p:cNvSpPr>
          <p:nvPr>
            <p:ph type="body" sz="half" idx="2"/>
          </p:nvPr>
        </p:nvSpPr>
        <p:spPr>
          <a:xfrm>
            <a:off x="214282" y="1000108"/>
            <a:ext cx="3643338" cy="2786082"/>
          </a:xfrm>
        </p:spPr>
        <p:txBody>
          <a:bodyPr>
            <a:normAutofit fontScale="62500" lnSpcReduction="20000"/>
          </a:bodyPr>
          <a:lstStyle/>
          <a:p>
            <a:r>
              <a:rPr lang="uk-UA" sz="2900" b="1" dirty="0" smtClean="0"/>
              <a:t>4.Не залишайте воду ввімкненою під час чищення зубів – це марна трата води! </a:t>
            </a:r>
          </a:p>
          <a:p>
            <a:r>
              <a:rPr lang="uk-UA" sz="2900" b="1" dirty="0" smtClean="0"/>
              <a:t/>
            </a:r>
            <a:br>
              <a:rPr lang="uk-UA" sz="2900" b="1" dirty="0" smtClean="0"/>
            </a:br>
            <a:r>
              <a:rPr lang="uk-UA" sz="2900" b="1" dirty="0" smtClean="0"/>
              <a:t>5.Приймайте швидкий душ замість ванни.</a:t>
            </a:r>
            <a:endParaRPr lang="ru-RU" sz="2900" b="1" dirty="0" smtClean="0"/>
          </a:p>
          <a:p>
            <a:r>
              <a:rPr lang="uk-UA" sz="2900" b="1" dirty="0" smtClean="0"/>
              <a:t>6.Використовуйте якомога менше хімічних засобів при прибиранні будинку. Цей простий крок може значно вплинути на ситуацію. </a:t>
            </a:r>
            <a:endParaRPr lang="ru-RU" sz="2900" dirty="0" smtClean="0"/>
          </a:p>
          <a:p>
            <a:endParaRPr lang="uk-UA" b="1" dirty="0"/>
          </a:p>
        </p:txBody>
      </p:sp>
      <p:pic>
        <p:nvPicPr>
          <p:cNvPr id="5" name="Содержимое 4" descr="економія води 4.jpeg"/>
          <p:cNvPicPr>
            <a:picLocks noGrp="1" noChangeAspect="1"/>
          </p:cNvPicPr>
          <p:nvPr>
            <p:ph idx="1"/>
          </p:nvPr>
        </p:nvPicPr>
        <p:blipFill>
          <a:blip r:embed="rId2"/>
          <a:stretch>
            <a:fillRect/>
          </a:stretch>
        </p:blipFill>
        <p:spPr>
          <a:xfrm>
            <a:off x="4000496" y="214290"/>
            <a:ext cx="4929222" cy="3546643"/>
          </a:xfrm>
          <a:prstGeom prst="rect">
            <a:avLst/>
          </a:prstGeom>
        </p:spPr>
      </p:pic>
      <p:sp>
        <p:nvSpPr>
          <p:cNvPr id="3074" name="AutoShape 2" descr="D:\%D0%BC%D0%BE%D1%97 %D0%B4%D0%BE%D0%BA%D1%83%D0%BC%D0%B5%D0%BD%D1%82%D0%B8\%D0%92%D0%9E %D1%96 %D0%A2%D0%95%D0%91\%D0%92%D0%BE%D0%B4%D0%BD%D1%96 %D1%80%D0%B5%D1%81%D1%83%D1%80%D1%81%D0%B8  %D0%B7 %D0%BB%D0%B8%D1%81%D1%82 2020 %D1%80\%D0%9B%D0%B8%D1%81%D1%82%D0%B8\2023\%D0%94%D0%B5%D0%BD%D1%8C %D0%B2%D0%BE%D0%B4%D0%B8\%D0%A4%D0%BE%D1%82%D0%BE\%D1%81%D0%BE%D0%B4%D0%B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D:\%D0%BC%D0%BE%D1%97 %D0%B4%D0%BE%D0%BA%D1%83%D0%BC%D0%B5%D0%BD%D1%82%D0%B8\%D0%92%D0%9E %D1%96 %D0%A2%D0%95%D0%91\%D0%92%D0%BE%D0%B4%D0%BD%D1%96 %D1%80%D0%B5%D1%81%D1%83%D1%80%D1%81%D0%B8  %D0%B7 %D0%BB%D0%B8%D1%81%D1%82 2020 %D1%80\%D0%9B%D0%B8%D1%81%D1%82%D0%B8\2023\%D0%94%D0%B5%D0%BD%D1%8C %D0%B2%D0%BE%D0%B4%D0%B8\%D0%A4%D0%BE%D1%82%D0%BE\%D1%81%D0%BE%D0%B4%D0%B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8" name="Picture 6" descr="D:\мої документи\ВО і ТЕБ\Водні ресурси  з лист 2020 р\Листи\2023\День води\Фото\сода.jpg"/>
          <p:cNvPicPr>
            <a:picLocks noChangeAspect="1" noChangeArrowheads="1"/>
          </p:cNvPicPr>
          <p:nvPr/>
        </p:nvPicPr>
        <p:blipFill>
          <a:blip r:embed="rId3"/>
          <a:srcRect/>
          <a:stretch>
            <a:fillRect/>
          </a:stretch>
        </p:blipFill>
        <p:spPr bwMode="auto">
          <a:xfrm>
            <a:off x="214282" y="3714752"/>
            <a:ext cx="5214974" cy="3143248"/>
          </a:xfrm>
          <a:prstGeom prst="rect">
            <a:avLst/>
          </a:prstGeom>
          <a:noFill/>
        </p:spPr>
      </p:pic>
      <p:sp>
        <p:nvSpPr>
          <p:cNvPr id="10" name="Прямоугольник 9"/>
          <p:cNvSpPr/>
          <p:nvPr/>
        </p:nvSpPr>
        <p:spPr>
          <a:xfrm>
            <a:off x="5643570" y="4143380"/>
            <a:ext cx="3500430" cy="2308324"/>
          </a:xfrm>
          <a:prstGeom prst="rect">
            <a:avLst/>
          </a:prstGeom>
        </p:spPr>
        <p:txBody>
          <a:bodyPr wrap="square">
            <a:spAutoFit/>
          </a:bodyPr>
          <a:lstStyle/>
          <a:p>
            <a:r>
              <a:rPr lang="uk-UA" b="1" dirty="0" smtClean="0"/>
              <a:t> Натуральні </a:t>
            </a:r>
            <a:r>
              <a:rPr lang="uk-UA" b="1" dirty="0" err="1" smtClean="0"/>
              <a:t>чистячі</a:t>
            </a:r>
            <a:r>
              <a:rPr lang="uk-UA" b="1" dirty="0" smtClean="0"/>
              <a:t> засоби</a:t>
            </a:r>
            <a:r>
              <a:rPr lang="ru-RU" dirty="0" smtClean="0"/>
              <a:t> ,</a:t>
            </a:r>
            <a:r>
              <a:rPr lang="ru-RU" b="1" dirty="0" err="1" smtClean="0"/>
              <a:t>такі</a:t>
            </a:r>
            <a:r>
              <a:rPr lang="ru-RU" b="1" dirty="0" smtClean="0"/>
              <a:t> </a:t>
            </a:r>
            <a:r>
              <a:rPr lang="ru-RU" b="1" dirty="0" err="1" smtClean="0"/>
              <a:t>розповсюджені</a:t>
            </a:r>
            <a:r>
              <a:rPr lang="ru-RU" b="1" dirty="0" smtClean="0"/>
              <a:t> </a:t>
            </a:r>
            <a:r>
              <a:rPr lang="ru-RU" b="1" dirty="0" err="1" smtClean="0"/>
              <a:t>речовини</a:t>
            </a:r>
            <a:r>
              <a:rPr lang="ru-RU" b="1" dirty="0" smtClean="0"/>
              <a:t>, як оцет </a:t>
            </a:r>
            <a:r>
              <a:rPr lang="ru-RU" b="1" dirty="0" err="1" smtClean="0"/>
              <a:t>і</a:t>
            </a:r>
            <a:r>
              <a:rPr lang="ru-RU" b="1" dirty="0" smtClean="0"/>
              <a:t> </a:t>
            </a:r>
            <a:r>
              <a:rPr lang="ru-RU" b="1" dirty="0" err="1" smtClean="0"/>
              <a:t>питна</a:t>
            </a:r>
            <a:r>
              <a:rPr lang="ru-RU" b="1" dirty="0" smtClean="0"/>
              <a:t> сода,</a:t>
            </a:r>
            <a:r>
              <a:rPr lang="uk-UA" b="1" dirty="0" smtClean="0"/>
              <a:t> також ефективні для догляду за домашнім господарством, але вони не шкодять навколишньому середовищу і водним ресурсам планети.</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798496"/>
          </a:xfrm>
        </p:spPr>
        <p:txBody>
          <a:bodyPr>
            <a:normAutofit fontScale="90000"/>
          </a:bodyPr>
          <a:lstStyle/>
          <a:p>
            <a:pPr algn="ctr"/>
            <a:r>
              <a:rPr lang="ru-RU" dirty="0" smtClean="0"/>
              <a:t/>
            </a:r>
            <a:br>
              <a:rPr lang="ru-RU" dirty="0" smtClean="0"/>
            </a:br>
            <a:r>
              <a:rPr lang="uk-UA" dirty="0" smtClean="0"/>
              <a:t> </a:t>
            </a:r>
            <a:r>
              <a:rPr lang="uk-UA" sz="2400" dirty="0" smtClean="0"/>
              <a:t>Ситуація хоч і серйозна, але вирішувана. Оскільки вода впливає на всіх нас, потрібно, щоб кожен діяв!</a:t>
            </a:r>
            <a:endParaRPr lang="ru-RU" sz="2400" dirty="0"/>
          </a:p>
        </p:txBody>
      </p:sp>
      <p:sp>
        <p:nvSpPr>
          <p:cNvPr id="4" name="Текст 3"/>
          <p:cNvSpPr>
            <a:spLocks noGrp="1"/>
          </p:cNvSpPr>
          <p:nvPr>
            <p:ph type="body" sz="half" idx="2"/>
          </p:nvPr>
        </p:nvSpPr>
        <p:spPr>
          <a:xfrm>
            <a:off x="285721" y="1071546"/>
            <a:ext cx="3714775" cy="2428892"/>
          </a:xfrm>
        </p:spPr>
        <p:txBody>
          <a:bodyPr>
            <a:normAutofit fontScale="85000" lnSpcReduction="20000"/>
          </a:bodyPr>
          <a:lstStyle/>
          <a:p>
            <a:r>
              <a:rPr lang="uk-UA" sz="2400" b="1" dirty="0" smtClean="0"/>
              <a:t>Ви та ваша сім’я, школа, бізнес і громада можете змінити ситуацію, змінивши спосіб використання, споживання та управління водою у своєму житті. І навіть незначні дії, якими б вони не були, допоможуть у вирішені водної кризи.</a:t>
            </a:r>
          </a:p>
          <a:p>
            <a:endParaRPr lang="ru-RU" dirty="0"/>
          </a:p>
        </p:txBody>
      </p:sp>
      <p:pic>
        <p:nvPicPr>
          <p:cNvPr id="1028" name="Picture 4" descr="D:\мої документи\ВО і ТЕБ\Водні ресурси  з лист 2020 р\Листи\2023\День води\Фото\краєвиди Дністра.jpg"/>
          <p:cNvPicPr>
            <a:picLocks noChangeAspect="1" noChangeArrowheads="1"/>
          </p:cNvPicPr>
          <p:nvPr/>
        </p:nvPicPr>
        <p:blipFill>
          <a:blip r:embed="rId2"/>
          <a:srcRect/>
          <a:stretch>
            <a:fillRect/>
          </a:stretch>
        </p:blipFill>
        <p:spPr bwMode="auto">
          <a:xfrm>
            <a:off x="0" y="3286124"/>
            <a:ext cx="5441783" cy="3571876"/>
          </a:xfrm>
          <a:prstGeom prst="cube">
            <a:avLst/>
          </a:prstGeom>
          <a:noFill/>
        </p:spPr>
      </p:pic>
      <p:pic>
        <p:nvPicPr>
          <p:cNvPr id="8" name="Содержимое 7" descr="краєвиди Дністра 2.jpg"/>
          <p:cNvPicPr>
            <a:picLocks noGrp="1" noChangeAspect="1"/>
          </p:cNvPicPr>
          <p:nvPr>
            <p:ph idx="1"/>
          </p:nvPr>
        </p:nvPicPr>
        <p:blipFill>
          <a:blip r:embed="rId3"/>
          <a:stretch>
            <a:fillRect/>
          </a:stretch>
        </p:blipFill>
        <p:spPr>
          <a:xfrm>
            <a:off x="3929058" y="1142984"/>
            <a:ext cx="5068916" cy="4145989"/>
          </a:xfrm>
          <a:prstGeom prst="cube">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фото 3.jpg"/>
          <p:cNvPicPr>
            <a:picLocks noGrp="1" noChangeAspect="1"/>
          </p:cNvPicPr>
          <p:nvPr>
            <p:ph idx="1"/>
          </p:nvPr>
        </p:nvPicPr>
        <p:blipFill>
          <a:blip r:embed="rId2"/>
          <a:stretch>
            <a:fillRect/>
          </a:stretch>
        </p:blipFill>
        <p:spPr>
          <a:xfrm>
            <a:off x="357158" y="1142984"/>
            <a:ext cx="8358246" cy="5500726"/>
          </a:xfrm>
          <a:prstGeom prst="cube">
            <a:avLst/>
          </a:prstGeom>
        </p:spPr>
      </p:pic>
      <p:sp>
        <p:nvSpPr>
          <p:cNvPr id="2" name="Заголовок 1"/>
          <p:cNvSpPr>
            <a:spLocks noGrp="1"/>
          </p:cNvSpPr>
          <p:nvPr>
            <p:ph type="title"/>
          </p:nvPr>
        </p:nvSpPr>
        <p:spPr>
          <a:xfrm>
            <a:off x="457200" y="-214338"/>
            <a:ext cx="8229600" cy="2714644"/>
          </a:xfrm>
        </p:spPr>
        <p:txBody>
          <a:bodyPr>
            <a:normAutofit/>
          </a:bodyPr>
          <a:lstStyle/>
          <a:p>
            <a:r>
              <a:rPr lang="ru-RU" sz="2400" dirty="0" err="1" smtClean="0"/>
              <a:t>Джерела</a:t>
            </a:r>
            <a:r>
              <a:rPr lang="ru-RU" sz="2400" dirty="0" smtClean="0"/>
              <a:t> </a:t>
            </a:r>
            <a:r>
              <a:rPr lang="ru-RU" sz="2400" dirty="0" err="1" smtClean="0"/>
              <a:t>інформації</a:t>
            </a:r>
            <a:r>
              <a:rPr lang="ru-RU" sz="2400" dirty="0" smtClean="0"/>
              <a:t> </a:t>
            </a:r>
            <a:br>
              <a:rPr lang="ru-RU" sz="2400" dirty="0" smtClean="0"/>
            </a:br>
            <a:r>
              <a:rPr lang="uk-UA" sz="1800" dirty="0" smtClean="0"/>
              <a:t/>
            </a:r>
            <a:br>
              <a:rPr lang="uk-UA" sz="1800" dirty="0" smtClean="0"/>
            </a:br>
            <a:r>
              <a:rPr lang="uk-UA" sz="1800" dirty="0" smtClean="0"/>
              <a:t> </a:t>
            </a:r>
            <a:r>
              <a:rPr lang="uk-UA" sz="2000" dirty="0" smtClean="0"/>
              <a:t>1. </a:t>
            </a:r>
            <a:r>
              <a:rPr lang="uk-UA" sz="2000" dirty="0" err="1" smtClean="0"/>
              <a:t>Інтернет-публікацій</a:t>
            </a:r>
            <a:r>
              <a:rPr lang="uk-UA" sz="2000" dirty="0" smtClean="0"/>
              <a:t> </a:t>
            </a:r>
            <a:r>
              <a:rPr lang="uk-UA" sz="2000" dirty="0" err="1" smtClean="0"/>
              <a:t>фахівчинь</a:t>
            </a:r>
            <a:r>
              <a:rPr lang="uk-UA" sz="2000" dirty="0" smtClean="0"/>
              <a:t>  відділу клімату </a:t>
            </a:r>
            <a:r>
              <a:rPr lang="ru-RU" sz="2000" i="1" dirty="0" err="1" smtClean="0"/>
              <a:t>Омельчук</a:t>
            </a:r>
            <a:r>
              <a:rPr lang="ru-RU" sz="2000" i="1" dirty="0" smtClean="0"/>
              <a:t> </a:t>
            </a:r>
            <a:r>
              <a:rPr lang="ru-RU" sz="2000" i="1" dirty="0" err="1" smtClean="0"/>
              <a:t>Оксани</a:t>
            </a:r>
            <a:r>
              <a:rPr lang="ru-RU" sz="2000" i="1" dirty="0" smtClean="0"/>
              <a:t>, </a:t>
            </a:r>
            <a:r>
              <a:rPr lang="ru-RU" sz="2000" i="1" dirty="0" err="1" smtClean="0"/>
              <a:t>Софії</a:t>
            </a:r>
            <a:r>
              <a:rPr lang="ru-RU" sz="2000" i="1" dirty="0" smtClean="0"/>
              <a:t> </a:t>
            </a:r>
            <a:r>
              <a:rPr lang="ru-RU" sz="2000" i="1" dirty="0" err="1" smtClean="0"/>
              <a:t>Садогурської</a:t>
            </a:r>
            <a:r>
              <a:rPr lang="ru-RU" sz="2000" i="1" dirty="0" smtClean="0"/>
              <a:t> та </a:t>
            </a:r>
            <a:r>
              <a:rPr lang="ru-RU" sz="2000" i="1" dirty="0" err="1" smtClean="0"/>
              <a:t>Оксани</a:t>
            </a:r>
            <a:r>
              <a:rPr lang="ru-RU" sz="2000" i="1" dirty="0" smtClean="0"/>
              <a:t> </a:t>
            </a:r>
            <a:r>
              <a:rPr lang="ru-RU" sz="2000" i="1" dirty="0" err="1" smtClean="0"/>
              <a:t>Хмарної</a:t>
            </a:r>
            <a:r>
              <a:rPr lang="ru-RU" sz="2000" i="1" dirty="0" smtClean="0"/>
              <a:t> (Центр </a:t>
            </a:r>
            <a:r>
              <a:rPr lang="ru-RU" sz="2000" i="1" dirty="0" err="1" smtClean="0"/>
              <a:t>екологічних</a:t>
            </a:r>
            <a:r>
              <a:rPr lang="ru-RU" sz="2000" i="1" dirty="0" smtClean="0"/>
              <a:t> </a:t>
            </a:r>
            <a:r>
              <a:rPr lang="ru-RU" sz="2000" i="1" dirty="0" err="1" smtClean="0"/>
              <a:t>ініціатив</a:t>
            </a:r>
            <a:r>
              <a:rPr lang="ru-RU" sz="2000" i="1" dirty="0" smtClean="0"/>
              <a:t> «</a:t>
            </a:r>
            <a:r>
              <a:rPr lang="ru-RU" sz="2000" i="1" dirty="0" err="1" smtClean="0"/>
              <a:t>Екодія</a:t>
            </a:r>
            <a:r>
              <a:rPr lang="ru-RU" sz="2000" i="1" dirty="0" smtClean="0"/>
              <a:t>»);</a:t>
            </a:r>
            <a:br>
              <a:rPr lang="ru-RU" sz="2000" i="1" dirty="0" smtClean="0"/>
            </a:br>
            <a:r>
              <a:rPr lang="ru-RU" sz="2000" i="1" dirty="0" smtClean="0"/>
              <a:t/>
            </a:r>
            <a:br>
              <a:rPr lang="ru-RU" sz="2000" i="1" dirty="0" smtClean="0"/>
            </a:br>
            <a:r>
              <a:rPr lang="ru-RU" sz="2000" i="1" dirty="0" smtClean="0"/>
              <a:t>2. </a:t>
            </a:r>
            <a:r>
              <a:rPr lang="ru-RU" sz="2000" i="1" dirty="0" err="1" smtClean="0"/>
              <a:t>Фотографії</a:t>
            </a:r>
            <a:r>
              <a:rPr lang="ru-RU" sz="2000" dirty="0" smtClean="0"/>
              <a:t> </a:t>
            </a:r>
            <a:r>
              <a:rPr lang="ru-RU" sz="2000" dirty="0" err="1" smtClean="0"/>
              <a:t>американського</a:t>
            </a:r>
            <a:r>
              <a:rPr lang="ru-RU" sz="2000" dirty="0" smtClean="0"/>
              <a:t> фотографа </a:t>
            </a:r>
            <a:r>
              <a:rPr lang="ru-RU" sz="2000" dirty="0" err="1" smtClean="0"/>
              <a:t>Мустафи</a:t>
            </a:r>
            <a:r>
              <a:rPr lang="ru-RU" sz="2000" dirty="0" smtClean="0"/>
              <a:t> </a:t>
            </a:r>
            <a:r>
              <a:rPr lang="ru-RU" sz="2000" dirty="0" err="1" smtClean="0"/>
              <a:t>Абдулазіза</a:t>
            </a:r>
            <a:r>
              <a:rPr lang="ru-RU" sz="2000" dirty="0" smtClean="0"/>
              <a:t> та </a:t>
            </a:r>
            <a:r>
              <a:rPr lang="ru-RU" sz="2000" dirty="0" err="1" smtClean="0"/>
              <a:t>ін</a:t>
            </a:r>
            <a:r>
              <a:rPr lang="ru-RU" sz="2000" dirty="0" smtClean="0"/>
              <a:t>.</a:t>
            </a:r>
            <a:endParaRPr lang="ru-RU"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фода - джерело життя.jpeg"/>
          <p:cNvPicPr>
            <a:picLocks noGrp="1" noChangeAspect="1"/>
          </p:cNvPicPr>
          <p:nvPr>
            <p:ph idx="1"/>
          </p:nvPr>
        </p:nvPicPr>
        <p:blipFill>
          <a:blip r:embed="rId2"/>
          <a:stretch>
            <a:fillRect/>
          </a:stretch>
        </p:blipFill>
        <p:spPr>
          <a:xfrm>
            <a:off x="214282" y="1285860"/>
            <a:ext cx="8715436" cy="5072098"/>
          </a:xfrm>
          <a:prstGeom prst="rect">
            <a:avLst/>
          </a:prstGeom>
        </p:spPr>
      </p:pic>
      <p:sp>
        <p:nvSpPr>
          <p:cNvPr id="4" name="Текст 3"/>
          <p:cNvSpPr>
            <a:spLocks noGrp="1"/>
          </p:cNvSpPr>
          <p:nvPr>
            <p:ph type="body" sz="half" idx="2"/>
          </p:nvPr>
        </p:nvSpPr>
        <p:spPr>
          <a:xfrm>
            <a:off x="457200" y="5715016"/>
            <a:ext cx="8329642" cy="928694"/>
          </a:xfrm>
        </p:spPr>
        <p:txBody>
          <a:bodyPr>
            <a:normAutofit/>
          </a:bodyPr>
          <a:lstStyle/>
          <a:p>
            <a:pPr algn="ctr"/>
            <a:r>
              <a:rPr lang="uk-UA" sz="4000" b="1" dirty="0" smtClean="0"/>
              <a:t>Дякую за увагу!</a:t>
            </a:r>
            <a:endParaRPr lang="ru-RU" sz="4000" b="1" dirty="0"/>
          </a:p>
        </p:txBody>
      </p:sp>
      <p:sp>
        <p:nvSpPr>
          <p:cNvPr id="2" name="Заголовок 1"/>
          <p:cNvSpPr>
            <a:spLocks noGrp="1"/>
          </p:cNvSpPr>
          <p:nvPr>
            <p:ph type="title"/>
          </p:nvPr>
        </p:nvSpPr>
        <p:spPr>
          <a:xfrm>
            <a:off x="285720" y="142852"/>
            <a:ext cx="8643998" cy="1500198"/>
          </a:xfrm>
        </p:spPr>
        <p:txBody>
          <a:bodyPr>
            <a:normAutofit fontScale="90000"/>
          </a:bodyPr>
          <a:lstStyle/>
          <a:p>
            <a:r>
              <a:rPr lang="uk-UA" sz="2400" dirty="0" smtClean="0">
                <a:solidFill>
                  <a:schemeClr val="bg1"/>
                </a:solidFill>
              </a:rPr>
              <a:t>У підсумку, можна сказати, що все в руках людини. Природа дає нам практично невичерпні джерела життя, від нас усіх, і від кожного окремо, потрібно тільки одне    </a:t>
            </a:r>
            <a:r>
              <a:rPr lang="uk-UA" sz="4000" dirty="0" smtClean="0">
                <a:solidFill>
                  <a:schemeClr val="bg1"/>
                </a:solidFill>
              </a:rPr>
              <a:t> – ЗБЕРЕГТИ!</a:t>
            </a:r>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8258204" cy="941372"/>
          </a:xfrm>
        </p:spPr>
        <p:txBody>
          <a:bodyPr>
            <a:noAutofit/>
          </a:bodyPr>
          <a:lstStyle/>
          <a:p>
            <a:pPr algn="ctr"/>
            <a:r>
              <a:rPr lang="uk-UA" sz="2800" dirty="0"/>
              <a:t>22 березня світова спільнота відзначатиме Всесвітній День </a:t>
            </a:r>
            <a:r>
              <a:rPr lang="uk-UA" sz="2800" dirty="0" smtClean="0"/>
              <a:t>води</a:t>
            </a:r>
            <a:endParaRPr lang="ru-RU" sz="2800" dirty="0"/>
          </a:p>
        </p:txBody>
      </p:sp>
      <p:sp>
        <p:nvSpPr>
          <p:cNvPr id="6" name="Текст 5"/>
          <p:cNvSpPr>
            <a:spLocks noGrp="1"/>
          </p:cNvSpPr>
          <p:nvPr>
            <p:ph type="body" sz="half" idx="2"/>
          </p:nvPr>
        </p:nvSpPr>
        <p:spPr>
          <a:xfrm>
            <a:off x="357159" y="928670"/>
            <a:ext cx="2214577" cy="5643602"/>
          </a:xfrm>
        </p:spPr>
        <p:txBody>
          <a:bodyPr>
            <a:noAutofit/>
          </a:bodyPr>
          <a:lstStyle/>
          <a:p>
            <a:r>
              <a:rPr lang="uk-UA" sz="1800" b="1" dirty="0" smtClean="0"/>
              <a:t>Всесвітній день води бере свій початок від Конференції з довкілля та розвитку, що мала місце у 1992 році в Ріо-де-Жанейро. Основною причиною запровадження і відзначення цього дня є швидке зменшення запасів питної води. Генеральна асамблея ООН оголосила 22 березня Всесвітнім днем водних ресурсів. </a:t>
            </a:r>
            <a:endParaRPr lang="uk-UA" sz="1800" b="1" dirty="0"/>
          </a:p>
        </p:txBody>
      </p:sp>
      <p:pic>
        <p:nvPicPr>
          <p:cNvPr id="9" name="Содержимое 8" descr="Без названия.jpg"/>
          <p:cNvPicPr>
            <a:picLocks noGrp="1" noChangeAspect="1"/>
          </p:cNvPicPr>
          <p:nvPr>
            <p:ph idx="1"/>
          </p:nvPr>
        </p:nvPicPr>
        <p:blipFill>
          <a:blip r:embed="rId2"/>
          <a:stretch>
            <a:fillRect/>
          </a:stretch>
        </p:blipFill>
        <p:spPr>
          <a:xfrm>
            <a:off x="2714612" y="1285860"/>
            <a:ext cx="6215106" cy="52864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357298"/>
          </a:xfrm>
        </p:spPr>
        <p:txBody>
          <a:bodyPr>
            <a:normAutofit fontScale="90000"/>
          </a:bodyPr>
          <a:lstStyle/>
          <a:p>
            <a:pPr algn="just"/>
            <a:r>
              <a:rPr lang="uk-UA" dirty="0" smtClean="0"/>
              <a:t/>
            </a:r>
            <a:br>
              <a:rPr lang="uk-UA" dirty="0" smtClean="0"/>
            </a:br>
            <a:r>
              <a:rPr lang="uk-UA" dirty="0" smtClean="0"/>
              <a:t>Увага </a:t>
            </a:r>
            <a:r>
              <a:rPr lang="uk-UA" dirty="0"/>
              <a:t>зосереджується на важливості відповідального використання найдорожчого ресурсу </a:t>
            </a:r>
            <a:r>
              <a:rPr lang="uk-UA" dirty="0" smtClean="0"/>
              <a:t>планети. Майже три чверті поверхні Землі вкриває вода, що робить її одним з найбагатших природних ресурсів. Однак людство на свої потреби може використовувати лише невелику частину цього скарбу. </a:t>
            </a:r>
            <a:endParaRPr lang="ru-RU" dirty="0"/>
          </a:p>
        </p:txBody>
      </p:sp>
      <p:sp>
        <p:nvSpPr>
          <p:cNvPr id="4" name="Текст 3"/>
          <p:cNvSpPr>
            <a:spLocks noGrp="1"/>
          </p:cNvSpPr>
          <p:nvPr>
            <p:ph type="body" sz="half" idx="2"/>
          </p:nvPr>
        </p:nvSpPr>
        <p:spPr>
          <a:xfrm>
            <a:off x="214283" y="1285860"/>
            <a:ext cx="2286016" cy="5357850"/>
          </a:xfrm>
        </p:spPr>
        <p:txBody>
          <a:bodyPr>
            <a:noAutofit/>
          </a:bodyPr>
          <a:lstStyle/>
          <a:p>
            <a:r>
              <a:rPr lang="uk-UA" sz="2000" b="1" dirty="0" smtClean="0"/>
              <a:t>97,5</a:t>
            </a:r>
            <a:r>
              <a:rPr lang="uk-UA" sz="2000" b="1" dirty="0"/>
              <a:t>% всього обсягу вод планети припадає на солону морську воду і тільки 2,5% цих запасів – прісна вода. Але навіть цей обсяг доступний людині далеко не весь –  більше двох третин прісноводних ресурсів «законсервовано» у вигляді льоду</a:t>
            </a:r>
            <a:r>
              <a:rPr lang="uk-UA" sz="2000" dirty="0"/>
              <a:t>.</a:t>
            </a:r>
            <a:endParaRPr lang="ru-RU" sz="2000" dirty="0"/>
          </a:p>
        </p:txBody>
      </p:sp>
      <p:pic>
        <p:nvPicPr>
          <p:cNvPr id="9" name="Содержимое 5" descr="img5.jpg"/>
          <p:cNvPicPr>
            <a:picLocks noGrp="1" noChangeAspect="1"/>
          </p:cNvPicPr>
          <p:nvPr>
            <p:ph idx="1"/>
          </p:nvPr>
        </p:nvPicPr>
        <p:blipFill>
          <a:blip r:embed="rId2"/>
          <a:stretch>
            <a:fillRect/>
          </a:stretch>
        </p:blipFill>
        <p:spPr>
          <a:xfrm>
            <a:off x="2571736" y="1428736"/>
            <a:ext cx="6357982" cy="485778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8258203" cy="584182"/>
          </a:xfrm>
        </p:spPr>
        <p:txBody>
          <a:bodyPr>
            <a:noAutofit/>
          </a:bodyPr>
          <a:lstStyle/>
          <a:p>
            <a:pPr algn="ctr"/>
            <a:r>
              <a:rPr lang="uk-UA" sz="2400" dirty="0" smtClean="0"/>
              <a:t>Станьте тими змінами, які ви хочете бачити у світі</a:t>
            </a:r>
            <a:endParaRPr lang="ru-RU" sz="2400" dirty="0"/>
          </a:p>
        </p:txBody>
      </p:sp>
      <p:pic>
        <p:nvPicPr>
          <p:cNvPr id="7" name="Содержимое 6" descr="фото 2.jpg"/>
          <p:cNvPicPr>
            <a:picLocks noGrp="1" noChangeAspect="1"/>
          </p:cNvPicPr>
          <p:nvPr>
            <p:ph idx="1"/>
          </p:nvPr>
        </p:nvPicPr>
        <p:blipFill>
          <a:blip r:embed="rId2"/>
          <a:stretch>
            <a:fillRect/>
          </a:stretch>
        </p:blipFill>
        <p:spPr>
          <a:xfrm>
            <a:off x="2428860" y="928670"/>
            <a:ext cx="6257940" cy="5572164"/>
          </a:xfrm>
        </p:spPr>
      </p:pic>
      <p:sp>
        <p:nvSpPr>
          <p:cNvPr id="6" name="Текст 5"/>
          <p:cNvSpPr>
            <a:spLocks noGrp="1"/>
          </p:cNvSpPr>
          <p:nvPr>
            <p:ph type="body" sz="half" idx="2"/>
          </p:nvPr>
        </p:nvSpPr>
        <p:spPr>
          <a:xfrm>
            <a:off x="214283" y="928670"/>
            <a:ext cx="2214577" cy="5572164"/>
          </a:xfrm>
        </p:spPr>
        <p:txBody>
          <a:bodyPr>
            <a:normAutofit/>
          </a:bodyPr>
          <a:lstStyle/>
          <a:p>
            <a:pPr fontAlgn="base"/>
            <a:r>
              <a:rPr lang="uk-UA" sz="2000" b="1" dirty="0" smtClean="0"/>
              <a:t>Цьогоріч Всесвітній день води пройде під гаслом «Станьте тими змінами, які ви хочете бачити у світі» і буде спрямований на вирішення проблем із водопостачанням та якістю води, яку споживає людство.</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72560" cy="1928826"/>
          </a:xfrm>
        </p:spPr>
        <p:txBody>
          <a:bodyPr>
            <a:normAutofit fontScale="90000"/>
          </a:bodyPr>
          <a:lstStyle/>
          <a:p>
            <a:pPr algn="l"/>
            <a:r>
              <a:rPr lang="ru-RU" sz="2200" b="1" dirty="0" smtClean="0"/>
              <a:t/>
            </a:r>
            <a:br>
              <a:rPr lang="ru-RU" sz="2200" b="1" dirty="0" smtClean="0"/>
            </a:br>
            <a:r>
              <a:rPr lang="ru-RU" sz="2200" b="1" dirty="0"/>
              <a:t/>
            </a:r>
            <a:br>
              <a:rPr lang="ru-RU" sz="2200" b="1" dirty="0"/>
            </a:br>
            <a:r>
              <a:rPr lang="ru-RU" sz="2200" b="1" dirty="0" smtClean="0"/>
              <a:t/>
            </a:r>
            <a:br>
              <a:rPr lang="ru-RU" sz="2200" b="1" dirty="0" smtClean="0"/>
            </a:br>
            <a:r>
              <a:rPr lang="ru-RU" sz="2200" b="1" dirty="0"/>
              <a:t/>
            </a:r>
            <a:br>
              <a:rPr lang="ru-RU" sz="2200" b="1" dirty="0"/>
            </a:br>
            <a:r>
              <a:rPr lang="uk-UA" sz="2200" b="1" dirty="0" smtClean="0"/>
              <a:t>            На даний момент одна третина жителів Землі, а це 2,2 мільярди осіб, не мають доступу до безпечної питної води.</a:t>
            </a:r>
            <a:r>
              <a:rPr lang="uk-UA" sz="2000" b="1" dirty="0" smtClean="0"/>
              <a:t/>
            </a:r>
            <a:br>
              <a:rPr lang="uk-UA" sz="2000" b="1" dirty="0" smtClean="0"/>
            </a:br>
            <a:r>
              <a:rPr lang="uk-UA" sz="2200" b="1" dirty="0" smtClean="0"/>
              <a:t>             Ситуація особливо гостра для більшості населення Східної Європи, Кавказу та Центральної Азії, Північної та Центральної Африки , така ж проблема виникає у частини громадян  Західної та Центральної Європи і Північної Америки</a:t>
            </a:r>
            <a:r>
              <a:rPr lang="ru-RU" dirty="0"/>
              <a:t/>
            </a:r>
            <a:br>
              <a:rPr lang="ru-RU" dirty="0"/>
            </a:br>
            <a:r>
              <a:rPr lang="ru-RU" dirty="0" smtClean="0"/>
              <a:t/>
            </a:r>
            <a:br>
              <a:rPr lang="ru-RU" dirty="0" smtClean="0"/>
            </a:br>
            <a:endParaRPr lang="ru-RU" dirty="0"/>
          </a:p>
        </p:txBody>
      </p:sp>
      <p:pic>
        <p:nvPicPr>
          <p:cNvPr id="7" name="Содержимое 6" descr="160321123536_mustafah-abdulaziz-2.jpg"/>
          <p:cNvPicPr>
            <a:picLocks noGrp="1" noChangeAspect="1"/>
          </p:cNvPicPr>
          <p:nvPr>
            <p:ph sz="half" idx="1"/>
          </p:nvPr>
        </p:nvPicPr>
        <p:blipFill>
          <a:blip r:embed="rId2"/>
          <a:srcRect l="14706" r="14706"/>
          <a:stretch>
            <a:fillRect/>
          </a:stretch>
        </p:blipFill>
        <p:spPr>
          <a:xfrm>
            <a:off x="214282" y="2285992"/>
            <a:ext cx="4286280" cy="3786214"/>
          </a:xfrm>
        </p:spPr>
      </p:pic>
      <p:sp>
        <p:nvSpPr>
          <p:cNvPr id="4" name="Текст 3"/>
          <p:cNvSpPr>
            <a:spLocks noGrp="1"/>
          </p:cNvSpPr>
          <p:nvPr>
            <p:ph sz="half" idx="2"/>
          </p:nvPr>
        </p:nvSpPr>
        <p:spPr>
          <a:xfrm>
            <a:off x="285720" y="6072206"/>
            <a:ext cx="8286840" cy="571504"/>
          </a:xfrm>
        </p:spPr>
        <p:txBody>
          <a:bodyPr>
            <a:noAutofit/>
          </a:bodyPr>
          <a:lstStyle/>
          <a:p>
            <a:pPr>
              <a:buNone/>
            </a:pPr>
            <a:r>
              <a:rPr lang="ru-RU" sz="1800" b="1" dirty="0"/>
              <a:t>Д</a:t>
            </a:r>
            <a:r>
              <a:rPr lang="ru-RU" sz="1800" b="1" dirty="0" smtClean="0"/>
              <a:t>іти йдуть за водою, </a:t>
            </a:r>
            <a:r>
              <a:rPr lang="uk-UA" sz="1800" b="1" dirty="0" smtClean="0"/>
              <a:t>провінція                          Посуха у водосховищі </a:t>
            </a:r>
            <a:r>
              <a:rPr lang="uk-UA" sz="1800" b="1" dirty="0" err="1" smtClean="0"/>
              <a:t>Кантанейра</a:t>
            </a:r>
            <a:r>
              <a:rPr lang="uk-UA" sz="1800" b="1" dirty="0" smtClean="0"/>
              <a:t>, Сан  Сінд, Пакистан                                                       </a:t>
            </a:r>
            <a:r>
              <a:rPr lang="uk-UA" sz="1800" b="1" dirty="0" err="1" smtClean="0"/>
              <a:t>Паулу</a:t>
            </a:r>
            <a:r>
              <a:rPr lang="uk-UA" sz="1800" b="1" dirty="0" smtClean="0"/>
              <a:t>, Бразилія</a:t>
            </a:r>
            <a:endParaRPr lang="uk-UA" sz="1800" b="1" dirty="0"/>
          </a:p>
        </p:txBody>
      </p:sp>
      <p:pic>
        <p:nvPicPr>
          <p:cNvPr id="1026" name="Picture 2" descr="D:\мої документи\ВО і ТЕБ\Водні ресурси  з лист 2020 р\Листи\2023\День води\160321123537_mustafah-abdulaziz-7.jpg"/>
          <p:cNvPicPr>
            <a:picLocks noChangeAspect="1" noChangeArrowheads="1"/>
          </p:cNvPicPr>
          <p:nvPr/>
        </p:nvPicPr>
        <p:blipFill>
          <a:blip r:embed="rId3"/>
          <a:srcRect l="14062" r="15626"/>
          <a:stretch>
            <a:fillRect/>
          </a:stretch>
        </p:blipFill>
        <p:spPr bwMode="auto">
          <a:xfrm>
            <a:off x="4429124" y="2285992"/>
            <a:ext cx="4357718" cy="378621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71736" y="142852"/>
            <a:ext cx="6215106" cy="571504"/>
          </a:xfrm>
        </p:spPr>
        <p:txBody>
          <a:bodyPr>
            <a:normAutofit fontScale="90000"/>
          </a:bodyPr>
          <a:lstStyle/>
          <a:p>
            <a:pPr>
              <a:lnSpc>
                <a:spcPts val="1900"/>
              </a:lnSpc>
            </a:pPr>
            <a:r>
              <a:rPr lang="uk-UA" dirty="0" smtClean="0"/>
              <a:t/>
            </a:r>
            <a:br>
              <a:rPr lang="uk-UA" dirty="0" smtClean="0"/>
            </a:br>
            <a:r>
              <a:rPr lang="uk-UA" dirty="0" smtClean="0"/>
              <a:t/>
            </a:r>
            <a:br>
              <a:rPr lang="uk-UA" dirty="0" smtClean="0"/>
            </a:br>
            <a:r>
              <a:rPr lang="uk-UA" dirty="0" smtClean="0"/>
              <a:t/>
            </a:r>
            <a:br>
              <a:rPr lang="uk-UA" dirty="0" smtClean="0"/>
            </a:br>
            <a:r>
              <a:rPr lang="ru-RU" dirty="0" smtClean="0"/>
              <a:t/>
            </a:r>
            <a:br>
              <a:rPr lang="ru-RU" dirty="0" smtClean="0"/>
            </a:br>
            <a:r>
              <a:rPr lang="uk-UA" dirty="0" smtClean="0"/>
              <a:t> </a:t>
            </a:r>
            <a:r>
              <a:rPr lang="uk-UA" dirty="0" smtClean="0">
                <a:solidFill>
                  <a:schemeClr val="bg1">
                    <a:lumMod val="95000"/>
                  </a:schemeClr>
                </a:solidFill>
              </a:rPr>
              <a:t>Ми пізнаємо цінність води лише коли колодязь пересихає.</a:t>
            </a:r>
            <a:r>
              <a:rPr lang="ru-RU" dirty="0" smtClean="0">
                <a:solidFill>
                  <a:schemeClr val="bg1">
                    <a:lumMod val="95000"/>
                  </a:schemeClr>
                </a:solidFill>
              </a:rPr>
              <a:t/>
            </a:r>
            <a:br>
              <a:rPr lang="ru-RU" dirty="0" smtClean="0">
                <a:solidFill>
                  <a:schemeClr val="bg1">
                    <a:lumMod val="95000"/>
                  </a:schemeClr>
                </a:solidFill>
              </a:rPr>
            </a:br>
            <a:r>
              <a:rPr lang="uk-UA" dirty="0" smtClean="0">
                <a:solidFill>
                  <a:schemeClr val="bg1">
                    <a:lumMod val="95000"/>
                  </a:schemeClr>
                </a:solidFill>
              </a:rPr>
              <a:t>                                                                        Бенджамін Франклін. </a:t>
            </a:r>
            <a:endParaRPr lang="ru-RU" dirty="0">
              <a:solidFill>
                <a:schemeClr val="bg1">
                  <a:lumMod val="95000"/>
                </a:schemeClr>
              </a:solidFill>
            </a:endParaRPr>
          </a:p>
        </p:txBody>
      </p:sp>
      <p:sp>
        <p:nvSpPr>
          <p:cNvPr id="7" name="Текст 6"/>
          <p:cNvSpPr>
            <a:spLocks noGrp="1"/>
          </p:cNvSpPr>
          <p:nvPr>
            <p:ph type="body" sz="half" idx="2"/>
          </p:nvPr>
        </p:nvSpPr>
        <p:spPr>
          <a:xfrm>
            <a:off x="0" y="214290"/>
            <a:ext cx="2714612" cy="6429420"/>
          </a:xfrm>
        </p:spPr>
        <p:txBody>
          <a:bodyPr>
            <a:noAutofit/>
          </a:bodyPr>
          <a:lstStyle/>
          <a:p>
            <a:pPr>
              <a:lnSpc>
                <a:spcPts val="1900"/>
              </a:lnSpc>
            </a:pPr>
            <a:r>
              <a:rPr lang="uk-UA" sz="1800" dirty="0" smtClean="0"/>
              <a:t>Наразі попри те, що Україна має значні сумарні водні ресурси велика їх частина не може бути використана. Україна вже зараз досить погано забезпечена водою. За даними 2014 року, наша країна посідає аж 124 місце зі 181 країни у світі за цим показником.</a:t>
            </a:r>
          </a:p>
          <a:p>
            <a:pPr>
              <a:lnSpc>
                <a:spcPts val="1900"/>
              </a:lnSpc>
            </a:pPr>
            <a:r>
              <a:rPr lang="uk-UA" sz="1800" dirty="0" smtClean="0"/>
              <a:t> Ситуація відрізняється залежно від регіону: найменш забезпечені водними ресурсами Донбас, Криворіжжя, Крим та південні області України, де зосереджені найбільші споживачі води. </a:t>
            </a:r>
          </a:p>
          <a:p>
            <a:pPr>
              <a:lnSpc>
                <a:spcPts val="1900"/>
              </a:lnSpc>
            </a:pPr>
            <a:r>
              <a:rPr lang="uk-UA" sz="1800" dirty="0" smtClean="0"/>
              <a:t>Крім недостатнього забезпечення існує також проблема забруднення води.</a:t>
            </a:r>
          </a:p>
        </p:txBody>
      </p:sp>
      <p:pic>
        <p:nvPicPr>
          <p:cNvPr id="9" name="Содержимое 8" descr="w2.jpg"/>
          <p:cNvPicPr>
            <a:picLocks noGrp="1" noChangeAspect="1"/>
          </p:cNvPicPr>
          <p:nvPr>
            <p:ph idx="1"/>
          </p:nvPr>
        </p:nvPicPr>
        <p:blipFill>
          <a:blip r:embed="rId2"/>
          <a:stretch>
            <a:fillRect/>
          </a:stretch>
        </p:blipFill>
        <p:spPr>
          <a:xfrm>
            <a:off x="2643174" y="857232"/>
            <a:ext cx="5929354" cy="3857652"/>
          </a:xfrm>
        </p:spPr>
      </p:pic>
      <p:pic>
        <p:nvPicPr>
          <p:cNvPr id="6" name="Содержимое 4" descr="pexels-yogendra-singh-2480807.jpg"/>
          <p:cNvPicPr>
            <a:picLocks noChangeAspect="1"/>
          </p:cNvPicPr>
          <p:nvPr/>
        </p:nvPicPr>
        <p:blipFill>
          <a:blip r:embed="rId3"/>
          <a:stretch>
            <a:fillRect/>
          </a:stretch>
        </p:blipFill>
        <p:spPr>
          <a:xfrm>
            <a:off x="3143240" y="3071810"/>
            <a:ext cx="6000760" cy="3786190"/>
          </a:xfrm>
          <a:prstGeom prst="pie">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5720" y="142852"/>
            <a:ext cx="8572560" cy="2143140"/>
          </a:xfrm>
        </p:spPr>
        <p:txBody>
          <a:bodyPr>
            <a:normAutofit fontScale="90000"/>
          </a:bodyPr>
          <a:lstStyle/>
          <a:p>
            <a:pPr algn="l"/>
            <a:r>
              <a:rPr lang="ru-RU" sz="2000" b="1" dirty="0" smtClean="0"/>
              <a:t/>
            </a:r>
            <a:br>
              <a:rPr lang="ru-RU" sz="2000" b="1" dirty="0" smtClean="0"/>
            </a:br>
            <a:r>
              <a:rPr lang="uk-UA" sz="2000" b="1" dirty="0" smtClean="0"/>
              <a:t/>
            </a:r>
            <a:br>
              <a:rPr lang="uk-UA" sz="2000" b="1" dirty="0" smtClean="0"/>
            </a:br>
            <a:r>
              <a:rPr lang="uk-UA" sz="2000" b="1" dirty="0" smtClean="0"/>
              <a:t/>
            </a:r>
            <a:br>
              <a:rPr lang="uk-UA" sz="2000" b="1" dirty="0" smtClean="0"/>
            </a:br>
            <a:r>
              <a:rPr lang="uk-UA" sz="2000" b="1" dirty="0" smtClean="0"/>
              <a:t>Проблема нестачі водних ресурсів – це не природний процес, а результат людської діяльності. Неправильне використання природних ресурсів, призводить до їх швидкоплинної витрати (грунтові води відновлюються дуже повільно – 1% в рік), а також негативний вплив має забруднення водних джерел (промислові стоки, викиди, змив добрив з полів). Згідно з офіційною статистикою, щороку у водойми України скидають близько 300 млн. кубометрів неочищених стоків. </a:t>
            </a:r>
            <a:r>
              <a:rPr lang="uk-UA" dirty="0" smtClean="0"/>
              <a:t/>
            </a:r>
            <a:br>
              <a:rPr lang="uk-UA" dirty="0" smtClean="0"/>
            </a:br>
            <a:endParaRPr lang="ru-RU" dirty="0"/>
          </a:p>
        </p:txBody>
      </p:sp>
      <p:pic>
        <p:nvPicPr>
          <p:cNvPr id="8" name="Содержимое 7" descr="Papka_«Foto»,_Tipy_zagryazneniya_vody_i_ih_posledstviya_–_glavnoe_foto._.jpg"/>
          <p:cNvPicPr>
            <a:picLocks noGrp="1" noChangeAspect="1"/>
          </p:cNvPicPr>
          <p:nvPr>
            <p:ph sz="half" idx="1"/>
          </p:nvPr>
        </p:nvPicPr>
        <p:blipFill>
          <a:blip r:embed="rId2"/>
          <a:stretch>
            <a:fillRect/>
          </a:stretch>
        </p:blipFill>
        <p:spPr>
          <a:xfrm>
            <a:off x="285720" y="2357430"/>
            <a:ext cx="4214842" cy="4286280"/>
          </a:xfrm>
        </p:spPr>
      </p:pic>
      <p:pic>
        <p:nvPicPr>
          <p:cNvPr id="9" name="Содержимое 8" descr="Papka_«Foto»,_Tipy_zagryazneniya_vody_i_ih_posledstviya_–_laboratornye_issledovaniya._.jpg"/>
          <p:cNvPicPr>
            <a:picLocks noGrp="1" noChangeAspect="1"/>
          </p:cNvPicPr>
          <p:nvPr>
            <p:ph sz="half" idx="2"/>
          </p:nvPr>
        </p:nvPicPr>
        <p:blipFill>
          <a:blip r:embed="rId3"/>
          <a:stretch>
            <a:fillRect/>
          </a:stretch>
        </p:blipFill>
        <p:spPr>
          <a:xfrm>
            <a:off x="4648200" y="2357430"/>
            <a:ext cx="4210080" cy="428628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2844" y="214290"/>
            <a:ext cx="9001156" cy="1357322"/>
          </a:xfrm>
        </p:spPr>
        <p:txBody>
          <a:bodyPr>
            <a:noAutofit/>
          </a:bodyPr>
          <a:lstStyle/>
          <a:p>
            <a:pPr>
              <a:lnSpc>
                <a:spcPts val="2000"/>
              </a:lnSpc>
            </a:pPr>
            <a:r>
              <a:rPr lang="uk-UA" sz="1800" dirty="0" smtClean="0"/>
              <a:t/>
            </a:r>
            <a:br>
              <a:rPr lang="uk-UA" sz="1800" dirty="0" smtClean="0"/>
            </a:br>
            <a:r>
              <a:rPr lang="uk-UA" sz="1800" dirty="0" smtClean="0"/>
              <a:t/>
            </a:r>
            <a:br>
              <a:rPr lang="uk-UA" sz="1800" dirty="0" smtClean="0"/>
            </a:br>
            <a:r>
              <a:rPr lang="uk-UA" sz="1800" dirty="0" smtClean="0"/>
              <a:t/>
            </a:r>
            <a:br>
              <a:rPr lang="uk-UA" sz="1800" dirty="0" smtClean="0"/>
            </a:br>
            <a:r>
              <a:rPr lang="uk-UA" sz="1800" dirty="0" smtClean="0"/>
              <a:t>Ситуація значно погіршилась з початком повномасштабного вторгнення росії до України. З 24 лютого вже завдано та продовжує завдаватися величезна шкода людям та інфра-структурі населених пунктів, де тривають бойові дії. Протягом минулого року українці особливо відчули цінність води – чистої та безпечної, доступної кожному.</a:t>
            </a:r>
            <a:br>
              <a:rPr lang="uk-UA" sz="1800" dirty="0" smtClean="0"/>
            </a:br>
            <a:endParaRPr lang="uk-UA" sz="1800" dirty="0"/>
          </a:p>
        </p:txBody>
      </p:sp>
      <p:pic>
        <p:nvPicPr>
          <p:cNvPr id="8" name="Содержимое 7" descr="vasylkiv-blow.jpg"/>
          <p:cNvPicPr>
            <a:picLocks noGrp="1" noChangeAspect="1"/>
          </p:cNvPicPr>
          <p:nvPr>
            <p:ph idx="1"/>
          </p:nvPr>
        </p:nvPicPr>
        <p:blipFill>
          <a:blip r:embed="rId2"/>
          <a:stretch>
            <a:fillRect/>
          </a:stretch>
        </p:blipFill>
        <p:spPr>
          <a:xfrm>
            <a:off x="2500298" y="1643050"/>
            <a:ext cx="6429420" cy="5000660"/>
          </a:xfrm>
        </p:spPr>
      </p:pic>
      <p:sp>
        <p:nvSpPr>
          <p:cNvPr id="7" name="Текст 6"/>
          <p:cNvSpPr>
            <a:spLocks noGrp="1"/>
          </p:cNvSpPr>
          <p:nvPr>
            <p:ph type="body" sz="half" idx="2"/>
          </p:nvPr>
        </p:nvSpPr>
        <p:spPr>
          <a:xfrm>
            <a:off x="214283" y="1571612"/>
            <a:ext cx="2286015" cy="5000660"/>
          </a:xfrm>
        </p:spPr>
        <p:txBody>
          <a:bodyPr>
            <a:normAutofit fontScale="77500" lnSpcReduction="20000"/>
          </a:bodyPr>
          <a:lstStyle/>
          <a:p>
            <a:pPr>
              <a:lnSpc>
                <a:spcPts val="2000"/>
              </a:lnSpc>
            </a:pPr>
            <a:r>
              <a:rPr lang="uk-UA" sz="2300" b="1" dirty="0" smtClean="0"/>
              <a:t>Тільки за один місяць війни було нараховано  близько 100 екологічних злочинів. Десятки цих злочинів прямо чи опосередковано спричиняють забруднення  водних ресурсів, які і так є дуже обмеженими.</a:t>
            </a:r>
            <a:r>
              <a:rPr lang="uk-UA" sz="1800" dirty="0" smtClean="0"/>
              <a:t/>
            </a:r>
            <a:br>
              <a:rPr lang="uk-UA" sz="1800" dirty="0" smtClean="0"/>
            </a:br>
            <a:r>
              <a:rPr lang="uk-UA" sz="2300" b="1" dirty="0" smtClean="0"/>
              <a:t> Використання сучасної зброї вкрай негативно впливає на стан земельних, водних ресурсів та повітря, а також завдає непоправну шкоду екосистемам. </a:t>
            </a:r>
            <a:endParaRPr lang="uk-UA" sz="23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3050"/>
            <a:ext cx="8643998" cy="1155686"/>
          </a:xfrm>
        </p:spPr>
        <p:txBody>
          <a:bodyPr/>
          <a:lstStyle/>
          <a:p>
            <a:pPr>
              <a:lnSpc>
                <a:spcPts val="2000"/>
              </a:lnSpc>
            </a:pPr>
            <a:r>
              <a:rPr lang="uk-UA" dirty="0" smtClean="0"/>
              <a:t>За місяць війни стратегічною ціллю окупантів стали нафтобази у Харкові, Чернігові, Луганську, Житомирі, Калинівці, Львові, Дубно, Луцьку та інші. Такі вибухи можуть призводити до забруднення як ґрунту, так і водних ресурсів.</a:t>
            </a:r>
            <a:endParaRPr lang="ru-RU" dirty="0"/>
          </a:p>
        </p:txBody>
      </p:sp>
      <p:pic>
        <p:nvPicPr>
          <p:cNvPr id="5" name="Содержимое 4" descr="Пошкоджена ділянка водогону «Дніпро-Миколаїв». Фото BBC.jpg"/>
          <p:cNvPicPr>
            <a:picLocks noGrp="1" noChangeAspect="1"/>
          </p:cNvPicPr>
          <p:nvPr>
            <p:ph idx="1"/>
          </p:nvPr>
        </p:nvPicPr>
        <p:blipFill>
          <a:blip r:embed="rId2"/>
          <a:stretch>
            <a:fillRect/>
          </a:stretch>
        </p:blipFill>
        <p:spPr>
          <a:xfrm>
            <a:off x="2786050" y="1500174"/>
            <a:ext cx="6143668" cy="4714908"/>
          </a:xfrm>
        </p:spPr>
      </p:pic>
      <p:sp>
        <p:nvSpPr>
          <p:cNvPr id="4" name="Текст 3"/>
          <p:cNvSpPr>
            <a:spLocks noGrp="1"/>
          </p:cNvSpPr>
          <p:nvPr>
            <p:ph type="body" sz="half" idx="2"/>
          </p:nvPr>
        </p:nvSpPr>
        <p:spPr>
          <a:xfrm>
            <a:off x="214282" y="1500174"/>
            <a:ext cx="2428892" cy="5072098"/>
          </a:xfrm>
        </p:spPr>
        <p:txBody>
          <a:bodyPr>
            <a:normAutofit/>
          </a:bodyPr>
          <a:lstStyle/>
          <a:p>
            <a:pPr>
              <a:lnSpc>
                <a:spcPts val="2000"/>
              </a:lnSpc>
            </a:pPr>
            <a:endParaRPr lang="uk-UA" sz="2000" b="1" dirty="0" smtClean="0"/>
          </a:p>
          <a:p>
            <a:pPr>
              <a:lnSpc>
                <a:spcPts val="2000"/>
              </a:lnSpc>
            </a:pPr>
            <a:r>
              <a:rPr lang="uk-UA" sz="2000" b="1" dirty="0" smtClean="0"/>
              <a:t>Зафіксовані факти обстрілів і потрапляння снарядів у </a:t>
            </a:r>
            <a:r>
              <a:rPr lang="uk-UA" sz="2000" b="1" dirty="0" err="1" smtClean="0"/>
              <a:t>водонасосні</a:t>
            </a:r>
            <a:r>
              <a:rPr lang="uk-UA" sz="2000" b="1" dirty="0" smtClean="0"/>
              <a:t> станції, водогони, каналізаційні очисні споруди, </a:t>
            </a:r>
            <a:r>
              <a:rPr lang="uk-UA" sz="2000" b="1" dirty="0" err="1" smtClean="0"/>
              <a:t>підриви</a:t>
            </a:r>
            <a:r>
              <a:rPr lang="uk-UA" sz="2000" b="1" dirty="0" smtClean="0"/>
              <a:t> і пошкодження дамб,  що призводить до аварій  і позбавляє   людей доступу до питної води. Ці дії класифікуються як водний тероризм.</a:t>
            </a:r>
          </a:p>
          <a:p>
            <a:pPr>
              <a:lnSpc>
                <a:spcPts val="2000"/>
              </a:lnSpc>
            </a:pPr>
            <a:endParaRPr lang="ru-RU" sz="2000" b="1" dirty="0" smtClean="0"/>
          </a:p>
          <a:p>
            <a:endParaRPr lang="ru-RU" dirty="0"/>
          </a:p>
        </p:txBody>
      </p:sp>
      <p:sp>
        <p:nvSpPr>
          <p:cNvPr id="10" name="Прямоугольник 9"/>
          <p:cNvSpPr/>
          <p:nvPr/>
        </p:nvSpPr>
        <p:spPr>
          <a:xfrm>
            <a:off x="2714580" y="6215082"/>
            <a:ext cx="6429420" cy="369332"/>
          </a:xfrm>
          <a:prstGeom prst="rect">
            <a:avLst/>
          </a:prstGeom>
        </p:spPr>
        <p:txBody>
          <a:bodyPr wrap="square">
            <a:spAutoFit/>
          </a:bodyPr>
          <a:lstStyle/>
          <a:p>
            <a:r>
              <a:rPr lang="uk-UA" dirty="0" smtClean="0"/>
              <a:t>Пошкоджена ділянка водогону «Дніпро-Миколаїв». Фото BBC</a:t>
            </a:r>
            <a:endParaRPr lang="uk-UA"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1762</TotalTime>
  <Words>574</Words>
  <Application>Microsoft Office PowerPoint</Application>
  <PresentationFormat>Экран (4:3)</PresentationFormat>
  <Paragraphs>41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Всесвітній день води – 2023  «Прискорення змін» </vt:lpstr>
      <vt:lpstr>22 березня світова спільнота відзначатиме Всесвітній День води</vt:lpstr>
      <vt:lpstr> Увага зосереджується на важливості відповідального використання найдорожчого ресурсу планети. Майже три чверті поверхні Землі вкриває вода, що робить її одним з найбагатших природних ресурсів. Однак людство на свої потреби може використовувати лише невелику частину цього скарбу. </vt:lpstr>
      <vt:lpstr>Станьте тими змінами, які ви хочете бачити у світі</vt:lpstr>
      <vt:lpstr>                На даний момент одна третина жителів Землі, а це 2,2 мільярди осіб, не мають доступу до безпечної питної води.              Ситуація особливо гостра для більшості населення Східної Європи, Кавказу та Центральної Азії, Північної та Центральної Африки , така ж проблема виникає у частини громадян  Західної та Центральної Європи і Північної Америки  </vt:lpstr>
      <vt:lpstr>     Ми пізнаємо цінність води лише коли колодязь пересихає.                                                                         Бенджамін Франклін. </vt:lpstr>
      <vt:lpstr>   Проблема нестачі водних ресурсів – це не природний процес, а результат людської діяльності. Неправильне використання природних ресурсів, призводить до їх швидкоплинної витрати (грунтові води відновлюються дуже повільно – 1% в рік), а також негативний вплив має забруднення водних джерел (промислові стоки, викиди, змив добрив з полів). Згідно з офіційною статистикою, щороку у водойми України скидають близько 300 млн. кубометрів неочищених стоків.  </vt:lpstr>
      <vt:lpstr>   Ситуація значно погіршилась з початком повномасштабного вторгнення росії до України. З 24 лютого вже завдано та продовжує завдаватися величезна шкода людям та інфра-структурі населених пунктів, де тривають бойові дії. Протягом минулого року українці особливо відчули цінність води – чистої та безпечної, доступної кожному. </vt:lpstr>
      <vt:lpstr>За місяць війни стратегічною ціллю окупантів стали нафтобази у Харкові, Чернігові, Луганську, Житомирі, Калинівці, Львові, Дубно, Луцьку та інші. Такі вибухи можуть призводити до забруднення як ґрунту, так і водних ресурсів.</vt:lpstr>
      <vt:lpstr> То що ж робити ? 1.Перше, і найголовніше, це збереження того, що є.  Необхідно оберігати прісні запаси у водосховищах. Найбільші водосховища України споруджено на річці Дніпро та Дністер. Так, Київське, Канівське, Кременчуцьке, Кам’янське, Дніпровське та Каховське водосховища утворюють Дніпровський каскад. На початку 80-х років на річці Дністер у Чернівецькій, Хмельницькій і Вінницькій областях греблею Дністровської ГЕС було створено Дністровське водосховище.</vt:lpstr>
      <vt:lpstr>            2.Потрібно повсюдно впроваджувати технології з очищення та переробки стічних господарських і побутових вод.( На фото сучасні очисні системи). </vt:lpstr>
      <vt:lpstr>   3.Одним з найактуальніших рішень є опріснення солоних джерел. Тим більше, ці технологи стають технічно більш досконалими і доступними в матеріальному плані. </vt:lpstr>
      <vt:lpstr>Зменшення втрат та більш раціональне використання водних ресурсів</vt:lpstr>
      <vt:lpstr> 1.Обов'язково перевірте на справність усю сантехніку. 2. Вмикайте воду на половину натиску замість повного. 3.Закрийте стік умивальника пробкою, щоб використовувати менше води під час миття посуду.   </vt:lpstr>
      <vt:lpstr>Кожен  з  нас  може  долучитись   до   збереження  води! </vt:lpstr>
      <vt:lpstr>  Ситуація хоч і серйозна, але вирішувана. Оскільки вода впливає на всіх нас, потрібно, щоб кожен діяв!</vt:lpstr>
      <vt:lpstr>Джерела інформації    1. Інтернет-публікацій фахівчинь  відділу клімату Омельчук Оксани, Софії Садогурської та Оксани Хмарної (Центр екологічних ініціатив «Екодія»);  2. Фотографії американського фотографа Мустафи Абдулазіза та ін.</vt:lpstr>
      <vt:lpstr>У підсумку, можна сказати, що все в руках людини. Природа дає нам практично невичерпні джерела життя, від нас усіх, і від кожного окремо, потрібно тільки одне     – ЗБЕРЕГТИ!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Всесвітній день води – 2023 «Прискорення змін»</dc:title>
  <dc:creator>1</dc:creator>
  <cp:lastModifiedBy>1</cp:lastModifiedBy>
  <cp:revision>180</cp:revision>
  <dcterms:created xsi:type="dcterms:W3CDTF">2023-03-07T08:52:40Z</dcterms:created>
  <dcterms:modified xsi:type="dcterms:W3CDTF">2023-03-17T10:50:22Z</dcterms:modified>
</cp:coreProperties>
</file>